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96304063"/>
              </p:ext>
            </p:extLst>
          </p:nvPr>
        </p:nvGraphicFramePr>
        <p:xfrm>
          <a:off x="457200" y="1731963"/>
          <a:ext cx="8229600" cy="353568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3501758"/>
                    </a:ext>
                  </a:extLst>
                </a:gridCol>
                <a:gridCol w="658368">
                  <a:extLst>
                    <a:ext uri="{9D8B030D-6E8A-4147-A177-3AD203B41FA5}">
                      <a16:colId xmlns:a16="http://schemas.microsoft.com/office/drawing/2014/main" val="3318804971"/>
                    </a:ext>
                  </a:extLst>
                </a:gridCol>
                <a:gridCol w="658368">
                  <a:extLst>
                    <a:ext uri="{9D8B030D-6E8A-4147-A177-3AD203B41FA5}">
                      <a16:colId xmlns:a16="http://schemas.microsoft.com/office/drawing/2014/main" val="1752123107"/>
                    </a:ext>
                  </a:extLst>
                </a:gridCol>
                <a:gridCol w="658368">
                  <a:extLst>
                    <a:ext uri="{9D8B030D-6E8A-4147-A177-3AD203B41FA5}">
                      <a16:colId xmlns:a16="http://schemas.microsoft.com/office/drawing/2014/main" val="544342470"/>
                    </a:ext>
                  </a:extLst>
                </a:gridCol>
                <a:gridCol w="658368">
                  <a:extLst>
                    <a:ext uri="{9D8B030D-6E8A-4147-A177-3AD203B41FA5}">
                      <a16:colId xmlns:a16="http://schemas.microsoft.com/office/drawing/2014/main" val="2278183406"/>
                    </a:ext>
                  </a:extLst>
                </a:gridCol>
                <a:gridCol w="658368">
                  <a:extLst>
                    <a:ext uri="{9D8B030D-6E8A-4147-A177-3AD203B41FA5}">
                      <a16:colId xmlns:a16="http://schemas.microsoft.com/office/drawing/2014/main" val="2485160476"/>
                    </a:ext>
                  </a:extLst>
                </a:gridCol>
                <a:gridCol w="658368">
                  <a:extLst>
                    <a:ext uri="{9D8B030D-6E8A-4147-A177-3AD203B41FA5}">
                      <a16:colId xmlns:a16="http://schemas.microsoft.com/office/drawing/2014/main" val="160663263"/>
                    </a:ext>
                  </a:extLst>
                </a:gridCol>
                <a:gridCol w="658368">
                  <a:extLst>
                    <a:ext uri="{9D8B030D-6E8A-4147-A177-3AD203B41FA5}">
                      <a16:colId xmlns:a16="http://schemas.microsoft.com/office/drawing/2014/main" val="107910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903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- 2017-03-12 15:21:31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05/03/2017 إلى 09/03/2017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8496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- 2017-03-12 15:23:37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Najma daily draw winners! Draw is dated 05/03/2017 to 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010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- 2017-03-13 13:48:09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مفاجآت التجاري لا تنتهي ... و جوائز النجمة تزيد يوم بعد يوم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409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- 2017-03-11 14:43:14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أفتح حساب النجمة الآن وأدخل السحب على أكبر جائزة يومية في الكويت بقيمة 7,000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262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- 2017-03-12 18:25:40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للرابحين في حملة "استرجع نقدا 100%"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336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- 2017-03-12 10:05:16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حملة يازين تراثنا من 1 مارس لغاية 31 مارس 2017
تابعونا على حساب الإنستقرام للمشاركة في المسابقة الأسبوعية
#يازين_تراثنا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5096979"/>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1625947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05360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8553965"/>
                    </a:ext>
                  </a:extLst>
                </a:gridCol>
                <a:gridCol w="658368">
                  <a:extLst>
                    <a:ext uri="{9D8B030D-6E8A-4147-A177-3AD203B41FA5}">
                      <a16:colId xmlns:a16="http://schemas.microsoft.com/office/drawing/2014/main" val="3502919573"/>
                    </a:ext>
                  </a:extLst>
                </a:gridCol>
                <a:gridCol w="658368">
                  <a:extLst>
                    <a:ext uri="{9D8B030D-6E8A-4147-A177-3AD203B41FA5}">
                      <a16:colId xmlns:a16="http://schemas.microsoft.com/office/drawing/2014/main" val="132209548"/>
                    </a:ext>
                  </a:extLst>
                </a:gridCol>
                <a:gridCol w="658368">
                  <a:extLst>
                    <a:ext uri="{9D8B030D-6E8A-4147-A177-3AD203B41FA5}">
                      <a16:colId xmlns:a16="http://schemas.microsoft.com/office/drawing/2014/main" val="1544509784"/>
                    </a:ext>
                  </a:extLst>
                </a:gridCol>
                <a:gridCol w="658368">
                  <a:extLst>
                    <a:ext uri="{9D8B030D-6E8A-4147-A177-3AD203B41FA5}">
                      <a16:colId xmlns:a16="http://schemas.microsoft.com/office/drawing/2014/main" val="2988220272"/>
                    </a:ext>
                  </a:extLst>
                </a:gridCol>
                <a:gridCol w="658368">
                  <a:extLst>
                    <a:ext uri="{9D8B030D-6E8A-4147-A177-3AD203B41FA5}">
                      <a16:colId xmlns:a16="http://schemas.microsoft.com/office/drawing/2014/main" val="3101140239"/>
                    </a:ext>
                  </a:extLst>
                </a:gridCol>
                <a:gridCol w="658368">
                  <a:extLst>
                    <a:ext uri="{9D8B030D-6E8A-4147-A177-3AD203B41FA5}">
                      <a16:colId xmlns:a16="http://schemas.microsoft.com/office/drawing/2014/main" val="4097629113"/>
                    </a:ext>
                  </a:extLst>
                </a:gridCol>
                <a:gridCol w="658368">
                  <a:extLst>
                    <a:ext uri="{9D8B030D-6E8A-4147-A177-3AD203B41FA5}">
                      <a16:colId xmlns:a16="http://schemas.microsoft.com/office/drawing/2014/main" val="1835938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980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- 2017-03-09 14:56:05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بنك برقان طريقة أسهل لتحديث بيانات بطاقتك المدنية. لا داعي للانتظار في الطوابير عند زيارة أفرعنا. كل ما عليك القيام به هو استخدام أي من أجهزة السحب الآلي في أفرعنا. قم بادخال بطاقتك المدنية في الجهاز واتبع الخطوات الموضحة على الشاشة لاتمام عملية التحديث.
</a:t>
                      </a:r>
                      <a:r>
                        <a:rPr kumimoji="0" lang="en-US" sz="1000" b="0" i="0" u="none" strike="noStrike" kern="1200" cap="none" spc="0" normalizeH="0" baseline="0" noProof="0">
                          <a:ln>
                            <a:noFill/>
                          </a:ln>
                          <a:solidFill>
                            <a:prstClr val="black"/>
                          </a:solidFill>
                          <a:effectLst/>
                          <a:uLnTx/>
                          <a:uFillTx/>
                          <a:latin typeface="+mn-lt"/>
                          <a:ea typeface="+mn-ea"/>
                          <a:cs typeface="+mn-cs"/>
                        </a:rPr>
                        <a:t>Burgan Bank has made the process of updating civil ID details at the bank much easier. Forget the queues at the branches, just walk into any of our branch ATM outlets, insert your civil ID into the machine slot, follow the steps on the screen and complete your update.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
#BurganBankServices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561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- 2017-03-14 10:00:34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أجل تسهيل وضمان سرعة معاملات القروض، تم تحديد الأفرع التالية لاستقبال ومتابعة معاملاتكم:
- المنصورية
- القرين
- الأندلس
- جنوب السرة
- النعيم
-الفحيحيل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8926673"/>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3899643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81539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63464719"/>
                    </a:ext>
                  </a:extLst>
                </a:gridCol>
                <a:gridCol w="658368">
                  <a:extLst>
                    <a:ext uri="{9D8B030D-6E8A-4147-A177-3AD203B41FA5}">
                      <a16:colId xmlns:a16="http://schemas.microsoft.com/office/drawing/2014/main" val="1796431435"/>
                    </a:ext>
                  </a:extLst>
                </a:gridCol>
                <a:gridCol w="658368">
                  <a:extLst>
                    <a:ext uri="{9D8B030D-6E8A-4147-A177-3AD203B41FA5}">
                      <a16:colId xmlns:a16="http://schemas.microsoft.com/office/drawing/2014/main" val="3246802755"/>
                    </a:ext>
                  </a:extLst>
                </a:gridCol>
                <a:gridCol w="658368">
                  <a:extLst>
                    <a:ext uri="{9D8B030D-6E8A-4147-A177-3AD203B41FA5}">
                      <a16:colId xmlns:a16="http://schemas.microsoft.com/office/drawing/2014/main" val="4169705692"/>
                    </a:ext>
                  </a:extLst>
                </a:gridCol>
                <a:gridCol w="658368">
                  <a:extLst>
                    <a:ext uri="{9D8B030D-6E8A-4147-A177-3AD203B41FA5}">
                      <a16:colId xmlns:a16="http://schemas.microsoft.com/office/drawing/2014/main" val="2684858709"/>
                    </a:ext>
                  </a:extLst>
                </a:gridCol>
                <a:gridCol w="658368">
                  <a:extLst>
                    <a:ext uri="{9D8B030D-6E8A-4147-A177-3AD203B41FA5}">
                      <a16:colId xmlns:a16="http://schemas.microsoft.com/office/drawing/2014/main" val="2884317515"/>
                    </a:ext>
                  </a:extLst>
                </a:gridCol>
                <a:gridCol w="658368">
                  <a:extLst>
                    <a:ext uri="{9D8B030D-6E8A-4147-A177-3AD203B41FA5}">
                      <a16:colId xmlns:a16="http://schemas.microsoft.com/office/drawing/2014/main" val="327250170"/>
                    </a:ext>
                  </a:extLst>
                </a:gridCol>
                <a:gridCol w="658368">
                  <a:extLst>
                    <a:ext uri="{9D8B030D-6E8A-4147-A177-3AD203B41FA5}">
                      <a16:colId xmlns:a16="http://schemas.microsoft.com/office/drawing/2014/main" val="750345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101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- 2017-03-14 15:30:43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جانب من مشاركة البنك التجاري في معرض "صناع الاقتصاد وفرص العمل الثاني والعشرون" في كلية العلوم الإدارية خلال الفترة من 14 إلى 16 مارس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191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- 2017-03-09 10:33:25</a:t>
                      </a:r>
                      <a:r>
                        <a:rPr kumimoji="0" lang="en-US" sz="1000" b="0" i="0" u="none" strike="noStrike" kern="1200" cap="none" spc="0" normalizeH="0" baseline="0" noProof="0">
                          <a:ln>
                            <a:noFill/>
                          </a:ln>
                          <a:solidFill>
                            <a:prstClr val="black"/>
                          </a:solidFill>
                          <a:effectLst/>
                          <a:uLnTx/>
                          <a:uFillTx/>
                          <a:latin typeface="+mn-lt"/>
                          <a:ea typeface="+mn-ea"/>
                          <a:cs typeface="+mn-cs"/>
                        </a:rPr>
                        <a:t>
Explore London and beyond with the only British Airways credit card in the Middle East, exclusively from CBK. And receive up to 2,500 bonus Avios when you sign up, enough to fly the card holder to london and back. 
Find out more at ba.com/cbk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049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- 2017-03-15 10:04:43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تابعونا على حساب الإنستقرام للمشاركة في مسابقتنا الخاصة بحملة يازين تراثنا
‏
‏</a:t>
                      </a:r>
                      <a:r>
                        <a:rPr kumimoji="0" lang="en-US" sz="1000" b="0" i="0" u="none" strike="noStrike" kern="1200" cap="none" spc="0" normalizeH="0" baseline="0" noProof="0">
                          <a:ln>
                            <a:noFill/>
                          </a:ln>
                          <a:solidFill>
                            <a:prstClr val="black"/>
                          </a:solidFill>
                          <a:effectLst/>
                          <a:uLnTx/>
                          <a:uFillTx/>
                          <a:latin typeface="+mn-lt"/>
                          <a:ea typeface="+mn-ea"/>
                          <a:cs typeface="+mn-cs"/>
                        </a:rPr>
                        <a:t>⁦‪instagram.com/p/BRpkw_ABYNA/‬⁩
‏⁧‫#</a:t>
                      </a:r>
                      <a:r>
                        <a:rPr kumimoji="0" lang="ar-AE" sz="1000" b="0" i="0" u="none" strike="noStrike" kern="1200" cap="none" spc="0" normalizeH="0" baseline="0" noProof="0">
                          <a:ln>
                            <a:noFill/>
                          </a:ln>
                          <a:solidFill>
                            <a:prstClr val="black"/>
                          </a:solidFill>
                          <a:effectLst/>
                          <a:uLnTx/>
                          <a:uFillTx/>
                          <a:latin typeface="+mn-lt"/>
                          <a:ea typeface="+mn-ea"/>
                          <a:cs typeface="+mn-cs"/>
                        </a:rPr>
                        <a:t>يازين_تراثنا‬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ربحي_مع_التجاري‬</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291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- 2017-03-14 15:03:03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تغطيتنا لفرع الشويخ السكني وهو واحد من 28 فرع لبنك برقان متوزعة في مناطق مختلفة في دولة الكويت لخدمة عملائنا‬
‫</a:t>
                      </a:r>
                      <a:r>
                        <a:rPr kumimoji="0" lang="en-US" sz="1000" b="0" i="0" u="none" strike="noStrike" kern="1200" cap="none" spc="0" normalizeH="0" baseline="0" noProof="0">
                          <a:ln>
                            <a:noFill/>
                          </a:ln>
                          <a:solidFill>
                            <a:prstClr val="black"/>
                          </a:solidFill>
                          <a:effectLst/>
                          <a:uLnTx/>
                          <a:uFillTx/>
                          <a:latin typeface="+mn-lt"/>
                          <a:ea typeface="+mn-ea"/>
                          <a:cs typeface="+mn-cs"/>
                        </a:rPr>
                        <a:t>⁦‪#burgan_bank‬⁩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الكويت‬</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a:t>
                      </a:r>
                      <a:r>
                        <a:rPr kumimoji="0" lang="en-US" sz="1000" b="0" i="0" u="none" strike="noStrike" kern="1200" cap="none" spc="0" normalizeH="0" baseline="0" noProof="0">
                          <a:ln>
                            <a:noFill/>
                          </a:ln>
                          <a:solidFill>
                            <a:prstClr val="black"/>
                          </a:solidFill>
                          <a:effectLst/>
                          <a:uLnTx/>
                          <a:uFillTx/>
                          <a:latin typeface="+mn-lt"/>
                          <a:ea typeface="+mn-ea"/>
                          <a:cs typeface="+mn-cs"/>
                        </a:rPr>
                        <a:t>⁩ ⁦‪#kuwait‬⁩ ⁦‪#q8‬⁩ ⁦‪#shwiekh‬⁩ ⁧‫#</a:t>
                      </a:r>
                      <a:r>
                        <a:rPr kumimoji="0" lang="ar-AE" sz="1000" b="0" i="0" u="none" strike="noStrike" kern="1200" cap="none" spc="0" normalizeH="0" baseline="0" noProof="0">
                          <a:ln>
                            <a:noFill/>
                          </a:ln>
                          <a:solidFill>
                            <a:prstClr val="black"/>
                          </a:solidFill>
                          <a:effectLst/>
                          <a:uLnTx/>
                          <a:uFillTx/>
                          <a:latin typeface="+mn-lt"/>
                          <a:ea typeface="+mn-ea"/>
                          <a:cs typeface="+mn-cs"/>
                        </a:rPr>
                        <a:t>الشويخ‬</a:t>
                      </a:r>
                      <a:r>
                        <a:rPr kumimoji="0" lang="en-US" sz="1000" b="0" i="0" u="none" strike="noStrike" kern="1200" cap="none" spc="0" normalizeH="0" baseline="0" noProof="0">
                          <a:ln>
                            <a:noFill/>
                          </a:ln>
                          <a:solidFill>
                            <a:prstClr val="black"/>
                          </a:solidFill>
                          <a:effectLst/>
                          <a:uLnTx/>
                          <a:uFillTx/>
                          <a:latin typeface="+mn-lt"/>
                          <a:ea typeface="+mn-ea"/>
                          <a:cs typeface="+mn-cs"/>
                        </a:rPr>
                        <a:t>⁩ ⁦‪#bank‬⁩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428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- 2017-03-12 18:25:54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winners of the 100% Cash Back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344800"/>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3533694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37492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29754472"/>
                    </a:ext>
                  </a:extLst>
                </a:gridCol>
                <a:gridCol w="658368">
                  <a:extLst>
                    <a:ext uri="{9D8B030D-6E8A-4147-A177-3AD203B41FA5}">
                      <a16:colId xmlns:a16="http://schemas.microsoft.com/office/drawing/2014/main" val="3909184435"/>
                    </a:ext>
                  </a:extLst>
                </a:gridCol>
                <a:gridCol w="658368">
                  <a:extLst>
                    <a:ext uri="{9D8B030D-6E8A-4147-A177-3AD203B41FA5}">
                      <a16:colId xmlns:a16="http://schemas.microsoft.com/office/drawing/2014/main" val="1920158468"/>
                    </a:ext>
                  </a:extLst>
                </a:gridCol>
                <a:gridCol w="658368">
                  <a:extLst>
                    <a:ext uri="{9D8B030D-6E8A-4147-A177-3AD203B41FA5}">
                      <a16:colId xmlns:a16="http://schemas.microsoft.com/office/drawing/2014/main" val="1077522321"/>
                    </a:ext>
                  </a:extLst>
                </a:gridCol>
                <a:gridCol w="658368">
                  <a:extLst>
                    <a:ext uri="{9D8B030D-6E8A-4147-A177-3AD203B41FA5}">
                      <a16:colId xmlns:a16="http://schemas.microsoft.com/office/drawing/2014/main" val="1728409150"/>
                    </a:ext>
                  </a:extLst>
                </a:gridCol>
                <a:gridCol w="658368">
                  <a:extLst>
                    <a:ext uri="{9D8B030D-6E8A-4147-A177-3AD203B41FA5}">
                      <a16:colId xmlns:a16="http://schemas.microsoft.com/office/drawing/2014/main" val="3694406692"/>
                    </a:ext>
                  </a:extLst>
                </a:gridCol>
                <a:gridCol w="658368">
                  <a:extLst>
                    <a:ext uri="{9D8B030D-6E8A-4147-A177-3AD203B41FA5}">
                      <a16:colId xmlns:a16="http://schemas.microsoft.com/office/drawing/2014/main" val="3374124459"/>
                    </a:ext>
                  </a:extLst>
                </a:gridCol>
                <a:gridCol w="658368">
                  <a:extLst>
                    <a:ext uri="{9D8B030D-6E8A-4147-A177-3AD203B41FA5}">
                      <a16:colId xmlns:a16="http://schemas.microsoft.com/office/drawing/2014/main" val="3581308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19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- 2017-03-13 18:00:21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لكل من تجاوب معنا، ترقبوا سؤال هذا الأسبوع يوم الأربعاء 15/03/2017 لفرصة الربح بطاقة هدية بمبلغ 100 د.ك
#يازين_تراثنا
#ربحي_مع_التجاري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983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- 2017-03-11 12:34:06</a:t>
                      </a:r>
                      <a:r>
                        <a:rPr kumimoji="0" lang="en-US" sz="1000" b="0" i="0" u="none" strike="noStrike" kern="1200" cap="none" spc="0" normalizeH="0" baseline="0" noProof="0">
                          <a:ln>
                            <a:noFill/>
                          </a:ln>
                          <a:solidFill>
                            <a:prstClr val="black"/>
                          </a:solidFill>
                          <a:effectLst/>
                          <a:uLnTx/>
                          <a:uFillTx/>
                          <a:latin typeface="+mn-lt"/>
                          <a:ea typeface="+mn-ea"/>
                          <a:cs typeface="+mn-cs"/>
                        </a:rPr>
                        <a:t>
You can enjoy your privacy and relaxation at our private lounges that are designated especially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488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- 2017-03-11 12:30:27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مميزات الخدمات المصرفية الشخصية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209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- 2017-03-09 13:27:09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استخدم أي من بطاقات التجاري الائتمانية والمسبقة الدفع واستمتع بخصم 20% من مطعم ووك هاي مع برنامج #عروض_التجاري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172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- 2017-03-11 20:28:14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سواء كنت مؤسسة كبيرة ترغب بتقديم هدية لموظفيها أو فقط تبحث عن شراء هدية لأحبائك، بطاقات الهدايا هي الحل الأمثل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8929456"/>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718580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48198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7237184"/>
                    </a:ext>
                  </a:extLst>
                </a:gridCol>
                <a:gridCol w="658368">
                  <a:extLst>
                    <a:ext uri="{9D8B030D-6E8A-4147-A177-3AD203B41FA5}">
                      <a16:colId xmlns:a16="http://schemas.microsoft.com/office/drawing/2014/main" val="2784197827"/>
                    </a:ext>
                  </a:extLst>
                </a:gridCol>
                <a:gridCol w="658368">
                  <a:extLst>
                    <a:ext uri="{9D8B030D-6E8A-4147-A177-3AD203B41FA5}">
                      <a16:colId xmlns:a16="http://schemas.microsoft.com/office/drawing/2014/main" val="4283976683"/>
                    </a:ext>
                  </a:extLst>
                </a:gridCol>
                <a:gridCol w="658368">
                  <a:extLst>
                    <a:ext uri="{9D8B030D-6E8A-4147-A177-3AD203B41FA5}">
                      <a16:colId xmlns:a16="http://schemas.microsoft.com/office/drawing/2014/main" val="3331160612"/>
                    </a:ext>
                  </a:extLst>
                </a:gridCol>
                <a:gridCol w="658368">
                  <a:extLst>
                    <a:ext uri="{9D8B030D-6E8A-4147-A177-3AD203B41FA5}">
                      <a16:colId xmlns:a16="http://schemas.microsoft.com/office/drawing/2014/main" val="652978948"/>
                    </a:ext>
                  </a:extLst>
                </a:gridCol>
                <a:gridCol w="658368">
                  <a:extLst>
                    <a:ext uri="{9D8B030D-6E8A-4147-A177-3AD203B41FA5}">
                      <a16:colId xmlns:a16="http://schemas.microsoft.com/office/drawing/2014/main" val="2801892415"/>
                    </a:ext>
                  </a:extLst>
                </a:gridCol>
                <a:gridCol w="658368">
                  <a:extLst>
                    <a:ext uri="{9D8B030D-6E8A-4147-A177-3AD203B41FA5}">
                      <a16:colId xmlns:a16="http://schemas.microsoft.com/office/drawing/2014/main" val="3760107855"/>
                    </a:ext>
                  </a:extLst>
                </a:gridCol>
                <a:gridCol w="658368">
                  <a:extLst>
                    <a:ext uri="{9D8B030D-6E8A-4147-A177-3AD203B41FA5}">
                      <a16:colId xmlns:a16="http://schemas.microsoft.com/office/drawing/2014/main" val="3712557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129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- 2017-03-10 16:39:18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عملائنا الكرام
لأي استفسارات خلال فترة تحديث خدماتنا المصرفية يرجى التواصل معنا عبر القنوات التالية: - الخدمة الهاتفية 1888225 - حساباتنا في مواقع التواصل الاجتماعي - خدمة واتس اب 50888225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3776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- 2017-03-10 12:07:09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التجاري طلباتك أوامر 
إذا كنت من حاملي بطاقة الفيزا إنفينينت او بلاتينوم او الماستركارد وورلد، بلاتينوم او تيتانيوم، ما عليك سوى الاتصال على 22252230 والتمتع بخدمات استثنائية من يمناك كونسيرج
·  خدمة الحجوزات (فنادق- تذاكر طيران - مطاعم) ·  خدمة التوصيل من وإلى المطار ·  خدمة التوصيل (الزهور والهدايا والشوكولا) ·  خدمات تأجير السيارات ·  خدمة تنظيم الفعاليات ·  خدمة الطرق (الطوارئ)
بالإضافة إلى العديد من الخدمات الأخرى الحكومية والشخصية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786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- 2017-03-12 18:49:07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جانب من زيارة وزير التجارة خالد الروضان لبوث البنك الأهلي الكويتي في معرض التوظيف التاسع عشر بجامعة الخليج، سنكون متواجدين غداً الأثنين في المعرض الوظيفي للإجابة على أسئلتكم وإستفساراتكم 
#</a:t>
                      </a:r>
                      <a:r>
                        <a:rPr kumimoji="0" lang="en-US" sz="1000" b="0" i="0" u="none" strike="noStrike" kern="1200" cap="none" spc="0" normalizeH="0" baseline="0" noProof="0">
                          <a:ln>
                            <a:noFill/>
                          </a:ln>
                          <a:solidFill>
                            <a:prstClr val="black"/>
                          </a:solidFill>
                          <a:effectLst/>
                          <a:uLnTx/>
                          <a:uFillTx/>
                          <a:latin typeface="+mn-lt"/>
                          <a:ea typeface="+mn-ea"/>
                          <a:cs typeface="+mn-cs"/>
                        </a:rPr>
                        <a:t>abk_kuwait 
#abk_academy 
#ABK_Careers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6529744"/>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3256489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8722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10450531"/>
                    </a:ext>
                  </a:extLst>
                </a:gridCol>
                <a:gridCol w="658368">
                  <a:extLst>
                    <a:ext uri="{9D8B030D-6E8A-4147-A177-3AD203B41FA5}">
                      <a16:colId xmlns:a16="http://schemas.microsoft.com/office/drawing/2014/main" val="238089662"/>
                    </a:ext>
                  </a:extLst>
                </a:gridCol>
                <a:gridCol w="658368">
                  <a:extLst>
                    <a:ext uri="{9D8B030D-6E8A-4147-A177-3AD203B41FA5}">
                      <a16:colId xmlns:a16="http://schemas.microsoft.com/office/drawing/2014/main" val="3108115846"/>
                    </a:ext>
                  </a:extLst>
                </a:gridCol>
                <a:gridCol w="658368">
                  <a:extLst>
                    <a:ext uri="{9D8B030D-6E8A-4147-A177-3AD203B41FA5}">
                      <a16:colId xmlns:a16="http://schemas.microsoft.com/office/drawing/2014/main" val="3499608657"/>
                    </a:ext>
                  </a:extLst>
                </a:gridCol>
                <a:gridCol w="658368">
                  <a:extLst>
                    <a:ext uri="{9D8B030D-6E8A-4147-A177-3AD203B41FA5}">
                      <a16:colId xmlns:a16="http://schemas.microsoft.com/office/drawing/2014/main" val="4253340205"/>
                    </a:ext>
                  </a:extLst>
                </a:gridCol>
                <a:gridCol w="658368">
                  <a:extLst>
                    <a:ext uri="{9D8B030D-6E8A-4147-A177-3AD203B41FA5}">
                      <a16:colId xmlns:a16="http://schemas.microsoft.com/office/drawing/2014/main" val="1318902710"/>
                    </a:ext>
                  </a:extLst>
                </a:gridCol>
                <a:gridCol w="658368">
                  <a:extLst>
                    <a:ext uri="{9D8B030D-6E8A-4147-A177-3AD203B41FA5}">
                      <a16:colId xmlns:a16="http://schemas.microsoft.com/office/drawing/2014/main" val="1137842520"/>
                    </a:ext>
                  </a:extLst>
                </a:gridCol>
                <a:gridCol w="658368">
                  <a:extLst>
                    <a:ext uri="{9D8B030D-6E8A-4147-A177-3AD203B41FA5}">
                      <a16:colId xmlns:a16="http://schemas.microsoft.com/office/drawing/2014/main" val="3235247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83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- 2017-03-10 16:40:50</a:t>
                      </a:r>
                      <a:r>
                        <a:rPr kumimoji="0" lang="en-US" sz="1000" b="0" i="0" u="none" strike="noStrike" kern="1200" cap="none" spc="0" normalizeH="0" baseline="0" noProof="0">
                          <a:ln>
                            <a:noFill/>
                          </a:ln>
                          <a:solidFill>
                            <a:prstClr val="black"/>
                          </a:solidFill>
                          <a:effectLst/>
                          <a:uLnTx/>
                          <a:uFillTx/>
                          <a:latin typeface="+mn-lt"/>
                          <a:ea typeface="+mn-ea"/>
                          <a:cs typeface="+mn-cs"/>
                        </a:rPr>
                        <a:t>
Dear Customers,
For any inquiries during the maintenance period please contact us through the following channels:
-Contact Center 1888225 -Social Media Accounts -Al Tijari whatsApp number 50888225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183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- 2017-03-12 12:39:27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احصل على خصم 10% عند استخدامك أي من بطاقات التجاري الائتمانية على جميع العيادات الخارجية وقسم التجميل من مستشفى رويال حياة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21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- 2017-03-14 16:04:50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عرض سينمائي حصري لعملاء حساب
  </a:t>
                      </a:r>
                      <a:r>
                        <a:rPr kumimoji="0" lang="en-US" sz="1000" b="0" i="0" u="none" strike="noStrike" kern="1200" cap="none" spc="0" normalizeH="0" baseline="0" noProof="0">
                          <a:ln>
                            <a:noFill/>
                          </a:ln>
                          <a:solidFill>
                            <a:prstClr val="black"/>
                          </a:solidFill>
                          <a:effectLst/>
                          <a:uLnTx/>
                          <a:uFillTx/>
                          <a:latin typeface="+mn-lt"/>
                          <a:ea typeface="+mn-ea"/>
                          <a:cs typeface="+mn-cs"/>
                        </a:rPr>
                        <a:t>Tijari@
</a:t>
                      </a:r>
                      <a:r>
                        <a:rPr kumimoji="0" lang="ar-AE" sz="1000" b="0" i="0" u="none" strike="noStrike" kern="1200" cap="none" spc="0" normalizeH="0" baseline="0" noProof="0">
                          <a:ln>
                            <a:noFill/>
                          </a:ln>
                          <a:solidFill>
                            <a:prstClr val="black"/>
                          </a:solidFill>
                          <a:effectLst/>
                          <a:uLnTx/>
                          <a:uFillTx/>
                          <a:latin typeface="+mn-lt"/>
                          <a:ea typeface="+mn-ea"/>
                          <a:cs typeface="+mn-cs"/>
                        </a:rPr>
                        <a:t>قم بزيارة فروع البنك في مناطق الجابرية، النعيم، القرين، الرميثية أو الصليبخات للحصول على التذاكر قبل أن تنفذ</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863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- 2017-03-09 12:50:56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حساب "أساس" ليس مجرد حساب مصرفي بل باقة متنوعة ومتكاملة من المزايا والمكافآت التي تم إعدادها خصيصاً 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0079852"/>
                  </a:ext>
                </a:extLst>
              </a:tr>
            </a:tbl>
          </a:graphicData>
        </a:graphic>
      </p:graphicFrame>
      <p:sp>
        <p:nvSpPr>
          <p:cNvPr id="4" name="Text Placeholder 3"/>
          <p:cNvSpPr>
            <a:spLocks noGrp="1"/>
          </p:cNvSpPr>
          <p:nvPr>
            <p:ph type="body" sz="quarter" idx="14"/>
          </p:nvPr>
        </p:nvSpPr>
        <p:spPr/>
        <p:txBody>
          <a:bodyPr/>
          <a:lstStyle/>
          <a:p>
            <a:r>
              <a:rPr lang="en-US"/>
              <a:t>09/03/2017 - 15/03/2017</a:t>
            </a:r>
            <a:endParaRPr lang="en-US"/>
          </a:p>
        </p:txBody>
      </p:sp>
    </p:spTree>
    <p:extLst>
      <p:ext uri="{BB962C8B-B14F-4D97-AF65-F5344CB8AC3E}">
        <p14:creationId xmlns:p14="http://schemas.microsoft.com/office/powerpoint/2010/main" val="24335827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528</Words>
  <Application>Microsoft Office PowerPoint</Application>
  <PresentationFormat>On-screen Show (4:3)</PresentationFormat>
  <Paragraphs>260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6</dc:title>
  <dc:creator>Administrator</dc:creator>
  <cp:lastModifiedBy>Administrator</cp:lastModifiedBy>
  <cp:revision>1</cp:revision>
  <dcterms:created xsi:type="dcterms:W3CDTF">2017-03-16T07:25:12Z</dcterms:created>
  <dcterms:modified xsi:type="dcterms:W3CDTF">2017-03-16T07:29:32Z</dcterms:modified>
</cp:coreProperties>
</file>