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72730629"/>
              </p:ext>
            </p:extLst>
          </p:nvPr>
        </p:nvGraphicFramePr>
        <p:xfrm>
          <a:off x="457200" y="1731963"/>
          <a:ext cx="8229600" cy="36017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2819509"/>
                    </a:ext>
                  </a:extLst>
                </a:gridCol>
                <a:gridCol w="987552">
                  <a:extLst>
                    <a:ext uri="{9D8B030D-6E8A-4147-A177-3AD203B41FA5}">
                      <a16:colId xmlns:a16="http://schemas.microsoft.com/office/drawing/2014/main" val="532597140"/>
                    </a:ext>
                  </a:extLst>
                </a:gridCol>
                <a:gridCol w="987552">
                  <a:extLst>
                    <a:ext uri="{9D8B030D-6E8A-4147-A177-3AD203B41FA5}">
                      <a16:colId xmlns:a16="http://schemas.microsoft.com/office/drawing/2014/main" val="2571008555"/>
                    </a:ext>
                  </a:extLst>
                </a:gridCol>
                <a:gridCol w="987552">
                  <a:extLst>
                    <a:ext uri="{9D8B030D-6E8A-4147-A177-3AD203B41FA5}">
                      <a16:colId xmlns:a16="http://schemas.microsoft.com/office/drawing/2014/main" val="3962791222"/>
                    </a:ext>
                  </a:extLst>
                </a:gridCol>
                <a:gridCol w="987552">
                  <a:extLst>
                    <a:ext uri="{9D8B030D-6E8A-4147-A177-3AD203B41FA5}">
                      <a16:colId xmlns:a16="http://schemas.microsoft.com/office/drawing/2014/main" val="313493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100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- 2017-03-14 17:26:42</a:t>
                      </a:r>
                      <a:r>
                        <a:rPr kumimoji="0" lang="ar-AE" sz="1000" b="0" i="0" u="none" strike="noStrike" kern="1200" cap="none" spc="0" normalizeH="0" baseline="0" noProof="0">
                          <a:ln>
                            <a:noFill/>
                          </a:ln>
                          <a:solidFill>
                            <a:prstClr val="black"/>
                          </a:solidFill>
                          <a:effectLst/>
                          <a:uLnTx/>
                          <a:uFillTx/>
                          <a:latin typeface="+mn-lt"/>
                          <a:ea typeface="+mn-ea"/>
                          <a:cs typeface="+mn-cs"/>
                        </a:rPr>
                        <a:t>
اكسب 3 أميال سكاي واردز مقابل كل 1 د.ك تنفقه محلياً و 5 أميال سكاي واردز مقابل كل 1 د.ك تنفقه دولياً. تتم ايداع الاميال المكتسبة في حسابك سكاي واردز طيران الإمارات بصفه اسبوعية
تطبق الشروط والاحكام
</a:t>
                      </a:r>
                      <a:r>
                        <a:rPr kumimoji="0" lang="en-US" sz="1000" b="0" i="0" u="none" strike="noStrike" kern="1200" cap="none" spc="0" normalizeH="0" baseline="0" noProof="0">
                          <a:ln>
                            <a:noFill/>
                          </a:ln>
                          <a:solidFill>
                            <a:prstClr val="black"/>
                          </a:solidFill>
                          <a:effectLst/>
                          <a:uLnTx/>
                          <a:uFillTx/>
                          <a:latin typeface="+mn-lt"/>
                          <a:ea typeface="+mn-ea"/>
                          <a:cs typeface="+mn-cs"/>
                        </a:rPr>
                        <a:t>Every time you use your ABK Emirates Visa Signature card you will earn 5 Skywards miles on overseas purchases and 3 on local purchases, for each KD 1 spent on the card. Which are credited into your Skywards account on a weekly basis.
Terms and conditions apply 
#ABK_Cards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25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- 2017-03-14 12:01:23</a:t>
                      </a:r>
                      <a:r>
                        <a:rPr kumimoji="0" lang="ar-AE" sz="1000" b="0" i="0" u="none" strike="noStrike" kern="1200" cap="none" spc="0" normalizeH="0" baseline="0" noProof="0">
                          <a:ln>
                            <a:noFill/>
                          </a:ln>
                          <a:solidFill>
                            <a:prstClr val="black"/>
                          </a:solidFill>
                          <a:effectLst/>
                          <a:uLnTx/>
                          <a:uFillTx/>
                          <a:latin typeface="+mn-lt"/>
                          <a:ea typeface="+mn-ea"/>
                          <a:cs typeface="+mn-cs"/>
                        </a:rPr>
                        <a:t>
يمكنك اقتراض مبالغ تصل إلى 15 ضعف من راتبك الشهري بحد أقصى 15,000 د.ك مع مدة سداد تصل إلى 5 سنوات. متوفر لكل من المواطنين الكويتيين والمقيمين على حد سواء
</a:t>
                      </a:r>
                      <a:r>
                        <a:rPr kumimoji="0" lang="en-US" sz="1000" b="0" i="0" u="none" strike="noStrike" kern="1200" cap="none" spc="0" normalizeH="0" baseline="0" noProof="0">
                          <a:ln>
                            <a:noFill/>
                          </a:ln>
                          <a:solidFill>
                            <a:prstClr val="black"/>
                          </a:solidFill>
                          <a:effectLst/>
                          <a:uLnTx/>
                          <a:uFillTx/>
                          <a:latin typeface="+mn-lt"/>
                          <a:ea typeface="+mn-ea"/>
                          <a:cs typeface="+mn-cs"/>
                        </a:rPr>
                        <a:t>With ABK’s Auto Loan, you can borrow up to 15 times your salary to a maximum of KD 15,000, 
with repayment of 5 years. Loan is offered to Kuwaitis and Expatriat
#ABK_Loans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271206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14344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7856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34208916"/>
                    </a:ext>
                  </a:extLst>
                </a:gridCol>
                <a:gridCol w="987552">
                  <a:extLst>
                    <a:ext uri="{9D8B030D-6E8A-4147-A177-3AD203B41FA5}">
                      <a16:colId xmlns:a16="http://schemas.microsoft.com/office/drawing/2014/main" val="2064026360"/>
                    </a:ext>
                  </a:extLst>
                </a:gridCol>
                <a:gridCol w="987552">
                  <a:extLst>
                    <a:ext uri="{9D8B030D-6E8A-4147-A177-3AD203B41FA5}">
                      <a16:colId xmlns:a16="http://schemas.microsoft.com/office/drawing/2014/main" val="2897936783"/>
                    </a:ext>
                  </a:extLst>
                </a:gridCol>
                <a:gridCol w="987552">
                  <a:extLst>
                    <a:ext uri="{9D8B030D-6E8A-4147-A177-3AD203B41FA5}">
                      <a16:colId xmlns:a16="http://schemas.microsoft.com/office/drawing/2014/main" val="1516105274"/>
                    </a:ext>
                  </a:extLst>
                </a:gridCol>
                <a:gridCol w="987552">
                  <a:extLst>
                    <a:ext uri="{9D8B030D-6E8A-4147-A177-3AD203B41FA5}">
                      <a16:colId xmlns:a16="http://schemas.microsoft.com/office/drawing/2014/main" val="202603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635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- 2017-03-14 08:18:17</a:t>
                      </a:r>
                      <a:r>
                        <a:rPr kumimoji="0" lang="ar-AE" sz="1000" b="0" i="0" u="none" strike="noStrike" kern="1200" cap="none" spc="0" normalizeH="0" baseline="0" noProof="0">
                          <a:ln>
                            <a:noFill/>
                          </a:ln>
                          <a:solidFill>
                            <a:prstClr val="black"/>
                          </a:solidFill>
                          <a:effectLst/>
                          <a:uLnTx/>
                          <a:uFillTx/>
                          <a:latin typeface="+mn-lt"/>
                          <a:ea typeface="+mn-ea"/>
                          <a:cs typeface="+mn-cs"/>
                        </a:rPr>
                        <a:t>
مبروك للفائزين بالسحب الأسبوعي لحملة ضاعف راتبك
حوّل راتبك على البنك الأهلي الكويتي لتحصل على فرصة لربح ضعف راتبك
.
#الأهلي_أسهل
.
</a:t>
                      </a:r>
                      <a:r>
                        <a:rPr kumimoji="0" lang="en-US" sz="1000" b="0" i="0" u="none" strike="noStrike" kern="1200" cap="none" spc="0" normalizeH="0" baseline="0" noProof="0">
                          <a:ln>
                            <a:noFill/>
                          </a:ln>
                          <a:solidFill>
                            <a:prstClr val="black"/>
                          </a:solidFill>
                          <a:effectLst/>
                          <a:uLnTx/>
                          <a:uFillTx/>
                          <a:latin typeface="+mn-lt"/>
                          <a:ea typeface="+mn-ea"/>
                          <a:cs typeface="+mn-cs"/>
                        </a:rPr>
                        <a:t>Transfer your salary to ABK today and get the chance to win in the next draw
.
#Salary_Transfer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53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- 2017-03-13 21:08:17</a:t>
                      </a:r>
                      <a:r>
                        <a:rPr kumimoji="0" lang="ar-AE" sz="1000" b="0" i="0" u="none" strike="noStrike" kern="1200" cap="none" spc="0" normalizeH="0" baseline="0" noProof="0">
                          <a:ln>
                            <a:noFill/>
                          </a:ln>
                          <a:solidFill>
                            <a:prstClr val="black"/>
                          </a:solidFill>
                          <a:effectLst/>
                          <a:uLnTx/>
                          <a:uFillTx/>
                          <a:latin typeface="+mn-lt"/>
                          <a:ea typeface="+mn-ea"/>
                          <a:cs typeface="+mn-cs"/>
                        </a:rPr>
                        <a:t>
حياكم الله بمهرجان المأكولات
</a:t>
                      </a:r>
                      <a:r>
                        <a:rPr kumimoji="0" lang="en-US" sz="1000" b="0" i="0" u="none" strike="noStrike" kern="1200" cap="none" spc="0" normalizeH="0" baseline="0" noProof="0">
                          <a:ln>
                            <a:noFill/>
                          </a:ln>
                          <a:solidFill>
                            <a:prstClr val="black"/>
                          </a:solidFill>
                          <a:effectLst/>
                          <a:uLnTx/>
                          <a:uFillTx/>
                          <a:latin typeface="+mn-lt"/>
                          <a:ea typeface="+mn-ea"/>
                          <a:cs typeface="+mn-cs"/>
                        </a:rPr>
                        <a:t>Taste of Q8
</a:t>
                      </a:r>
                      <a:r>
                        <a:rPr kumimoji="0" lang="ar-AE" sz="1000" b="0" i="0" u="none" strike="noStrike" kern="1200" cap="none" spc="0" normalizeH="0" baseline="0" noProof="0">
                          <a:ln>
                            <a:noFill/>
                          </a:ln>
                          <a:solidFill>
                            <a:prstClr val="black"/>
                          </a:solidFill>
                          <a:effectLst/>
                          <a:uLnTx/>
                          <a:uFillTx/>
                          <a:latin typeface="+mn-lt"/>
                          <a:ea typeface="+mn-ea"/>
                          <a:cs typeface="+mn-cs"/>
                        </a:rPr>
                        <a:t>من 16 - 18 مارس
البنك الأهلي الكويتي راعي رسمي للمهرجان
</a:t>
                      </a:r>
                      <a:r>
                        <a:rPr kumimoji="0" lang="en-US" sz="1000" b="0" i="0" u="none" strike="noStrike" kern="1200" cap="none" spc="0" normalizeH="0" baseline="0" noProof="0">
                          <a:ln>
                            <a:noFill/>
                          </a:ln>
                          <a:solidFill>
                            <a:prstClr val="black"/>
                          </a:solidFill>
                          <a:effectLst/>
                          <a:uLnTx/>
                          <a:uFillTx/>
                          <a:latin typeface="+mn-lt"/>
                          <a:ea typeface="+mn-ea"/>
                          <a:cs typeface="+mn-cs"/>
                        </a:rPr>
                        <a:t>ABK Official Bank Sponsor For Taste of Q8
From 16 - 18 March
#TasteofQ8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567459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815387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95567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17409605"/>
                    </a:ext>
                  </a:extLst>
                </a:gridCol>
                <a:gridCol w="987552">
                  <a:extLst>
                    <a:ext uri="{9D8B030D-6E8A-4147-A177-3AD203B41FA5}">
                      <a16:colId xmlns:a16="http://schemas.microsoft.com/office/drawing/2014/main" val="3141717131"/>
                    </a:ext>
                  </a:extLst>
                </a:gridCol>
                <a:gridCol w="987552">
                  <a:extLst>
                    <a:ext uri="{9D8B030D-6E8A-4147-A177-3AD203B41FA5}">
                      <a16:colId xmlns:a16="http://schemas.microsoft.com/office/drawing/2014/main" val="4104586512"/>
                    </a:ext>
                  </a:extLst>
                </a:gridCol>
                <a:gridCol w="987552">
                  <a:extLst>
                    <a:ext uri="{9D8B030D-6E8A-4147-A177-3AD203B41FA5}">
                      <a16:colId xmlns:a16="http://schemas.microsoft.com/office/drawing/2014/main" val="1945443306"/>
                    </a:ext>
                  </a:extLst>
                </a:gridCol>
                <a:gridCol w="987552">
                  <a:extLst>
                    <a:ext uri="{9D8B030D-6E8A-4147-A177-3AD203B41FA5}">
                      <a16:colId xmlns:a16="http://schemas.microsoft.com/office/drawing/2014/main" val="3448037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40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- 2017-03-13 17:24:27</a:t>
                      </a:r>
                      <a:r>
                        <a:rPr kumimoji="0" lang="ar-AE" sz="1000" b="0" i="0" u="none" strike="noStrike" kern="1200" cap="none" spc="0" normalizeH="0" baseline="0" noProof="0">
                          <a:ln>
                            <a:noFill/>
                          </a:ln>
                          <a:solidFill>
                            <a:prstClr val="black"/>
                          </a:solidFill>
                          <a:effectLst/>
                          <a:uLnTx/>
                          <a:uFillTx/>
                          <a:latin typeface="+mn-lt"/>
                          <a:ea typeface="+mn-ea"/>
                          <a:cs typeface="+mn-cs"/>
                        </a:rPr>
                        <a:t>
يمكن لحاملي بطاقات فيزا الأهلي الاستمتاع بخصم يصل لغاية %25 على الغرف المتاحة من فنادق و منتجعات الجميرا في الامارات العربية المتحدة, الكويت و المالديف.
بالإضافة الى خصم لغاية %10 على أفضل الغرف في أوروبا، للاستفادة من هذا العرض, سارع بالحجز قبل 31 مارس 2017.
#بطاقات_الأهلي #عروض_الأهلي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 Visa cardholders enjoy up to 25% off the best available room rate at selected Jumeirah Hotels and Resorts across the UAE, Kuwait and Maldives.
With up to 10% off best room rates across Europe, to benefit from the offer book your stay before March 31st 2017.
#ABK_Cards  #ABK_Offers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709354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21889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2282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06497411"/>
                    </a:ext>
                  </a:extLst>
                </a:gridCol>
                <a:gridCol w="987552">
                  <a:extLst>
                    <a:ext uri="{9D8B030D-6E8A-4147-A177-3AD203B41FA5}">
                      <a16:colId xmlns:a16="http://schemas.microsoft.com/office/drawing/2014/main" val="432774392"/>
                    </a:ext>
                  </a:extLst>
                </a:gridCol>
                <a:gridCol w="987552">
                  <a:extLst>
                    <a:ext uri="{9D8B030D-6E8A-4147-A177-3AD203B41FA5}">
                      <a16:colId xmlns:a16="http://schemas.microsoft.com/office/drawing/2014/main" val="3046141331"/>
                    </a:ext>
                  </a:extLst>
                </a:gridCol>
                <a:gridCol w="987552">
                  <a:extLst>
                    <a:ext uri="{9D8B030D-6E8A-4147-A177-3AD203B41FA5}">
                      <a16:colId xmlns:a16="http://schemas.microsoft.com/office/drawing/2014/main" val="814668312"/>
                    </a:ext>
                  </a:extLst>
                </a:gridCol>
                <a:gridCol w="987552">
                  <a:extLst>
                    <a:ext uri="{9D8B030D-6E8A-4147-A177-3AD203B41FA5}">
                      <a16:colId xmlns:a16="http://schemas.microsoft.com/office/drawing/2014/main" val="177244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10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- 2017-03-13 13:29:59</a:t>
                      </a:r>
                      <a:r>
                        <a:rPr kumimoji="0" lang="ar-AE" sz="1000" b="0" i="0" u="none" strike="noStrike" kern="1200" cap="none" spc="0" normalizeH="0" baseline="0" noProof="0">
                          <a:ln>
                            <a:noFill/>
                          </a:ln>
                          <a:solidFill>
                            <a:prstClr val="black"/>
                          </a:solidFill>
                          <a:effectLst/>
                          <a:uLnTx/>
                          <a:uFillTx/>
                          <a:latin typeface="+mn-lt"/>
                          <a:ea typeface="+mn-ea"/>
                          <a:cs typeface="+mn-cs"/>
                        </a:rPr>
                        <a:t>
كيف يكون إمتلاك منزل في الإمارات أسهل مع البنك الأهلي الكويتي؟
سواء كنت تبحث عن شراء منزل للأسرة أو الاستثمار في شراء عقار لتأجيره مستقبلا، فإن شروطنا الميسرة، سوف تتيح لنا تسهيل كافة الإجراءات الشكلية لك من البداية وحتى النهاية.
لمزيد من المعلومات اتصل على أهلا أهلي 1899899
</a:t>
                      </a:r>
                      <a:r>
                        <a:rPr kumimoji="0" lang="en-US" sz="1000" b="0" i="0" u="none" strike="noStrike" kern="1200" cap="none" spc="0" normalizeH="0" baseline="0" noProof="0">
                          <a:ln>
                            <a:noFill/>
                          </a:ln>
                          <a:solidFill>
                            <a:prstClr val="black"/>
                          </a:solidFill>
                          <a:effectLst/>
                          <a:uLnTx/>
                          <a:uFillTx/>
                          <a:latin typeface="+mn-lt"/>
                          <a:ea typeface="+mn-ea"/>
                          <a:cs typeface="+mn-cs"/>
                        </a:rPr>
                        <a:t>Why is Owning a Home in the UAE simpler with ABK?
Whether you are looking to purchase a family home, or invest in a buy-to-let-property, our flexible terms coupled with our presence and experience in the UAE market, allow us to facilitate end-to-end paperwork.
#Simpler_Banking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051276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355377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992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15446247"/>
                    </a:ext>
                  </a:extLst>
                </a:gridCol>
                <a:gridCol w="987552">
                  <a:extLst>
                    <a:ext uri="{9D8B030D-6E8A-4147-A177-3AD203B41FA5}">
                      <a16:colId xmlns:a16="http://schemas.microsoft.com/office/drawing/2014/main" val="2923475682"/>
                    </a:ext>
                  </a:extLst>
                </a:gridCol>
                <a:gridCol w="987552">
                  <a:extLst>
                    <a:ext uri="{9D8B030D-6E8A-4147-A177-3AD203B41FA5}">
                      <a16:colId xmlns:a16="http://schemas.microsoft.com/office/drawing/2014/main" val="1784711115"/>
                    </a:ext>
                  </a:extLst>
                </a:gridCol>
                <a:gridCol w="987552">
                  <a:extLst>
                    <a:ext uri="{9D8B030D-6E8A-4147-A177-3AD203B41FA5}">
                      <a16:colId xmlns:a16="http://schemas.microsoft.com/office/drawing/2014/main" val="897943912"/>
                    </a:ext>
                  </a:extLst>
                </a:gridCol>
                <a:gridCol w="987552">
                  <a:extLst>
                    <a:ext uri="{9D8B030D-6E8A-4147-A177-3AD203B41FA5}">
                      <a16:colId xmlns:a16="http://schemas.microsoft.com/office/drawing/2014/main" val="94630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685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- 2017-03-13 12:40:20</a:t>
                      </a:r>
                      <a:r>
                        <a:rPr kumimoji="0" lang="ar-AE" sz="1000" b="0" i="0" u="none" strike="noStrike" kern="1200" cap="none" spc="0" normalizeH="0" baseline="0" noProof="0">
                          <a:ln>
                            <a:noFill/>
                          </a:ln>
                          <a:solidFill>
                            <a:prstClr val="black"/>
                          </a:solidFill>
                          <a:effectLst/>
                          <a:uLnTx/>
                          <a:uFillTx/>
                          <a:latin typeface="+mn-lt"/>
                          <a:ea typeface="+mn-ea"/>
                          <a:cs typeface="+mn-cs"/>
                        </a:rPr>
                        <a:t>
‎آلية تقديم الشكاوي المتعلقة بالجهات الخاضعة لرقابة بنك الكويت المركزي
.
‎بإمكان العميل تقديم الشكوى إلى وحدة شكاوي العملاء بأحد القنوات التالية:
.
‎زيارة وحدة الشكاوي في مبنى البنك الأهلي الكويتي - الفرع الرئيسي، الدور الرابع عشر
.
‎أوقات الدوام الرسمية من يوم الأحد إلي الخميس من الساعة 8:00 صباحاً إلي الساعة 2:30 مساءاً
.
‎- الموقع الرسمي للبنك الأهلي الكويتي </a:t>
                      </a:r>
                      <a:r>
                        <a:rPr kumimoji="0" lang="en-US" sz="1000" b="0" i="0" u="none" strike="noStrike" kern="1200" cap="none" spc="0" normalizeH="0" baseline="0" noProof="0">
                          <a:ln>
                            <a:noFill/>
                          </a:ln>
                          <a:solidFill>
                            <a:prstClr val="black"/>
                          </a:solidFill>
                          <a:effectLst/>
                          <a:uLnTx/>
                          <a:uFillTx/>
                          <a:latin typeface="+mn-lt"/>
                          <a:ea typeface="+mn-ea"/>
                          <a:cs typeface="+mn-cs"/>
                        </a:rPr>
                        <a:t>www.eahli.com
‎- </a:t>
                      </a:r>
                      <a:r>
                        <a:rPr kumimoji="0" lang="ar-AE" sz="1000" b="0" i="0" u="none" strike="noStrike" kern="1200" cap="none" spc="0" normalizeH="0" baseline="0" noProof="0">
                          <a:ln>
                            <a:noFill/>
                          </a:ln>
                          <a:solidFill>
                            <a:prstClr val="black"/>
                          </a:solidFill>
                          <a:effectLst/>
                          <a:uLnTx/>
                          <a:uFillTx/>
                          <a:latin typeface="+mn-lt"/>
                          <a:ea typeface="+mn-ea"/>
                          <a:cs typeface="+mn-cs"/>
                        </a:rPr>
                        <a:t>البريد العادي بإسم رئيس وحدة الشكاوي.
‎- البريد الإلكتروني لوحدة الشكاوي
</a:t>
                      </a:r>
                      <a:r>
                        <a:rPr kumimoji="0" lang="en-US" sz="1000" b="0" i="0" u="none" strike="noStrike" kern="1200" cap="none" spc="0" normalizeH="0" baseline="0" noProof="0">
                          <a:ln>
                            <a:noFill/>
                          </a:ln>
                          <a:solidFill>
                            <a:prstClr val="black"/>
                          </a:solidFill>
                          <a:effectLst/>
                          <a:uLnTx/>
                          <a:uFillTx/>
                          <a:latin typeface="+mn-lt"/>
                          <a:ea typeface="+mn-ea"/>
                          <a:cs typeface="+mn-cs"/>
                        </a:rPr>
                        <a:t>complaintunit@abkuwait.com
.
Guidelines for processing complaints of companies under the supervision of CBK
.
ABK Customer can log a complaint through the below channels:
.
Visit the complaint unit in ABK head office 14th floor from Sunday till Thursday during the working hours (8:00 am – 2:30 pm)
.
- ABK website www.eahli.com
- Regular mail, addressed to the head of ABK Complaint Unit
- E-mail  to Complaint Unit complaintunit@abkuwait.com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046465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536987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499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34814148"/>
                    </a:ext>
                  </a:extLst>
                </a:gridCol>
                <a:gridCol w="987552">
                  <a:extLst>
                    <a:ext uri="{9D8B030D-6E8A-4147-A177-3AD203B41FA5}">
                      <a16:colId xmlns:a16="http://schemas.microsoft.com/office/drawing/2014/main" val="2401035299"/>
                    </a:ext>
                  </a:extLst>
                </a:gridCol>
                <a:gridCol w="987552">
                  <a:extLst>
                    <a:ext uri="{9D8B030D-6E8A-4147-A177-3AD203B41FA5}">
                      <a16:colId xmlns:a16="http://schemas.microsoft.com/office/drawing/2014/main" val="1666996233"/>
                    </a:ext>
                  </a:extLst>
                </a:gridCol>
                <a:gridCol w="987552">
                  <a:extLst>
                    <a:ext uri="{9D8B030D-6E8A-4147-A177-3AD203B41FA5}">
                      <a16:colId xmlns:a16="http://schemas.microsoft.com/office/drawing/2014/main" val="1779391306"/>
                    </a:ext>
                  </a:extLst>
                </a:gridCol>
                <a:gridCol w="987552">
                  <a:extLst>
                    <a:ext uri="{9D8B030D-6E8A-4147-A177-3AD203B41FA5}">
                      <a16:colId xmlns:a16="http://schemas.microsoft.com/office/drawing/2014/main" val="10209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831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- 2017-03-12 22:45:35</a:t>
                      </a:r>
                      <a:r>
                        <a:rPr kumimoji="0" lang="ar-AE" sz="1000" b="0" i="0" u="none" strike="noStrike" kern="1200" cap="none" spc="0" normalizeH="0" baseline="0" noProof="0">
                          <a:ln>
                            <a:noFill/>
                          </a:ln>
                          <a:solidFill>
                            <a:prstClr val="black"/>
                          </a:solidFill>
                          <a:effectLst/>
                          <a:uLnTx/>
                          <a:uFillTx/>
                          <a:latin typeface="+mn-lt"/>
                          <a:ea typeface="+mn-ea"/>
                          <a:cs typeface="+mn-cs"/>
                        </a:rPr>
                        <a:t>
هل تعلم ان مع القروض المقسطة التمويل يصل الى 70,000 د.ك بفترة سداد حتى 15 سنة؟
للاستعلام عن حلولنا التمويلية اتصل على 1899899 او تفضل بزيارة اي من فروع البنك الأهلي الكويتي. #قروض_الأهلي_أسهل
</a:t>
                      </a:r>
                      <a:r>
                        <a:rPr kumimoji="0" lang="en-US" sz="1000" b="0" i="0" u="none" strike="noStrike" kern="1200" cap="none" spc="0" normalizeH="0" baseline="0" noProof="0">
                          <a:ln>
                            <a:noFill/>
                          </a:ln>
                          <a:solidFill>
                            <a:prstClr val="black"/>
                          </a:solidFill>
                          <a:effectLst/>
                          <a:uLnTx/>
                          <a:uFillTx/>
                          <a:latin typeface="+mn-lt"/>
                          <a:ea typeface="+mn-ea"/>
                          <a:cs typeface="+mn-cs"/>
                        </a:rPr>
                        <a:t>Did you know that with ABK’s Installment loan you can take up a maximum amount of KD 70,000 and repayment periods of up to fifteen years?
Visit us at any of our ABK branches and enjoy our fast and simple financing solutions!
#ABK_Loans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555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- 2017-03-12 21:24:23</a:t>
                      </a:r>
                      <a:r>
                        <a:rPr kumimoji="0" lang="ar-AE" sz="1000" b="0" i="0" u="none" strike="noStrike" kern="1200" cap="none" spc="0" normalizeH="0" baseline="0" noProof="0">
                          <a:ln>
                            <a:noFill/>
                          </a:ln>
                          <a:solidFill>
                            <a:prstClr val="black"/>
                          </a:solidFill>
                          <a:effectLst/>
                          <a:uLnTx/>
                          <a:uFillTx/>
                          <a:latin typeface="+mn-lt"/>
                          <a:ea typeface="+mn-ea"/>
                          <a:cs typeface="+mn-cs"/>
                        </a:rPr>
                        <a:t>
الوديعة المضمونة من البنك الأهلي الكويتي تعمل كاستثمار طويل الأجل ليوفر لك الراحة وطمأنينة البال.
</a:t>
                      </a:r>
                      <a:r>
                        <a:rPr kumimoji="0" lang="en-US" sz="1000" b="0" i="0" u="none" strike="noStrike" kern="1200" cap="none" spc="0" normalizeH="0" baseline="0" noProof="0">
                          <a:ln>
                            <a:noFill/>
                          </a:ln>
                          <a:solidFill>
                            <a:prstClr val="black"/>
                          </a:solidFill>
                          <a:effectLst/>
                          <a:uLnTx/>
                          <a:uFillTx/>
                          <a:latin typeface="+mn-lt"/>
                          <a:ea typeface="+mn-ea"/>
                          <a:cs typeface="+mn-cs"/>
                        </a:rPr>
                        <a:t>ABK’s Guaranteed Term Deposit (GTD) works as a long-term investment that brings you convenience and comfort.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3885064"/>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784988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488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05248864"/>
                    </a:ext>
                  </a:extLst>
                </a:gridCol>
                <a:gridCol w="987552">
                  <a:extLst>
                    <a:ext uri="{9D8B030D-6E8A-4147-A177-3AD203B41FA5}">
                      <a16:colId xmlns:a16="http://schemas.microsoft.com/office/drawing/2014/main" val="1355306427"/>
                    </a:ext>
                  </a:extLst>
                </a:gridCol>
                <a:gridCol w="987552">
                  <a:extLst>
                    <a:ext uri="{9D8B030D-6E8A-4147-A177-3AD203B41FA5}">
                      <a16:colId xmlns:a16="http://schemas.microsoft.com/office/drawing/2014/main" val="1252484839"/>
                    </a:ext>
                  </a:extLst>
                </a:gridCol>
                <a:gridCol w="987552">
                  <a:extLst>
                    <a:ext uri="{9D8B030D-6E8A-4147-A177-3AD203B41FA5}">
                      <a16:colId xmlns:a16="http://schemas.microsoft.com/office/drawing/2014/main" val="777784133"/>
                    </a:ext>
                  </a:extLst>
                </a:gridCol>
                <a:gridCol w="987552">
                  <a:extLst>
                    <a:ext uri="{9D8B030D-6E8A-4147-A177-3AD203B41FA5}">
                      <a16:colId xmlns:a16="http://schemas.microsoft.com/office/drawing/2014/main" val="222774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011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- 2017-03-12 20:48:07</a:t>
                      </a:r>
                      <a:r>
                        <a:rPr kumimoji="0" lang="ar-AE" sz="1000" b="0" i="0" u="none" strike="noStrike" kern="1200" cap="none" spc="0" normalizeH="0" baseline="0" noProof="0">
                          <a:ln>
                            <a:noFill/>
                          </a:ln>
                          <a:solidFill>
                            <a:prstClr val="black"/>
                          </a:solidFill>
                          <a:effectLst/>
                          <a:uLnTx/>
                          <a:uFillTx/>
                          <a:latin typeface="+mn-lt"/>
                          <a:ea typeface="+mn-ea"/>
                          <a:cs typeface="+mn-cs"/>
                        </a:rPr>
                        <a:t>
لأول مرة في الكويت، 10 عملات، بطاقة واحدة، البطاقة متوفر لعملاء وغير عملاء البنك الأهلي.
نوفر لكم عشرة عملات ببطاقة واحدة تتضمن الدولار الأمريكي، الجنيه الإسترليني، اليورو، درهم اماراتي والريال السعودي #الأهلي_أسهل#تمتع_بالحرية#بطاقات_الأهلي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ABK’s Freedom Prepaid 
Card is available to both ABK and Non ABK customers, apply online today through eahli.com and enjoy up to 10 currencies including US Dollar, Sterling Pound, Euro, UAE Dirhams and Saudi Riyals.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491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- 2017-03-12 18:47:53</a:t>
                      </a:r>
                      <a:r>
                        <a:rPr kumimoji="0" lang="ar-AE" sz="1000" b="0" i="0" u="none" strike="noStrike" kern="1200" cap="none" spc="0" normalizeH="0" baseline="0" noProof="0">
                          <a:ln>
                            <a:noFill/>
                          </a:ln>
                          <a:solidFill>
                            <a:prstClr val="black"/>
                          </a:solidFill>
                          <a:effectLst/>
                          <a:uLnTx/>
                          <a:uFillTx/>
                          <a:latin typeface="+mn-lt"/>
                          <a:ea typeface="+mn-ea"/>
                          <a:cs typeface="+mn-cs"/>
                        </a:rPr>
                        <a:t>
خدمة أهلاً أهلي الهاتفية توفر لك إنجاز العديد من المعاملات المصرفية عن طريق الهاتف بالإتصال على 
1899899
#</a:t>
                      </a:r>
                      <a:r>
                        <a:rPr kumimoji="0" lang="en-US" sz="1000" b="0" i="0" u="none" strike="noStrike" kern="1200" cap="none" spc="0" normalizeH="0" baseline="0" noProof="0">
                          <a:ln>
                            <a:noFill/>
                          </a:ln>
                          <a:solidFill>
                            <a:prstClr val="black"/>
                          </a:solidFill>
                          <a:effectLst/>
                          <a:uLnTx/>
                          <a:uFillTx/>
                          <a:latin typeface="+mn-lt"/>
                          <a:ea typeface="+mn-ea"/>
                          <a:cs typeface="+mn-cs"/>
                        </a:rPr>
                        <a:t>Ahlan_Ahli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946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- 2017-03-12 15:21:39</a:t>
                      </a:r>
                      <a:r>
                        <a:rPr kumimoji="0" lang="ar-AE" sz="1000" b="0" i="0" u="none" strike="noStrike" kern="1200" cap="none" spc="0" normalizeH="0" baseline="0" noProof="0">
                          <a:ln>
                            <a:noFill/>
                          </a:ln>
                          <a:solidFill>
                            <a:prstClr val="black"/>
                          </a:solidFill>
                          <a:effectLst/>
                          <a:uLnTx/>
                          <a:uFillTx/>
                          <a:latin typeface="+mn-lt"/>
                          <a:ea typeface="+mn-ea"/>
                          <a:cs typeface="+mn-cs"/>
                        </a:rPr>
                        <a:t>
جانب من زيارة وزير التجارة خالد الروضان لبوث البنك الأهلي الكويتي في معرض التوظيف التاسع عشر بجامعة الخليج، سنكون متواجدين غداً الأثنين في المعرض الوظيفي للإجابة على أسئلتكم وإستفساراتكم 
#</a:t>
                      </a:r>
                      <a:r>
                        <a:rPr kumimoji="0" lang="en-US" sz="1000" b="0" i="0" u="none" strike="noStrike" kern="1200" cap="none" spc="0" normalizeH="0" baseline="0" noProof="0">
                          <a:ln>
                            <a:noFill/>
                          </a:ln>
                          <a:solidFill>
                            <a:prstClr val="black"/>
                          </a:solidFill>
                          <a:effectLst/>
                          <a:uLnTx/>
                          <a:uFillTx/>
                          <a:latin typeface="+mn-lt"/>
                          <a:ea typeface="+mn-ea"/>
                          <a:cs typeface="+mn-cs"/>
                        </a:rPr>
                        <a:t>abk_kuwait 
#abk_academy 
#ABK_Careers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84941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537646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327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5135746"/>
                    </a:ext>
                  </a:extLst>
                </a:gridCol>
                <a:gridCol w="987552">
                  <a:extLst>
                    <a:ext uri="{9D8B030D-6E8A-4147-A177-3AD203B41FA5}">
                      <a16:colId xmlns:a16="http://schemas.microsoft.com/office/drawing/2014/main" val="2070926878"/>
                    </a:ext>
                  </a:extLst>
                </a:gridCol>
                <a:gridCol w="987552">
                  <a:extLst>
                    <a:ext uri="{9D8B030D-6E8A-4147-A177-3AD203B41FA5}">
                      <a16:colId xmlns:a16="http://schemas.microsoft.com/office/drawing/2014/main" val="1341643126"/>
                    </a:ext>
                  </a:extLst>
                </a:gridCol>
                <a:gridCol w="987552">
                  <a:extLst>
                    <a:ext uri="{9D8B030D-6E8A-4147-A177-3AD203B41FA5}">
                      <a16:colId xmlns:a16="http://schemas.microsoft.com/office/drawing/2014/main" val="356661666"/>
                    </a:ext>
                  </a:extLst>
                </a:gridCol>
                <a:gridCol w="987552">
                  <a:extLst>
                    <a:ext uri="{9D8B030D-6E8A-4147-A177-3AD203B41FA5}">
                      <a16:colId xmlns:a16="http://schemas.microsoft.com/office/drawing/2014/main" val="115905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428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- 2017-03-12 14:26:30</a:t>
                      </a:r>
                      <a:r>
                        <a:rPr kumimoji="0" lang="ar-AE" sz="1000" b="0" i="0" u="none" strike="noStrike" kern="1200" cap="none" spc="0" normalizeH="0" baseline="0" noProof="0">
                          <a:ln>
                            <a:noFill/>
                          </a:ln>
                          <a:solidFill>
                            <a:prstClr val="black"/>
                          </a:solidFill>
                          <a:effectLst/>
                          <a:uLnTx/>
                          <a:uFillTx/>
                          <a:latin typeface="+mn-lt"/>
                          <a:ea typeface="+mn-ea"/>
                          <a:cs typeface="+mn-cs"/>
                        </a:rPr>
                        <a:t>
خصم لغاية 20% على رحلات طيران الإمارات إلى فورت لودرديل
للتمتع بهذا العرض عليك فقط أن تحجز رحلتك عبر  موقع الامارتية الالكتروني مع استخدام الرمز الترويجي
</a:t>
                      </a:r>
                      <a:r>
                        <a:rPr kumimoji="0" lang="en-US" sz="1000" b="0" i="0" u="none" strike="noStrike" kern="1200" cap="none" spc="0" normalizeH="0" baseline="0" noProof="0">
                          <a:ln>
                            <a:noFill/>
                          </a:ln>
                          <a:solidFill>
                            <a:prstClr val="black"/>
                          </a:solidFill>
                          <a:effectLst/>
                          <a:uLnTx/>
                          <a:uFillTx/>
                          <a:latin typeface="+mn-lt"/>
                          <a:ea typeface="+mn-ea"/>
                          <a:cs typeface="+mn-cs"/>
                        </a:rPr>
                        <a:t>AESWFLL
</a:t>
                      </a:r>
                      <a:r>
                        <a:rPr kumimoji="0" lang="ar-AE" sz="1000" b="0" i="0" u="none" strike="noStrike" kern="1200" cap="none" spc="0" normalizeH="0" baseline="0" noProof="0">
                          <a:ln>
                            <a:noFill/>
                          </a:ln>
                          <a:solidFill>
                            <a:prstClr val="black"/>
                          </a:solidFill>
                          <a:effectLst/>
                          <a:uLnTx/>
                          <a:uFillTx/>
                          <a:latin typeface="+mn-lt"/>
                          <a:ea typeface="+mn-ea"/>
                          <a:cs typeface="+mn-cs"/>
                        </a:rPr>
                        <a:t>صلاحية العرض وحتى 31 مارس 2017
</a:t>
                      </a:r>
                      <a:r>
                        <a:rPr kumimoji="0" lang="en-US" sz="1000" b="0" i="0" u="none" strike="noStrike" kern="1200" cap="none" spc="0" normalizeH="0" baseline="0" noProof="0">
                          <a:ln>
                            <a:noFill/>
                          </a:ln>
                          <a:solidFill>
                            <a:prstClr val="black"/>
                          </a:solidFill>
                          <a:effectLst/>
                          <a:uLnTx/>
                          <a:uFillTx/>
                          <a:latin typeface="+mn-lt"/>
                          <a:ea typeface="+mn-ea"/>
                          <a:cs typeface="+mn-cs"/>
                        </a:rPr>
                        <a:t>Up to 20% savings on Emirates flights to Fort Lauderdale.
To enjoy this offer, simply book your flight via emirates.com/visitfll and quote promo code AESWFLL
Offer is valid until 31 March 2017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329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- 2017-03-11 21:25:54</a:t>
                      </a:r>
                      <a:r>
                        <a:rPr kumimoji="0" lang="ar-AE" sz="1000" b="0" i="0" u="none" strike="noStrike" kern="1200" cap="none" spc="0" normalizeH="0" baseline="0" noProof="0">
                          <a:ln>
                            <a:noFill/>
                          </a:ln>
                          <a:solidFill>
                            <a:prstClr val="black"/>
                          </a:solidFill>
                          <a:effectLst/>
                          <a:uLnTx/>
                          <a:uFillTx/>
                          <a:latin typeface="+mn-lt"/>
                          <a:ea typeface="+mn-ea"/>
                          <a:cs typeface="+mn-cs"/>
                        </a:rPr>
                        <a:t>
حياكم الله بمهرجان المأكولات
</a:t>
                      </a:r>
                      <a:r>
                        <a:rPr kumimoji="0" lang="en-US" sz="1000" b="0" i="0" u="none" strike="noStrike" kern="1200" cap="none" spc="0" normalizeH="0" baseline="0" noProof="0">
                          <a:ln>
                            <a:noFill/>
                          </a:ln>
                          <a:solidFill>
                            <a:prstClr val="black"/>
                          </a:solidFill>
                          <a:effectLst/>
                          <a:uLnTx/>
                          <a:uFillTx/>
                          <a:latin typeface="+mn-lt"/>
                          <a:ea typeface="+mn-ea"/>
                          <a:cs typeface="+mn-cs"/>
                        </a:rPr>
                        <a:t>Taste of Q8
</a:t>
                      </a:r>
                      <a:r>
                        <a:rPr kumimoji="0" lang="ar-AE" sz="1000" b="0" i="0" u="none" strike="noStrike" kern="1200" cap="none" spc="0" normalizeH="0" baseline="0" noProof="0">
                          <a:ln>
                            <a:noFill/>
                          </a:ln>
                          <a:solidFill>
                            <a:prstClr val="black"/>
                          </a:solidFill>
                          <a:effectLst/>
                          <a:uLnTx/>
                          <a:uFillTx/>
                          <a:latin typeface="+mn-lt"/>
                          <a:ea typeface="+mn-ea"/>
                          <a:cs typeface="+mn-cs"/>
                        </a:rPr>
                        <a:t>من 16 - 18 مارس
البنك الأهلي الكويتي راعي رسمي للمهرجان
</a:t>
                      </a:r>
                      <a:r>
                        <a:rPr kumimoji="0" lang="en-US" sz="1000" b="0" i="0" u="none" strike="noStrike" kern="1200" cap="none" spc="0" normalizeH="0" baseline="0" noProof="0">
                          <a:ln>
                            <a:noFill/>
                          </a:ln>
                          <a:solidFill>
                            <a:prstClr val="black"/>
                          </a:solidFill>
                          <a:effectLst/>
                          <a:uLnTx/>
                          <a:uFillTx/>
                          <a:latin typeface="+mn-lt"/>
                          <a:ea typeface="+mn-ea"/>
                          <a:cs typeface="+mn-cs"/>
                        </a:rPr>
                        <a:t>ABK Official Bank Sponsor For Taste of Q8
From 16 - 18 March
#TasteofQ8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966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- 2017-03-11 19:22:35</a:t>
                      </a:r>
                      <a:r>
                        <a:rPr kumimoji="0" lang="ar-AE" sz="1000" b="0" i="0" u="none" strike="noStrike" kern="1200" cap="none" spc="0" normalizeH="0" baseline="0" noProof="0">
                          <a:ln>
                            <a:noFill/>
                          </a:ln>
                          <a:solidFill>
                            <a:prstClr val="black"/>
                          </a:solidFill>
                          <a:effectLst/>
                          <a:uLnTx/>
                          <a:uFillTx/>
                          <a:latin typeface="+mn-lt"/>
                          <a:ea typeface="+mn-ea"/>
                          <a:cs typeface="+mn-cs"/>
                        </a:rPr>
                        <a:t>
خصم خاص لحاملي بطاقة الأهلي على @</a:t>
                      </a:r>
                      <a:r>
                        <a:rPr kumimoji="0" lang="en-US" sz="1000" b="0" i="0" u="none" strike="noStrike" kern="1200" cap="none" spc="0" normalizeH="0" baseline="0" noProof="0">
                          <a:ln>
                            <a:noFill/>
                          </a:ln>
                          <a:solidFill>
                            <a:prstClr val="black"/>
                          </a:solidFill>
                          <a:effectLst/>
                          <a:uLnTx/>
                          <a:uFillTx/>
                          <a:latin typeface="+mn-lt"/>
                          <a:ea typeface="+mn-ea"/>
                          <a:cs typeface="+mn-cs"/>
                        </a:rPr>
                        <a:t>urbanbiteskw #ABKDiscounts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553181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384684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- 9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5428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73441335"/>
                    </a:ext>
                  </a:extLst>
                </a:gridCol>
                <a:gridCol w="987552">
                  <a:extLst>
                    <a:ext uri="{9D8B030D-6E8A-4147-A177-3AD203B41FA5}">
                      <a16:colId xmlns:a16="http://schemas.microsoft.com/office/drawing/2014/main" val="1202258382"/>
                    </a:ext>
                  </a:extLst>
                </a:gridCol>
                <a:gridCol w="987552">
                  <a:extLst>
                    <a:ext uri="{9D8B030D-6E8A-4147-A177-3AD203B41FA5}">
                      <a16:colId xmlns:a16="http://schemas.microsoft.com/office/drawing/2014/main" val="4149498731"/>
                    </a:ext>
                  </a:extLst>
                </a:gridCol>
                <a:gridCol w="987552">
                  <a:extLst>
                    <a:ext uri="{9D8B030D-6E8A-4147-A177-3AD203B41FA5}">
                      <a16:colId xmlns:a16="http://schemas.microsoft.com/office/drawing/2014/main" val="3747167570"/>
                    </a:ext>
                  </a:extLst>
                </a:gridCol>
                <a:gridCol w="987552">
                  <a:extLst>
                    <a:ext uri="{9D8B030D-6E8A-4147-A177-3AD203B41FA5}">
                      <a16:colId xmlns:a16="http://schemas.microsoft.com/office/drawing/2014/main" val="3439899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556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- 2017-03-11 18:30:06</a:t>
                      </a:r>
                      <a:r>
                        <a:rPr kumimoji="0" lang="ar-AE" sz="1000" b="0" i="0" u="none" strike="noStrike" kern="1200" cap="none" spc="0" normalizeH="0" baseline="0" noProof="0">
                          <a:ln>
                            <a:noFill/>
                          </a:ln>
                          <a:solidFill>
                            <a:prstClr val="black"/>
                          </a:solidFill>
                          <a:effectLst/>
                          <a:uLnTx/>
                          <a:uFillTx/>
                          <a:latin typeface="+mn-lt"/>
                          <a:ea typeface="+mn-ea"/>
                          <a:cs typeface="+mn-cs"/>
                        </a:rPr>
                        <a:t>
كيف يكون إمتلاك منزل في الإمارات أسهل مع البنك الأهلي الكويتي؟
سواء كنت تبحث عن شراء منزل للأسرة أو الاستثمار في شراء عقار لتأجيره مستقبلا، فإن شروطنا الميسرة، سوف تتيح لنا تسهيل كافة الإجراءات الشكلية لك من البداية وحتى النهاية.
لمزيد من المعلومات اتصل على أهلا أهلي 1899899
</a:t>
                      </a:r>
                      <a:r>
                        <a:rPr kumimoji="0" lang="en-US" sz="1000" b="0" i="0" u="none" strike="noStrike" kern="1200" cap="none" spc="0" normalizeH="0" baseline="0" noProof="0">
                          <a:ln>
                            <a:noFill/>
                          </a:ln>
                          <a:solidFill>
                            <a:prstClr val="black"/>
                          </a:solidFill>
                          <a:effectLst/>
                          <a:uLnTx/>
                          <a:uFillTx/>
                          <a:latin typeface="+mn-lt"/>
                          <a:ea typeface="+mn-ea"/>
                          <a:cs typeface="+mn-cs"/>
                        </a:rPr>
                        <a:t>Why is Owning a Home in the UAE simpler with ABK?
Whether you are looking to purchase a family home, or invest in a buy-to-let-property, our flexible terms coupled with our presence and experience in the UAE market, allow us to facilitate end-to-end paperwork.
#Simpler_Banking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266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- 2017-03-11 15:17:44</a:t>
                      </a:r>
                      <a:r>
                        <a:rPr kumimoji="0" lang="ar-AE" sz="1000" b="0" i="0" u="none" strike="noStrike" kern="1200" cap="none" spc="0" normalizeH="0" baseline="0" noProof="0">
                          <a:ln>
                            <a:noFill/>
                          </a:ln>
                          <a:solidFill>
                            <a:prstClr val="black"/>
                          </a:solidFill>
                          <a:effectLst/>
                          <a:uLnTx/>
                          <a:uFillTx/>
                          <a:latin typeface="+mn-lt"/>
                          <a:ea typeface="+mn-ea"/>
                          <a:cs typeface="+mn-cs"/>
                        </a:rPr>
                        <a:t>
حدث بياناتك البنكية ومعلوماتك الشخصية، بنفسك،  عبر زيارة أي من فروع البنك.
وذلك لزيادة حماية حساباتكم الشخصية و تسهيل طرق تواصل البنك معكم و لمساعدتنا في تقييم احتياجاتكم الأمثل من الخدمات والمنتجات المصرفية 
</a:t>
                      </a:r>
                      <a:r>
                        <a:rPr kumimoji="0" lang="en-US" sz="1000" b="0" i="0" u="none" strike="noStrike" kern="1200" cap="none" spc="0" normalizeH="0" baseline="0" noProof="0">
                          <a:ln>
                            <a:noFill/>
                          </a:ln>
                          <a:solidFill>
                            <a:prstClr val="black"/>
                          </a:solidFill>
                          <a:effectLst/>
                          <a:uLnTx/>
                          <a:uFillTx/>
                          <a:latin typeface="+mn-lt"/>
                          <a:ea typeface="+mn-ea"/>
                          <a:cs typeface="+mn-cs"/>
                        </a:rPr>
                        <a:t>Updating your banking and contact details should be done exclusively by you through an ABK branch. 
By continually updating your information with the bank you ensure that your accounts are protected, and it helps us serve you better as we can reach you faster. 
#ABKCustomerAwareness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05640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4190826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- 10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0318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56184000"/>
                    </a:ext>
                  </a:extLst>
                </a:gridCol>
                <a:gridCol w="987552">
                  <a:extLst>
                    <a:ext uri="{9D8B030D-6E8A-4147-A177-3AD203B41FA5}">
                      <a16:colId xmlns:a16="http://schemas.microsoft.com/office/drawing/2014/main" val="2653278549"/>
                    </a:ext>
                  </a:extLst>
                </a:gridCol>
                <a:gridCol w="987552">
                  <a:extLst>
                    <a:ext uri="{9D8B030D-6E8A-4147-A177-3AD203B41FA5}">
                      <a16:colId xmlns:a16="http://schemas.microsoft.com/office/drawing/2014/main" val="3314828899"/>
                    </a:ext>
                  </a:extLst>
                </a:gridCol>
                <a:gridCol w="987552">
                  <a:extLst>
                    <a:ext uri="{9D8B030D-6E8A-4147-A177-3AD203B41FA5}">
                      <a16:colId xmlns:a16="http://schemas.microsoft.com/office/drawing/2014/main" val="1924552223"/>
                    </a:ext>
                  </a:extLst>
                </a:gridCol>
                <a:gridCol w="987552">
                  <a:extLst>
                    <a:ext uri="{9D8B030D-6E8A-4147-A177-3AD203B41FA5}">
                      <a16:colId xmlns:a16="http://schemas.microsoft.com/office/drawing/2014/main" val="1661485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877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- 2017-03-11 12:04:36</a:t>
                      </a:r>
                      <a:r>
                        <a:rPr kumimoji="0" lang="ar-AE" sz="1000" b="0" i="0" u="none" strike="noStrike" kern="1200" cap="none" spc="0" normalizeH="0" baseline="0" noProof="0">
                          <a:ln>
                            <a:noFill/>
                          </a:ln>
                          <a:solidFill>
                            <a:prstClr val="black"/>
                          </a:solidFill>
                          <a:effectLst/>
                          <a:uLnTx/>
                          <a:uFillTx/>
                          <a:latin typeface="+mn-lt"/>
                          <a:ea typeface="+mn-ea"/>
                          <a:cs typeface="+mn-cs"/>
                        </a:rPr>
                        <a:t>
حياكم الله في المعرض التاسع عشر الوظيفي في جامعة الخليج … سنكون متواجدين لاستقبال طلبات التوظيف بالإضافة الى الإجابة على جميع أسئلتكم التي تخص مستقبلكم الوظيفي مع الأهلي.
</a:t>
                      </a:r>
                      <a:r>
                        <a:rPr kumimoji="0" lang="en-US" sz="1000" b="0" i="0" u="none" strike="noStrike" kern="1200" cap="none" spc="0" normalizeH="0" baseline="0" noProof="0">
                          <a:ln>
                            <a:noFill/>
                          </a:ln>
                          <a:solidFill>
                            <a:prstClr val="black"/>
                          </a:solidFill>
                          <a:effectLst/>
                          <a:uLnTx/>
                          <a:uFillTx/>
                          <a:latin typeface="+mn-lt"/>
                          <a:ea typeface="+mn-ea"/>
                          <a:cs typeface="+mn-cs"/>
                        </a:rPr>
                        <a:t>GUST university 19th job fair, ABK representatives will be there to accept your job applications, visit us at our both, Sunday 12 March at 9.30am.
#ABK_Kuwait 
#ABK_Careers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788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- 2017-03-10 22:14:58</a:t>
                      </a:r>
                      <a:r>
                        <a:rPr kumimoji="0" lang="ar-AE" sz="1000" b="0" i="0" u="none" strike="noStrike" kern="1200" cap="none" spc="0" normalizeH="0" baseline="0" noProof="0">
                          <a:ln>
                            <a:noFill/>
                          </a:ln>
                          <a:solidFill>
                            <a:prstClr val="black"/>
                          </a:solidFill>
                          <a:effectLst/>
                          <a:uLnTx/>
                          <a:uFillTx/>
                          <a:latin typeface="+mn-lt"/>
                          <a:ea typeface="+mn-ea"/>
                          <a:cs typeface="+mn-cs"/>
                        </a:rPr>
                        <a:t>
خصم خاص لحاملي بطاقة الأهلي على @</a:t>
                      </a:r>
                      <a:r>
                        <a:rPr kumimoji="0" lang="en-US" sz="1000" b="0" i="0" u="none" strike="noStrike" kern="1200" cap="none" spc="0" normalizeH="0" baseline="0" noProof="0">
                          <a:ln>
                            <a:noFill/>
                          </a:ln>
                          <a:solidFill>
                            <a:prstClr val="black"/>
                          </a:solidFill>
                          <a:effectLst/>
                          <a:uLnTx/>
                          <a:uFillTx/>
                          <a:latin typeface="+mn-lt"/>
                          <a:ea typeface="+mn-ea"/>
                          <a:cs typeface="+mn-cs"/>
                        </a:rPr>
                        <a:t>urbanbiteskw  #ABKDiscounts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582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- 2017-03-10 21:15:40</a:t>
                      </a:r>
                      <a:r>
                        <a:rPr kumimoji="0" lang="ar-AE" sz="1000" b="0" i="0" u="none" strike="noStrike" kern="1200" cap="none" spc="0" normalizeH="0" baseline="0" noProof="0">
                          <a:ln>
                            <a:noFill/>
                          </a:ln>
                          <a:solidFill>
                            <a:prstClr val="black"/>
                          </a:solidFill>
                          <a:effectLst/>
                          <a:uLnTx/>
                          <a:uFillTx/>
                          <a:latin typeface="+mn-lt"/>
                          <a:ea typeface="+mn-ea"/>
                          <a:cs typeface="+mn-cs"/>
                        </a:rPr>
                        <a:t>
فرصتكم للقاء أشهر الطهاة العالميين في مهرجان المأكولات "</a:t>
                      </a:r>
                      <a:r>
                        <a:rPr kumimoji="0" lang="en-US" sz="1000" b="0" i="0" u="none" strike="noStrike" kern="1200" cap="none" spc="0" normalizeH="0" baseline="0" noProof="0">
                          <a:ln>
                            <a:noFill/>
                          </a:ln>
                          <a:solidFill>
                            <a:prstClr val="black"/>
                          </a:solidFill>
                          <a:effectLst/>
                          <a:uLnTx/>
                          <a:uFillTx/>
                          <a:latin typeface="+mn-lt"/>
                          <a:ea typeface="+mn-ea"/>
                          <a:cs typeface="+mn-cs"/>
                        </a:rPr>
                        <a:t>Taste of Q8" 
ABK Official Bank Sponsor
#TasteofQ8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797730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826617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- 11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234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5318020"/>
                    </a:ext>
                  </a:extLst>
                </a:gridCol>
                <a:gridCol w="987552">
                  <a:extLst>
                    <a:ext uri="{9D8B030D-6E8A-4147-A177-3AD203B41FA5}">
                      <a16:colId xmlns:a16="http://schemas.microsoft.com/office/drawing/2014/main" val="3742472273"/>
                    </a:ext>
                  </a:extLst>
                </a:gridCol>
                <a:gridCol w="987552">
                  <a:extLst>
                    <a:ext uri="{9D8B030D-6E8A-4147-A177-3AD203B41FA5}">
                      <a16:colId xmlns:a16="http://schemas.microsoft.com/office/drawing/2014/main" val="1216054853"/>
                    </a:ext>
                  </a:extLst>
                </a:gridCol>
                <a:gridCol w="987552">
                  <a:extLst>
                    <a:ext uri="{9D8B030D-6E8A-4147-A177-3AD203B41FA5}">
                      <a16:colId xmlns:a16="http://schemas.microsoft.com/office/drawing/2014/main" val="2317788923"/>
                    </a:ext>
                  </a:extLst>
                </a:gridCol>
                <a:gridCol w="987552">
                  <a:extLst>
                    <a:ext uri="{9D8B030D-6E8A-4147-A177-3AD203B41FA5}">
                      <a16:colId xmlns:a16="http://schemas.microsoft.com/office/drawing/2014/main" val="66710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228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- 2017-03-10 19:33:26</a:t>
                      </a:r>
                      <a:r>
                        <a:rPr kumimoji="0" lang="ar-AE" sz="1000" b="0" i="0" u="none" strike="noStrike" kern="1200" cap="none" spc="0" normalizeH="0" baseline="0" noProof="0">
                          <a:ln>
                            <a:noFill/>
                          </a:ln>
                          <a:solidFill>
                            <a:prstClr val="black"/>
                          </a:solidFill>
                          <a:effectLst/>
                          <a:uLnTx/>
                          <a:uFillTx/>
                          <a:latin typeface="+mn-lt"/>
                          <a:ea typeface="+mn-ea"/>
                          <a:cs typeface="+mn-cs"/>
                        </a:rPr>
                        <a:t>
شارك واربح مع البنك الأهلي الكويتي 
اذكر الفروق بين البطاقتين في الصورة الموضحة وادخل السحب على 50 دينار كاش. 
شروط المسابقة: 
١- لكل مشترك اجابة واحدة فقط 
٢- متابعة حساب البنك 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ABK_Kuwait
٣- </a:t>
                      </a:r>
                      <a:r>
                        <a:rPr kumimoji="0" lang="ar-AE" sz="1000" b="0" i="0" u="none" strike="noStrike" kern="1200" cap="none" spc="0" normalizeH="0" baseline="0" noProof="0">
                          <a:ln>
                            <a:noFill/>
                          </a:ln>
                          <a:solidFill>
                            <a:prstClr val="black"/>
                          </a:solidFill>
                          <a:effectLst/>
                          <a:uLnTx/>
                          <a:uFillTx/>
                          <a:latin typeface="+mn-lt"/>
                          <a:ea typeface="+mn-ea"/>
                          <a:cs typeface="+mn-cs"/>
                        </a:rPr>
                        <a:t>جميع الإجابات الصحيحة ستدخل السحب 
٤- سيتم اختيار الفائز عن طريق القرعة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90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- 2017-03-10 16:26:45</a:t>
                      </a:r>
                      <a:r>
                        <a:rPr kumimoji="0" lang="ar-AE" sz="1000" b="0" i="0" u="none" strike="noStrike" kern="1200" cap="none" spc="0" normalizeH="0" baseline="0" noProof="0">
                          <a:ln>
                            <a:noFill/>
                          </a:ln>
                          <a:solidFill>
                            <a:prstClr val="black"/>
                          </a:solidFill>
                          <a:effectLst/>
                          <a:uLnTx/>
                          <a:uFillTx/>
                          <a:latin typeface="+mn-lt"/>
                          <a:ea typeface="+mn-ea"/>
                          <a:cs typeface="+mn-cs"/>
                        </a:rPr>
                        <a:t>
مستقبلك مع الأهلي 
يمكنكم التقديم على وظيفة من خلال زيارة موقعنا الالكتروني وتعبئة طلب التوظيف 
</a:t>
                      </a:r>
                      <a:r>
                        <a:rPr kumimoji="0" lang="en-US" sz="1000" b="0" i="0" u="none" strike="noStrike" kern="1200" cap="none" spc="0" normalizeH="0" baseline="0" noProof="0">
                          <a:ln>
                            <a:noFill/>
                          </a:ln>
                          <a:solidFill>
                            <a:prstClr val="black"/>
                          </a:solidFill>
                          <a:effectLst/>
                          <a:uLnTx/>
                          <a:uFillTx/>
                          <a:latin typeface="+mn-lt"/>
                          <a:ea typeface="+mn-ea"/>
                          <a:cs typeface="+mn-cs"/>
                        </a:rPr>
                        <a:t>Eahli.com 
#ABK_Careers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493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- 2017-03-10 11:06:30</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منا ومنكم صالح الأعمال 
#</a:t>
                      </a:r>
                      <a:r>
                        <a:rPr kumimoji="0" lang="en-US" sz="1000" b="0" i="0" u="none" strike="noStrike" kern="1200" cap="none" spc="0" normalizeH="0" baseline="0" noProof="0">
                          <a:ln>
                            <a:noFill/>
                          </a:ln>
                          <a:solidFill>
                            <a:prstClr val="black"/>
                          </a:solidFill>
                          <a:effectLst/>
                          <a:uLnTx/>
                          <a:uFillTx/>
                          <a:latin typeface="+mn-lt"/>
                          <a:ea typeface="+mn-ea"/>
                          <a:cs typeface="+mn-cs"/>
                        </a:rPr>
                        <a:t>ABK_Fridays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729158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38251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- 12 of 12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1875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94788213"/>
                    </a:ext>
                  </a:extLst>
                </a:gridCol>
                <a:gridCol w="987552">
                  <a:extLst>
                    <a:ext uri="{9D8B030D-6E8A-4147-A177-3AD203B41FA5}">
                      <a16:colId xmlns:a16="http://schemas.microsoft.com/office/drawing/2014/main" val="3065200069"/>
                    </a:ext>
                  </a:extLst>
                </a:gridCol>
                <a:gridCol w="987552">
                  <a:extLst>
                    <a:ext uri="{9D8B030D-6E8A-4147-A177-3AD203B41FA5}">
                      <a16:colId xmlns:a16="http://schemas.microsoft.com/office/drawing/2014/main" val="930187918"/>
                    </a:ext>
                  </a:extLst>
                </a:gridCol>
                <a:gridCol w="987552">
                  <a:extLst>
                    <a:ext uri="{9D8B030D-6E8A-4147-A177-3AD203B41FA5}">
                      <a16:colId xmlns:a16="http://schemas.microsoft.com/office/drawing/2014/main" val="348860266"/>
                    </a:ext>
                  </a:extLst>
                </a:gridCol>
                <a:gridCol w="987552">
                  <a:extLst>
                    <a:ext uri="{9D8B030D-6E8A-4147-A177-3AD203B41FA5}">
                      <a16:colId xmlns:a16="http://schemas.microsoft.com/office/drawing/2014/main" val="398563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074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- 2017-03-09 19:02:39</a:t>
                      </a:r>
                      <a:r>
                        <a:rPr kumimoji="0" lang="ar-AE" sz="1000" b="0" i="0" u="none" strike="noStrike" kern="1200" cap="none" spc="0" normalizeH="0" baseline="0" noProof="0">
                          <a:ln>
                            <a:noFill/>
                          </a:ln>
                          <a:solidFill>
                            <a:prstClr val="black"/>
                          </a:solidFill>
                          <a:effectLst/>
                          <a:uLnTx/>
                          <a:uFillTx/>
                          <a:latin typeface="+mn-lt"/>
                          <a:ea typeface="+mn-ea"/>
                          <a:cs typeface="+mn-cs"/>
                        </a:rPr>
                        <a:t>
شارك واربح مع البنك الأهلي الكويتي 
اختار الحرف الصحيح الذي يوصل البطاقة الى جهاز السحب الآلي وادخل السحب على 50 دينار كاش. 
شروط المسابقة: 
١- لكل مشترك اجابة واحدة فقط 
٢- متابعة حساب البنك 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ABK_Kuwait
٣- </a:t>
                      </a:r>
                      <a:r>
                        <a:rPr kumimoji="0" lang="ar-AE" sz="1000" b="0" i="0" u="none" strike="noStrike" kern="1200" cap="none" spc="0" normalizeH="0" baseline="0" noProof="0">
                          <a:ln>
                            <a:noFill/>
                          </a:ln>
                          <a:solidFill>
                            <a:prstClr val="black"/>
                          </a:solidFill>
                          <a:effectLst/>
                          <a:uLnTx/>
                          <a:uFillTx/>
                          <a:latin typeface="+mn-lt"/>
                          <a:ea typeface="+mn-ea"/>
                          <a:cs typeface="+mn-cs"/>
                        </a:rPr>
                        <a:t>جميع الإجابات الصحيحة ستدخل السحب 
٤- سيتم اختيار الفائز عن طريق القرعة
#</a:t>
                      </a:r>
                      <a:r>
                        <a:rPr kumimoji="0" lang="en-US" sz="1000" b="0" i="0" u="none" strike="noStrike" kern="1200" cap="none" spc="0" normalizeH="0" baseline="0" noProof="0">
                          <a:ln>
                            <a:noFill/>
                          </a:ln>
                          <a:solidFill>
                            <a:prstClr val="black"/>
                          </a:solidFill>
                          <a:effectLst/>
                          <a:uLnTx/>
                          <a:uFillTx/>
                          <a:latin typeface="+mn-lt"/>
                          <a:ea typeface="+mn-ea"/>
                          <a:cs typeface="+mn-cs"/>
                        </a:rPr>
                        <a:t>ABK_Competitions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321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- 2017-03-09 15:49:22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Enjoy your weekend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448355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026807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580</Words>
  <Application>Microsoft Office PowerPoint</Application>
  <PresentationFormat>On-screen Show (4:3)</PresentationFormat>
  <Paragraphs>209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Instagram Posts Table - 1 of 12</vt:lpstr>
      <vt:lpstr>Instagram Posts Table - 2 of 12</vt:lpstr>
      <vt:lpstr>Instagram Posts Table - 3 of 12</vt:lpstr>
      <vt:lpstr>Instagram Posts Table - 4 of 12</vt:lpstr>
      <vt:lpstr>Instagram Posts Table - 5 of 12</vt:lpstr>
      <vt:lpstr>Instagram Posts Table - 6 of 12</vt:lpstr>
      <vt:lpstr>Instagram Posts Table - 7 of 12</vt:lpstr>
      <vt:lpstr>Instagram Posts Table - 8 of 12</vt:lpstr>
      <vt:lpstr>Instagram Posts Table - 9 of 12</vt:lpstr>
      <vt:lpstr>Instagram Posts Table - 10 of 12</vt:lpstr>
      <vt:lpstr>Instagram Posts Table - 11 of 12</vt:lpstr>
      <vt:lpstr>Instagram Posts Table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12</dc:title>
  <dc:creator>Administrator</dc:creator>
  <cp:lastModifiedBy>Administrator</cp:lastModifiedBy>
  <cp:revision>1</cp:revision>
  <dcterms:created xsi:type="dcterms:W3CDTF">2017-03-15T08:29:23Z</dcterms:created>
  <dcterms:modified xsi:type="dcterms:W3CDTF">2017-03-15T08:32:36Z</dcterms:modified>
</cp:coreProperties>
</file>