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06107188"/>
              </p:ext>
            </p:extLst>
          </p:nvPr>
        </p:nvGraphicFramePr>
        <p:xfrm>
          <a:off x="457200" y="1731963"/>
          <a:ext cx="8229600" cy="390652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44208063"/>
                    </a:ext>
                  </a:extLst>
                </a:gridCol>
                <a:gridCol w="987552">
                  <a:extLst>
                    <a:ext uri="{9D8B030D-6E8A-4147-A177-3AD203B41FA5}">
                      <a16:colId xmlns:a16="http://schemas.microsoft.com/office/drawing/2014/main" val="470206140"/>
                    </a:ext>
                  </a:extLst>
                </a:gridCol>
                <a:gridCol w="987552">
                  <a:extLst>
                    <a:ext uri="{9D8B030D-6E8A-4147-A177-3AD203B41FA5}">
                      <a16:colId xmlns:a16="http://schemas.microsoft.com/office/drawing/2014/main" val="606192748"/>
                    </a:ext>
                  </a:extLst>
                </a:gridCol>
                <a:gridCol w="987552">
                  <a:extLst>
                    <a:ext uri="{9D8B030D-6E8A-4147-A177-3AD203B41FA5}">
                      <a16:colId xmlns:a16="http://schemas.microsoft.com/office/drawing/2014/main" val="282672150"/>
                    </a:ext>
                  </a:extLst>
                </a:gridCol>
                <a:gridCol w="987552">
                  <a:extLst>
                    <a:ext uri="{9D8B030D-6E8A-4147-A177-3AD203B41FA5}">
                      <a16:colId xmlns:a16="http://schemas.microsoft.com/office/drawing/2014/main" val="1586560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5863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chevroletalghanim (Chevrolet Alghanim) - 2017-03-13 16:16:08</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احصل على فرصة لربح كوبون 100 دينار من  </a:t>
                      </a:r>
                      <a:r>
                        <a:rPr kumimoji="0" lang="en-US" sz="1000" b="0" i="0" u="none" strike="noStrike" kern="1200" cap="none" spc="0" normalizeH="0" baseline="0" noProof="0">
                          <a:ln>
                            <a:noFill/>
                          </a:ln>
                          <a:solidFill>
                            <a:prstClr val="black"/>
                          </a:solidFill>
                          <a:effectLst/>
                          <a:uLnTx/>
                          <a:uFillTx/>
                          <a:latin typeface="+mn-lt"/>
                          <a:ea typeface="+mn-ea"/>
                          <a:cs typeface="+mn-cs"/>
                        </a:rPr>
                        <a:t>X-Cite.
.
</a:t>
                      </a:r>
                      <a:r>
                        <a:rPr kumimoji="0" lang="ar-AE" sz="1000" b="0" i="0" u="none" strike="noStrike" kern="1200" cap="none" spc="0" normalizeH="0" baseline="0" noProof="0">
                          <a:ln>
                            <a:noFill/>
                          </a:ln>
                          <a:solidFill>
                            <a:prstClr val="black"/>
                          </a:solidFill>
                          <a:effectLst/>
                          <a:uLnTx/>
                          <a:uFillTx/>
                          <a:latin typeface="+mn-lt"/>
                          <a:ea typeface="+mn-ea"/>
                          <a:cs typeface="+mn-cs"/>
                        </a:rPr>
                        <a:t>توقع نتيجة مباراة نص نهائي </a:t>
                      </a:r>
                      <a:r>
                        <a:rPr kumimoji="0" lang="en-US" sz="1000" b="0" i="0" u="none" strike="noStrike" kern="1200" cap="none" spc="0" normalizeH="0" baseline="0" noProof="0">
                          <a:ln>
                            <a:noFill/>
                          </a:ln>
                          <a:solidFill>
                            <a:prstClr val="black"/>
                          </a:solidFill>
                          <a:effectLst/>
                          <a:uLnTx/>
                          <a:uFillTx/>
                          <a:latin typeface="+mn-lt"/>
                          <a:ea typeface="+mn-ea"/>
                          <a:cs typeface="+mn-cs"/>
                        </a:rPr>
                        <a:t>FA Cup </a:t>
                      </a:r>
                      <a:r>
                        <a:rPr kumimoji="0" lang="ar-AE" sz="1000" b="0" i="0" u="none" strike="noStrike" kern="1200" cap="none" spc="0" normalizeH="0" baseline="0" noProof="0">
                          <a:ln>
                            <a:noFill/>
                          </a:ln>
                          <a:solidFill>
                            <a:prstClr val="black"/>
                          </a:solidFill>
                          <a:effectLst/>
                          <a:uLnTx/>
                          <a:uFillTx/>
                          <a:latin typeface="+mn-lt"/>
                          <a:ea typeface="+mn-ea"/>
                          <a:cs typeface="+mn-cs"/>
                        </a:rPr>
                        <a:t>اليوم بين مانشستر يونايتد و تشيلسي
.
</a:t>
                      </a:r>
                      <a:r>
                        <a:rPr kumimoji="0" lang="en-US" sz="1000" b="0" i="0" u="none" strike="noStrike" kern="1200" cap="none" spc="0" normalizeH="0" baseline="0" noProof="0">
                          <a:ln>
                            <a:noFill/>
                          </a:ln>
                          <a:solidFill>
                            <a:prstClr val="black"/>
                          </a:solidFill>
                          <a:effectLst/>
                          <a:uLnTx/>
                          <a:uFillTx/>
                          <a:latin typeface="+mn-lt"/>
                          <a:ea typeface="+mn-ea"/>
                          <a:cs typeface="+mn-cs"/>
                        </a:rPr>
                        <a:t>Get a chance to win a 100 KD gift voucher from X-Cite.
.
Guess the score for today's FA Cup Quarter Final between Manchester United vs. Chelsea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2495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- 2017-03-13 15:02:06</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استطاع مركز خدمتنا تحقيق أعلى نتيجة على مستوى موزعي كاديلاك في الشرق الاوسط، نتيجة لما يتم تقديمه من أفضل مستويات الخدمة، وحققت كاديلاك الغانم إنجازاً مميزاً استطاع فريق العمل في كاديلاك تحقيقه من خلال الالتزام والاهتمام المستمرين بالعملاء بما يفوق توقعاتهم في كل زيارة إلى مركز الخدمة.
.
</a:t>
                      </a:r>
                      <a:r>
                        <a:rPr kumimoji="0" lang="en-US" sz="1000" b="0" i="0" u="none" strike="noStrike" kern="1200" cap="none" spc="0" normalizeH="0" baseline="0" noProof="0">
                          <a:ln>
                            <a:noFill/>
                          </a:ln>
                          <a:solidFill>
                            <a:prstClr val="black"/>
                          </a:solidFill>
                          <a:effectLst/>
                          <a:uLnTx/>
                          <a:uFillTx/>
                          <a:latin typeface="+mn-lt"/>
                          <a:ea typeface="+mn-ea"/>
                          <a:cs typeface="+mn-cs"/>
                        </a:rPr>
                        <a:t>Our Service Center won the 1st place for the Top Cadillac Service Center in the Middle East. This came as a result of our high quality of service. The staff succeeded in completing all the needed car services and maintenance in a record time, and the continuous commitment to the customers, whenever they visit the service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20287828"/>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560917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- 2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41382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27086989"/>
                    </a:ext>
                  </a:extLst>
                </a:gridCol>
                <a:gridCol w="987552">
                  <a:extLst>
                    <a:ext uri="{9D8B030D-6E8A-4147-A177-3AD203B41FA5}">
                      <a16:colId xmlns:a16="http://schemas.microsoft.com/office/drawing/2014/main" val="1345399947"/>
                    </a:ext>
                  </a:extLst>
                </a:gridCol>
                <a:gridCol w="987552">
                  <a:extLst>
                    <a:ext uri="{9D8B030D-6E8A-4147-A177-3AD203B41FA5}">
                      <a16:colId xmlns:a16="http://schemas.microsoft.com/office/drawing/2014/main" val="711516535"/>
                    </a:ext>
                  </a:extLst>
                </a:gridCol>
                <a:gridCol w="987552">
                  <a:extLst>
                    <a:ext uri="{9D8B030D-6E8A-4147-A177-3AD203B41FA5}">
                      <a16:colId xmlns:a16="http://schemas.microsoft.com/office/drawing/2014/main" val="3736580098"/>
                    </a:ext>
                  </a:extLst>
                </a:gridCol>
                <a:gridCol w="987552">
                  <a:extLst>
                    <a:ext uri="{9D8B030D-6E8A-4147-A177-3AD203B41FA5}">
                      <a16:colId xmlns:a16="http://schemas.microsoft.com/office/drawing/2014/main" val="1061890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4203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- 2017-03-09 16:49:37</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شنو الــ 3 سيارات بالصوّر؟
.
</a:t>
                      </a:r>
                      <a:r>
                        <a:rPr kumimoji="0" lang="en-US" sz="1000" b="0" i="0" u="none" strike="noStrike" kern="1200" cap="none" spc="0" normalizeH="0" baseline="0" noProof="0">
                          <a:ln>
                            <a:noFill/>
                          </a:ln>
                          <a:solidFill>
                            <a:prstClr val="black"/>
                          </a:solidFill>
                          <a:effectLst/>
                          <a:uLnTx/>
                          <a:uFillTx/>
                          <a:latin typeface="+mn-lt"/>
                          <a:ea typeface="+mn-ea"/>
                          <a:cs typeface="+mn-cs"/>
                        </a:rPr>
                        <a:t>What are the 3 cars in this slideshow?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43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- 2017-03-12 16:26:38</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اجعل مصابيح </a:t>
                      </a:r>
                      <a:r>
                        <a:rPr kumimoji="0" lang="en-US" sz="1000" b="0" i="0" u="none" strike="noStrike" kern="1200" cap="none" spc="0" normalizeH="0" baseline="0" noProof="0">
                          <a:ln>
                            <a:noFill/>
                          </a:ln>
                          <a:solidFill>
                            <a:prstClr val="black"/>
                          </a:solidFill>
                          <a:effectLst/>
                          <a:uLnTx/>
                          <a:uFillTx/>
                          <a:latin typeface="+mn-lt"/>
                          <a:ea typeface="+mn-ea"/>
                          <a:cs typeface="+mn-cs"/>
                        </a:rPr>
                        <a:t>CT6 </a:t>
                      </a:r>
                      <a:r>
                        <a:rPr kumimoji="0" lang="ar-AE" sz="1000" b="0" i="0" u="none" strike="noStrike" kern="1200" cap="none" spc="0" normalizeH="0" baseline="0" noProof="0">
                          <a:ln>
                            <a:noFill/>
                          </a:ln>
                          <a:solidFill>
                            <a:prstClr val="black"/>
                          </a:solidFill>
                          <a:effectLst/>
                          <a:uLnTx/>
                          <a:uFillTx/>
                          <a:latin typeface="+mn-lt"/>
                          <a:ea typeface="+mn-ea"/>
                          <a:cs typeface="+mn-cs"/>
                        </a:rPr>
                        <a:t>الامامية تنوّر دربك
.
</a:t>
                      </a:r>
                      <a:r>
                        <a:rPr kumimoji="0" lang="en-US" sz="1000" b="0" i="0" u="none" strike="noStrike" kern="1200" cap="none" spc="0" normalizeH="0" baseline="0" noProof="0">
                          <a:ln>
                            <a:noFill/>
                          </a:ln>
                          <a:solidFill>
                            <a:prstClr val="black"/>
                          </a:solidFill>
                          <a:effectLst/>
                          <a:uLnTx/>
                          <a:uFillTx/>
                          <a:latin typeface="+mn-lt"/>
                          <a:ea typeface="+mn-ea"/>
                          <a:cs typeface="+mn-cs"/>
                        </a:rPr>
                        <a:t>Let the #CT6 front LED lamps lead your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57388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- 2017-03-14 12:01:07</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خليط من الماضي والمستقبل برسم @</a:t>
                      </a:r>
                      <a:r>
                        <a:rPr kumimoji="0" lang="en-US" sz="1000" b="0" i="0" u="none" strike="noStrike" kern="1200" cap="none" spc="0" normalizeH="0" baseline="0" noProof="0">
                          <a:ln>
                            <a:noFill/>
                          </a:ln>
                          <a:solidFill>
                            <a:prstClr val="black"/>
                          </a:solidFill>
                          <a:effectLst/>
                          <a:uLnTx/>
                          <a:uFillTx/>
                          <a:latin typeface="+mn-lt"/>
                          <a:ea typeface="+mn-ea"/>
                          <a:cs typeface="+mn-cs"/>
                        </a:rPr>
                        <a:t>tjayad_q8 ، </a:t>
                      </a:r>
                      <a:r>
                        <a:rPr kumimoji="0" lang="ar-AE" sz="1000" b="0" i="0" u="none" strike="noStrike" kern="1200" cap="none" spc="0" normalizeH="0" baseline="0" noProof="0">
                          <a:ln>
                            <a:noFill/>
                          </a:ln>
                          <a:solidFill>
                            <a:prstClr val="black"/>
                          </a:solidFill>
                          <a:effectLst/>
                          <a:uLnTx/>
                          <a:uFillTx/>
                          <a:latin typeface="+mn-lt"/>
                          <a:ea typeface="+mn-ea"/>
                          <a:cs typeface="+mn-cs"/>
                        </a:rPr>
                        <a:t>نشكرك عالابداع
.
</a:t>
                      </a:r>
                      <a:r>
                        <a:rPr kumimoji="0" lang="en-US" sz="1000" b="0" i="0" u="none" strike="noStrike" kern="1200" cap="none" spc="0" normalizeH="0" baseline="0" noProof="0">
                          <a:ln>
                            <a:noFill/>
                          </a:ln>
                          <a:solidFill>
                            <a:prstClr val="black"/>
                          </a:solidFill>
                          <a:effectLst/>
                          <a:uLnTx/>
                          <a:uFillTx/>
                          <a:latin typeface="+mn-lt"/>
                          <a:ea typeface="+mn-ea"/>
                          <a:cs typeface="+mn-cs"/>
                        </a:rPr>
                        <a:t>A little mix of the past and the future from the art of @tjayad_q8 , thank you for your creativity.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81662043"/>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3483888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- 3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18678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53468064"/>
                    </a:ext>
                  </a:extLst>
                </a:gridCol>
                <a:gridCol w="987552">
                  <a:extLst>
                    <a:ext uri="{9D8B030D-6E8A-4147-A177-3AD203B41FA5}">
                      <a16:colId xmlns:a16="http://schemas.microsoft.com/office/drawing/2014/main" val="490751596"/>
                    </a:ext>
                  </a:extLst>
                </a:gridCol>
                <a:gridCol w="987552">
                  <a:extLst>
                    <a:ext uri="{9D8B030D-6E8A-4147-A177-3AD203B41FA5}">
                      <a16:colId xmlns:a16="http://schemas.microsoft.com/office/drawing/2014/main" val="1155970720"/>
                    </a:ext>
                  </a:extLst>
                </a:gridCol>
                <a:gridCol w="987552">
                  <a:extLst>
                    <a:ext uri="{9D8B030D-6E8A-4147-A177-3AD203B41FA5}">
                      <a16:colId xmlns:a16="http://schemas.microsoft.com/office/drawing/2014/main" val="4256268409"/>
                    </a:ext>
                  </a:extLst>
                </a:gridCol>
                <a:gridCol w="987552">
                  <a:extLst>
                    <a:ext uri="{9D8B030D-6E8A-4147-A177-3AD203B41FA5}">
                      <a16:colId xmlns:a16="http://schemas.microsoft.com/office/drawing/2014/main" val="1963905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0552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- 2017-03-08 17:22:07</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اليوم 8 من مارس يصادف "يوم المرأة العالمي". بهذه المناسبة نتقدم بتهنئة لكل امرأة لدورها الاساسي في كل مجتمع
.
</a:t>
                      </a:r>
                      <a:r>
                        <a:rPr kumimoji="0" lang="en-US" sz="1000" b="0" i="0" u="none" strike="noStrike" kern="1200" cap="none" spc="0" normalizeH="0" baseline="0" noProof="0">
                          <a:ln>
                            <a:noFill/>
                          </a:ln>
                          <a:solidFill>
                            <a:prstClr val="black"/>
                          </a:solidFill>
                          <a:effectLst/>
                          <a:uLnTx/>
                          <a:uFillTx/>
                          <a:latin typeface="+mn-lt"/>
                          <a:ea typeface="+mn-ea"/>
                          <a:cs typeface="+mn-cs"/>
                        </a:rPr>
                        <a:t>Today the 8th of March, marks the Celebration of 'International Women's Day'. Happy Women's Day!
.
#beboldforchange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2123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- 2017-03-13 16:24:35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استوديو تصميم كاديلاك السابق لعصره افتتح سنة 1956، وهو المكان الذي تم فيه تصميم نماذج الكاديلاك
.
</a:t>
                      </a:r>
                      <a:r>
                        <a:rPr kumimoji="0" lang="en-US" sz="1000" b="0" i="0" u="none" strike="noStrike" kern="1200" cap="none" spc="0" normalizeH="0" baseline="0" noProof="0">
                          <a:ln>
                            <a:noFill/>
                          </a:ln>
                          <a:solidFill>
                            <a:prstClr val="black"/>
                          </a:solidFill>
                          <a:effectLst/>
                          <a:uLnTx/>
                          <a:uFillTx/>
                          <a:latin typeface="+mn-lt"/>
                          <a:ea typeface="+mn-ea"/>
                          <a:cs typeface="+mn-cs"/>
                        </a:rPr>
                        <a:t>Ahead of its time... the Cadillac design studio which opened in 1956, is where all the designs and concepts were created.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27812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chevroletalghanim (Chevrolet Alghanim) - 2017-03-09 16:54:05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اي لون لغطاء البريكات تاخذ حق هالكورفيت الفضي؟
.
</a:t>
                      </a:r>
                      <a:r>
                        <a:rPr kumimoji="0" lang="en-US" sz="1000" b="0" i="0" u="none" strike="noStrike" kern="1200" cap="none" spc="0" normalizeH="0" baseline="0" noProof="0">
                          <a:ln>
                            <a:noFill/>
                          </a:ln>
                          <a:solidFill>
                            <a:prstClr val="black"/>
                          </a:solidFill>
                          <a:effectLst/>
                          <a:uLnTx/>
                          <a:uFillTx/>
                          <a:latin typeface="+mn-lt"/>
                          <a:ea typeface="+mn-ea"/>
                          <a:cs typeface="+mn-cs"/>
                        </a:rPr>
                        <a:t>What color calipers would you get on this Silver Corvette?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65750366"/>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579171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- 4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64357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62092897"/>
                    </a:ext>
                  </a:extLst>
                </a:gridCol>
                <a:gridCol w="987552">
                  <a:extLst>
                    <a:ext uri="{9D8B030D-6E8A-4147-A177-3AD203B41FA5}">
                      <a16:colId xmlns:a16="http://schemas.microsoft.com/office/drawing/2014/main" val="1912940911"/>
                    </a:ext>
                  </a:extLst>
                </a:gridCol>
                <a:gridCol w="987552">
                  <a:extLst>
                    <a:ext uri="{9D8B030D-6E8A-4147-A177-3AD203B41FA5}">
                      <a16:colId xmlns:a16="http://schemas.microsoft.com/office/drawing/2014/main" val="3887475369"/>
                    </a:ext>
                  </a:extLst>
                </a:gridCol>
                <a:gridCol w="987552">
                  <a:extLst>
                    <a:ext uri="{9D8B030D-6E8A-4147-A177-3AD203B41FA5}">
                      <a16:colId xmlns:a16="http://schemas.microsoft.com/office/drawing/2014/main" val="3783819877"/>
                    </a:ext>
                  </a:extLst>
                </a:gridCol>
                <a:gridCol w="987552">
                  <a:extLst>
                    <a:ext uri="{9D8B030D-6E8A-4147-A177-3AD203B41FA5}">
                      <a16:colId xmlns:a16="http://schemas.microsoft.com/office/drawing/2014/main" val="3162063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7945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- 2017-03-12 15:37:55</a:t>
                      </a:r>
                      <a:r>
                        <a:rPr kumimoji="0" lang="ar-AE" sz="1000" b="0" i="0" u="none" strike="noStrike" kern="1200" cap="none" spc="0" normalizeH="0" baseline="0" noProof="0">
                          <a:ln>
                            <a:noFill/>
                          </a:ln>
                          <a:solidFill>
                            <a:prstClr val="black"/>
                          </a:solidFill>
                          <a:effectLst/>
                          <a:uLnTx/>
                          <a:uFillTx/>
                          <a:latin typeface="+mn-lt"/>
                          <a:ea typeface="+mn-ea"/>
                          <a:cs typeface="+mn-cs"/>
                        </a:rPr>
                        <a:t>
أوقات خدمة السيرفس السريع لميتسوبيشي من ٧:٣٠ صباحاً إلى الساعة ٨ مساءً من يوم السبت إلى الخميس
#بالتأكيد #</a:t>
                      </a:r>
                      <a:r>
                        <a:rPr kumimoji="0" lang="en-US" sz="1000" b="0" i="0" u="none" strike="noStrike" kern="1200" cap="none" spc="0" normalizeH="0" baseline="0" noProof="0">
                          <a:ln>
                            <a:noFill/>
                          </a:ln>
                          <a:solidFill>
                            <a:prstClr val="black"/>
                          </a:solidFill>
                          <a:effectLst/>
                          <a:uLnTx/>
                          <a:uFillTx/>
                          <a:latin typeface="+mn-lt"/>
                          <a:ea typeface="+mn-ea"/>
                          <a:cs typeface="+mn-cs"/>
                        </a:rPr>
                        <a:t>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40072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- 2017-03-11 18:44:46</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With Montero Sport you are in the first class on road &amp; off road #Montero #Mitsubishi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4953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chevroletalghanim (Chevrolet Alghanim) - 2017-03-14 16:34:48</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التاهو والسيلفرادو نسخة </a:t>
                      </a:r>
                      <a:r>
                        <a:rPr kumimoji="0" lang="en-US" sz="1000" b="0" i="0" u="none" strike="noStrike" kern="1200" cap="none" spc="0" normalizeH="0" baseline="0" noProof="0">
                          <a:ln>
                            <a:noFill/>
                          </a:ln>
                          <a:solidFill>
                            <a:prstClr val="black"/>
                          </a:solidFill>
                          <a:effectLst/>
                          <a:uLnTx/>
                          <a:uFillTx/>
                          <a:latin typeface="+mn-lt"/>
                          <a:ea typeface="+mn-ea"/>
                          <a:cs typeface="+mn-cs"/>
                        </a:rPr>
                        <a:t>Midnight </a:t>
                      </a:r>
                      <a:r>
                        <a:rPr kumimoji="0" lang="ar-AE" sz="1000" b="0" i="0" u="none" strike="noStrike" kern="1200" cap="none" spc="0" normalizeH="0" baseline="0" noProof="0">
                          <a:ln>
                            <a:noFill/>
                          </a:ln>
                          <a:solidFill>
                            <a:prstClr val="black"/>
                          </a:solidFill>
                          <a:effectLst/>
                          <a:uLnTx/>
                          <a:uFillTx/>
                          <a:latin typeface="+mn-lt"/>
                          <a:ea typeface="+mn-ea"/>
                          <a:cs typeface="+mn-cs"/>
                        </a:rPr>
                        <a:t>في بيئتهم المفضلة... الظلام.
.
</a:t>
                      </a:r>
                      <a:r>
                        <a:rPr kumimoji="0" lang="en-US" sz="1000" b="0" i="0" u="none" strike="noStrike" kern="1200" cap="none" spc="0" normalizeH="0" baseline="0" noProof="0">
                          <a:ln>
                            <a:noFill/>
                          </a:ln>
                          <a:solidFill>
                            <a:prstClr val="black"/>
                          </a:solidFill>
                          <a:effectLst/>
                          <a:uLnTx/>
                          <a:uFillTx/>
                          <a:latin typeface="+mn-lt"/>
                          <a:ea typeface="+mn-ea"/>
                          <a:cs typeface="+mn-cs"/>
                        </a:rPr>
                        <a:t>The Tahoe &amp; Silvarado Midnight Editions in their natural habitat... the Darkness.
.
#ExperienceTheDarkness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877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- 2017-03-10 16:19:42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Happy Friday to all our followers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8239795"/>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672040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- 5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10460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1090007"/>
                    </a:ext>
                  </a:extLst>
                </a:gridCol>
                <a:gridCol w="987552">
                  <a:extLst>
                    <a:ext uri="{9D8B030D-6E8A-4147-A177-3AD203B41FA5}">
                      <a16:colId xmlns:a16="http://schemas.microsoft.com/office/drawing/2014/main" val="2156679545"/>
                    </a:ext>
                  </a:extLst>
                </a:gridCol>
                <a:gridCol w="987552">
                  <a:extLst>
                    <a:ext uri="{9D8B030D-6E8A-4147-A177-3AD203B41FA5}">
                      <a16:colId xmlns:a16="http://schemas.microsoft.com/office/drawing/2014/main" val="1916168388"/>
                    </a:ext>
                  </a:extLst>
                </a:gridCol>
                <a:gridCol w="987552">
                  <a:extLst>
                    <a:ext uri="{9D8B030D-6E8A-4147-A177-3AD203B41FA5}">
                      <a16:colId xmlns:a16="http://schemas.microsoft.com/office/drawing/2014/main" val="1146571935"/>
                    </a:ext>
                  </a:extLst>
                </a:gridCol>
                <a:gridCol w="987552">
                  <a:extLst>
                    <a:ext uri="{9D8B030D-6E8A-4147-A177-3AD203B41FA5}">
                      <a16:colId xmlns:a16="http://schemas.microsoft.com/office/drawing/2014/main" val="56179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5747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nissankwt (Nissan Kuwait - Al Babtain) - 2017-03-12 16:12:49</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شنو لونك المفضل حق الـ </a:t>
                      </a:r>
                      <a:r>
                        <a:rPr kumimoji="0" lang="en-US" sz="1000" b="0" i="0" u="none" strike="noStrike" kern="1200" cap="none" spc="0" normalizeH="0" baseline="0" noProof="0">
                          <a:ln>
                            <a:noFill/>
                          </a:ln>
                          <a:solidFill>
                            <a:prstClr val="black"/>
                          </a:solidFill>
                          <a:effectLst/>
                          <a:uLnTx/>
                          <a:uFillTx/>
                          <a:latin typeface="+mn-lt"/>
                          <a:ea typeface="+mn-ea"/>
                          <a:cs typeface="+mn-cs"/>
                        </a:rPr>
                        <a:t>GT-R؟
➖
What's your favorite Nissan GT-R color?
➖
📷: @carsfinest_
➖
#NissanDrive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8106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- 2017-03-09 20:29:56</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Mitsubishi has received a certificate of Excellent sales growth award from Japan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4373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nissankwt (Nissan Kuwait - Al Babtain) - 2017-03-14 17:07:23</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تقنية ال </a:t>
                      </a:r>
                      <a:r>
                        <a:rPr kumimoji="0" lang="en-US" sz="1000" b="0" i="0" u="none" strike="noStrike" kern="1200" cap="none" spc="0" normalizeH="0" baseline="0" noProof="0">
                          <a:ln>
                            <a:noFill/>
                          </a:ln>
                          <a:solidFill>
                            <a:prstClr val="black"/>
                          </a:solidFill>
                          <a:effectLst/>
                          <a:uLnTx/>
                          <a:uFillTx/>
                          <a:latin typeface="+mn-lt"/>
                          <a:ea typeface="+mn-ea"/>
                          <a:cs typeface="+mn-cs"/>
                        </a:rPr>
                        <a:t>ProPilot </a:t>
                      </a:r>
                      <a:r>
                        <a:rPr kumimoji="0" lang="ar-AE" sz="1000" b="0" i="0" u="none" strike="noStrike" kern="1200" cap="none" spc="0" normalizeH="0" baseline="0" noProof="0">
                          <a:ln>
                            <a:noFill/>
                          </a:ln>
                          <a:solidFill>
                            <a:prstClr val="black"/>
                          </a:solidFill>
                          <a:effectLst/>
                          <a:uLnTx/>
                          <a:uFillTx/>
                          <a:latin typeface="+mn-lt"/>
                          <a:ea typeface="+mn-ea"/>
                          <a:cs typeface="+mn-cs"/>
                        </a:rPr>
                        <a:t>تمكن السائق بالقيادة ذاتياً وبأمان على حارة واحدة في ظروف حركة المرور الكثيفة على الطرق السريعة. 
جان زين نستخدم هل تقنية عند دوار البدع
</a:t>
                      </a:r>
                      <a:r>
                        <a:rPr kumimoji="0" lang="en-US" sz="1000" b="0" i="0" u="none" strike="noStrike" kern="1200" cap="none" spc="0" normalizeH="0" baseline="0" noProof="0">
                          <a:ln>
                            <a:noFill/>
                          </a:ln>
                          <a:solidFill>
                            <a:prstClr val="black"/>
                          </a:solidFill>
                          <a:effectLst/>
                          <a:uLnTx/>
                          <a:uFillTx/>
                          <a:latin typeface="+mn-lt"/>
                          <a:ea typeface="+mn-ea"/>
                          <a:cs typeface="+mn-cs"/>
                        </a:rPr>
                        <a:t>➖
ProPILOT autonomous drive technology, offers convenience and peace of mind during highway mobility.
It would really be nice to use this car at a roundabout in Kuwait
➖
#NissanTech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31001762"/>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904744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- 6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7143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3670143"/>
                    </a:ext>
                  </a:extLst>
                </a:gridCol>
                <a:gridCol w="987552">
                  <a:extLst>
                    <a:ext uri="{9D8B030D-6E8A-4147-A177-3AD203B41FA5}">
                      <a16:colId xmlns:a16="http://schemas.microsoft.com/office/drawing/2014/main" val="680841363"/>
                    </a:ext>
                  </a:extLst>
                </a:gridCol>
                <a:gridCol w="987552">
                  <a:extLst>
                    <a:ext uri="{9D8B030D-6E8A-4147-A177-3AD203B41FA5}">
                      <a16:colId xmlns:a16="http://schemas.microsoft.com/office/drawing/2014/main" val="1565437681"/>
                    </a:ext>
                  </a:extLst>
                </a:gridCol>
                <a:gridCol w="987552">
                  <a:extLst>
                    <a:ext uri="{9D8B030D-6E8A-4147-A177-3AD203B41FA5}">
                      <a16:colId xmlns:a16="http://schemas.microsoft.com/office/drawing/2014/main" val="2328475367"/>
                    </a:ext>
                  </a:extLst>
                </a:gridCol>
                <a:gridCol w="987552">
                  <a:extLst>
                    <a:ext uri="{9D8B030D-6E8A-4147-A177-3AD203B41FA5}">
                      <a16:colId xmlns:a16="http://schemas.microsoft.com/office/drawing/2014/main" val="1143257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8320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fordalghanim (Ford Alghanim) - 2017-03-12 22:03:03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زاهبين حق الموسم الياي؟ </a:t>
                      </a:r>
                      <a:r>
                        <a:rPr kumimoji="0" lang="en-US" sz="1000" b="0" i="0" u="none" strike="noStrike" kern="1200" cap="none" spc="0" normalizeH="0" baseline="0" noProof="0">
                          <a:ln>
                            <a:noFill/>
                          </a:ln>
                          <a:solidFill>
                            <a:prstClr val="black"/>
                          </a:solidFill>
                          <a:effectLst/>
                          <a:uLnTx/>
                          <a:uFillTx/>
                          <a:latin typeface="+mn-lt"/>
                          <a:ea typeface="+mn-ea"/>
                          <a:cs typeface="+mn-cs"/>
                        </a:rPr>
                        <a:t>🚤⛵🌞🏖😎 Are you ready for next season?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0806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kiaq8 (KIA Motors Kuwait (Official)) - 2017-03-13 14:26:57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كيا جراند كرنفال .. ليست مجرد سيارة عائلية 
احصل عليها الان مع هدايا عديدة
 </a:t>
                      </a:r>
                      <a:r>
                        <a:rPr kumimoji="0" lang="en-US" sz="1000" b="0" i="0" u="none" strike="noStrike" kern="1200" cap="none" spc="0" normalizeH="0" baseline="0" noProof="0">
                          <a:ln>
                            <a:noFill/>
                          </a:ln>
                          <a:solidFill>
                            <a:prstClr val="black"/>
                          </a:solidFill>
                          <a:effectLst/>
                          <a:uLnTx/>
                          <a:uFillTx/>
                          <a:latin typeface="+mn-lt"/>
                          <a:ea typeface="+mn-ea"/>
                          <a:cs typeface="+mn-cs"/>
                        </a:rPr>
                        <a:t>KIA Grand Carnival, not an ordinary  family car. 
Get it now with gifts offered to you from KIA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6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mitsubishikuwait (</a:t>
                      </a:r>
                      <a:r>
                        <a:rPr kumimoji="0" lang="ar-AE" sz="1000" b="1" i="0" u="none" strike="noStrike" kern="1200" cap="none" spc="0" normalizeH="0" baseline="0" noProof="0">
                          <a:ln>
                            <a:noFill/>
                          </a:ln>
                          <a:solidFill>
                            <a:prstClr val="black"/>
                          </a:solidFill>
                          <a:effectLst/>
                          <a:uLnTx/>
                          <a:uFillTx/>
                          <a:latin typeface="+mn-lt"/>
                          <a:ea typeface="+mn-ea"/>
                          <a:cs typeface="+mn-cs"/>
                        </a:rPr>
                        <a:t>وكالة ميتسوبيشي بالكويت) - 2017-03-13 17:38:54</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You are most welcome in the best Mitsubishi showroom in the Middle East.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40727883"/>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074683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- 7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78627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01936489"/>
                    </a:ext>
                  </a:extLst>
                </a:gridCol>
                <a:gridCol w="987552">
                  <a:extLst>
                    <a:ext uri="{9D8B030D-6E8A-4147-A177-3AD203B41FA5}">
                      <a16:colId xmlns:a16="http://schemas.microsoft.com/office/drawing/2014/main" val="856315585"/>
                    </a:ext>
                  </a:extLst>
                </a:gridCol>
                <a:gridCol w="987552">
                  <a:extLst>
                    <a:ext uri="{9D8B030D-6E8A-4147-A177-3AD203B41FA5}">
                      <a16:colId xmlns:a16="http://schemas.microsoft.com/office/drawing/2014/main" val="1964828157"/>
                    </a:ext>
                  </a:extLst>
                </a:gridCol>
                <a:gridCol w="987552">
                  <a:extLst>
                    <a:ext uri="{9D8B030D-6E8A-4147-A177-3AD203B41FA5}">
                      <a16:colId xmlns:a16="http://schemas.microsoft.com/office/drawing/2014/main" val="2618834475"/>
                    </a:ext>
                  </a:extLst>
                </a:gridCol>
                <a:gridCol w="987552">
                  <a:extLst>
                    <a:ext uri="{9D8B030D-6E8A-4147-A177-3AD203B41FA5}">
                      <a16:colId xmlns:a16="http://schemas.microsoft.com/office/drawing/2014/main" val="288192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4544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cadillacalghanim (Cadillac Alghanim) - 2017-03-14 10:19:47</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الغانم للسيارات توفر فرص وظيفية في مجموعة السيارات من خلال يومنا المفتوح السبت تاريخ 18 مارس في فندق </a:t>
                      </a:r>
                      <a:r>
                        <a:rPr kumimoji="0" lang="en-US" sz="1000" b="0" i="0" u="none" strike="noStrike" kern="1200" cap="none" spc="0" normalizeH="0" baseline="0" noProof="0">
                          <a:ln>
                            <a:noFill/>
                          </a:ln>
                          <a:solidFill>
                            <a:prstClr val="black"/>
                          </a:solidFill>
                          <a:effectLst/>
                          <a:uLnTx/>
                          <a:uFillTx/>
                          <a:latin typeface="+mn-lt"/>
                          <a:ea typeface="+mn-ea"/>
                          <a:cs typeface="+mn-cs"/>
                        </a:rPr>
                        <a:t>IBIS </a:t>
                      </a:r>
                      <a:r>
                        <a:rPr kumimoji="0" lang="ar-AE" sz="1000" b="0" i="0" u="none" strike="noStrike" kern="1200" cap="none" spc="0" normalizeH="0" baseline="0" noProof="0">
                          <a:ln>
                            <a:noFill/>
                          </a:ln>
                          <a:solidFill>
                            <a:prstClr val="black"/>
                          </a:solidFill>
                          <a:effectLst/>
                          <a:uLnTx/>
                          <a:uFillTx/>
                          <a:latin typeface="+mn-lt"/>
                          <a:ea typeface="+mn-ea"/>
                          <a:cs typeface="+mn-cs"/>
                        </a:rPr>
                        <a:t>السالمية. وسنكون متواجدين من الساعة 9 صباحاً الى 12 ظهراً. الوظيفة هي
لمستشار مبيعات .
يرجى ارسال السيرة الذاتيه الى
.
</a:t>
                      </a:r>
                      <a:r>
                        <a:rPr kumimoji="0" lang="en-US" sz="1000" b="0" i="0" u="none" strike="noStrike" kern="1200" cap="none" spc="0" normalizeH="0" baseline="0" noProof="0">
                          <a:ln>
                            <a:noFill/>
                          </a:ln>
                          <a:solidFill>
                            <a:prstClr val="black"/>
                          </a:solidFill>
                          <a:effectLst/>
                          <a:uLnTx/>
                          <a:uFillTx/>
                          <a:latin typeface="+mn-lt"/>
                          <a:ea typeface="+mn-ea"/>
                          <a:cs typeface="+mn-cs"/>
                        </a:rPr>
                        <a:t>AutomotiveHR@alghanim.com
.
AlGhanim Automotive is recruiting for the Automotive Group, during our open day this Saturday 18th of March in IBIS hotel AlSalmiya. We will be available from 9:00 AM to 12:00 PM and the position is for sales consultant. 
Please send your CV to
.
AutomotiveHR@alghanim.com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0338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nissankwt (Nissan Kuwait - Al Babtain) - 2017-03-08 16:21:29</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السلام عليكم، اسمي شينس ماثيو. انا أعمل كفنيّ في نيسان منذ 6 سنوات. الشيء المفضل لدي في عملي هو تصليح السيارات وخصوصاً نظام التعليق. سياراتي المفضلة في نيسان هي بطل الدرب.
</a:t>
                      </a:r>
                      <a:r>
                        <a:rPr kumimoji="0" lang="en-US" sz="1000" b="0" i="0" u="none" strike="noStrike" kern="1200" cap="none" spc="0" normalizeH="0" baseline="0" noProof="0">
                          <a:ln>
                            <a:noFill/>
                          </a:ln>
                          <a:solidFill>
                            <a:prstClr val="black"/>
                          </a:solidFill>
                          <a:effectLst/>
                          <a:uLnTx/>
                          <a:uFillTx/>
                          <a:latin typeface="+mn-lt"/>
                          <a:ea typeface="+mn-ea"/>
                          <a:cs typeface="+mn-cs"/>
                        </a:rPr>
                        <a:t>➖
Hello, my name is Shins Mathew. I have been working as a technician at Nissan for 6 years. I feel that the best part of my job is the many aspects of car service, specially suspensions. My favorite Nissan car is the Hero of all Terrain
➖
#NissanCommunity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8068327"/>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1576858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- 8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28440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68653048"/>
                    </a:ext>
                  </a:extLst>
                </a:gridCol>
                <a:gridCol w="987552">
                  <a:extLst>
                    <a:ext uri="{9D8B030D-6E8A-4147-A177-3AD203B41FA5}">
                      <a16:colId xmlns:a16="http://schemas.microsoft.com/office/drawing/2014/main" val="3173731923"/>
                    </a:ext>
                  </a:extLst>
                </a:gridCol>
                <a:gridCol w="987552">
                  <a:extLst>
                    <a:ext uri="{9D8B030D-6E8A-4147-A177-3AD203B41FA5}">
                      <a16:colId xmlns:a16="http://schemas.microsoft.com/office/drawing/2014/main" val="1670062305"/>
                    </a:ext>
                  </a:extLst>
                </a:gridCol>
                <a:gridCol w="987552">
                  <a:extLst>
                    <a:ext uri="{9D8B030D-6E8A-4147-A177-3AD203B41FA5}">
                      <a16:colId xmlns:a16="http://schemas.microsoft.com/office/drawing/2014/main" val="1538339406"/>
                    </a:ext>
                  </a:extLst>
                </a:gridCol>
                <a:gridCol w="987552">
                  <a:extLst>
                    <a:ext uri="{9D8B030D-6E8A-4147-A177-3AD203B41FA5}">
                      <a16:colId xmlns:a16="http://schemas.microsoft.com/office/drawing/2014/main" val="3988925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12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kiaq8 (KIA Motors Kuwait (Official)) - 2017-03-12 15:35:31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اختر الأنسب لعائلتك من بين سيارات كيا العائلية (جراند كرنفال- كارينز) 
</a:t>
                      </a:r>
                      <a:r>
                        <a:rPr kumimoji="0" lang="en-US" sz="1000" b="0" i="0" u="none" strike="noStrike" kern="1200" cap="none" spc="0" normalizeH="0" baseline="0" noProof="0">
                          <a:ln>
                            <a:noFill/>
                          </a:ln>
                          <a:solidFill>
                            <a:prstClr val="black"/>
                          </a:solidFill>
                          <a:effectLst/>
                          <a:uLnTx/>
                          <a:uFillTx/>
                          <a:latin typeface="+mn-lt"/>
                          <a:ea typeface="+mn-ea"/>
                          <a:cs typeface="+mn-cs"/>
                        </a:rPr>
                        <a:t>You choose which is the best fitting as your family car, with the KIA Grand Carnival and Carens, any choice is a good choice.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2185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chevroletalghanim (Chevrolet Alghanim) - 2017-03-12 10:19:57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أحرز استشاري الخدمة طارق قصاص المركز الثاني من بين 400 استشاري خدمة في مسابقة 'مهارات استشاري الخدمة' على مستوى الخليج. ونسعى في شيفرولية الغانم في جودة الخدمة ضمن التزامنا الدائم بالارتقاء بمستويات أداء فريقنا في مركز الخدمة وخدمات مابعد البيع
.
</a:t>
                      </a:r>
                      <a:r>
                        <a:rPr kumimoji="0" lang="en-US" sz="1000" b="0" i="0" u="none" strike="noStrike" kern="1200" cap="none" spc="0" normalizeH="0" baseline="0" noProof="0">
                          <a:ln>
                            <a:noFill/>
                          </a:ln>
                          <a:solidFill>
                            <a:prstClr val="black"/>
                          </a:solidFill>
                          <a:effectLst/>
                          <a:uLnTx/>
                          <a:uFillTx/>
                          <a:latin typeface="+mn-lt"/>
                          <a:ea typeface="+mn-ea"/>
                          <a:cs typeface="+mn-cs"/>
                        </a:rPr>
                        <a:t>We are proud of Tareq Qassas, our Service Consultant for winning the 2nd place from among 400 other service consultants in the Skills of Service Consultant Competition organized by General Motors (GM) in the GCC.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925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chevroletalghanim (Chevrolet Alghanim) - 2017-03-14 14:23:20</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زور عرضنا بالأفنيوز وعيش تجربة الظلام. لازم تدخل عشان تشوف بنفسك...
.
</a:t>
                      </a:r>
                      <a:r>
                        <a:rPr kumimoji="0" lang="en-US" sz="1000" b="0" i="0" u="none" strike="noStrike" kern="1200" cap="none" spc="0" normalizeH="0" baseline="0" noProof="0">
                          <a:ln>
                            <a:noFill/>
                          </a:ln>
                          <a:solidFill>
                            <a:prstClr val="black"/>
                          </a:solidFill>
                          <a:effectLst/>
                          <a:uLnTx/>
                          <a:uFillTx/>
                          <a:latin typeface="+mn-lt"/>
                          <a:ea typeface="+mn-ea"/>
                          <a:cs typeface="+mn-cs"/>
                        </a:rPr>
                        <a:t>Visit us @the_avenues and get to #ExperienceTheDarkness. You have to go inside and see for yourself...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5283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alghanimhondakw (Honda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- 2017-03-08 07:41:17</a:t>
                      </a:r>
                      <a:r>
                        <a:rPr kumimoji="0" lang="ar-AE" sz="1000" b="0" i="0" u="none" strike="noStrike" kern="1200" cap="none" spc="0" normalizeH="0" baseline="0" noProof="0">
                          <a:ln>
                            <a:noFill/>
                          </a:ln>
                          <a:solidFill>
                            <a:prstClr val="black"/>
                          </a:solidFill>
                          <a:effectLst/>
                          <a:uLnTx/>
                          <a:uFillTx/>
                          <a:latin typeface="+mn-lt"/>
                          <a:ea typeface="+mn-ea"/>
                          <a:cs typeface="+mn-cs"/>
                        </a:rPr>
                        <a:t>
.
هوندا تايب آر ٢٠١٧! تخطف الأنظار
#</a:t>
                      </a:r>
                      <a:r>
                        <a:rPr kumimoji="0" lang="en-US" sz="1000" b="0" i="0" u="none" strike="noStrike" kern="1200" cap="none" spc="0" normalizeH="0" baseline="0" noProof="0">
                          <a:ln>
                            <a:noFill/>
                          </a:ln>
                          <a:solidFill>
                            <a:prstClr val="black"/>
                          </a:solidFill>
                          <a:effectLst/>
                          <a:uLnTx/>
                          <a:uFillTx/>
                          <a:latin typeface="+mn-lt"/>
                          <a:ea typeface="+mn-ea"/>
                          <a:cs typeface="+mn-cs"/>
                        </a:rPr>
                        <a:t>Repost @hondaprojason
Honda Type R 2017! A show stealer #TypeR #Honda #CivicTypeR #HondaCivic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92092779"/>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3153646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- 9 of 9</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52833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0680001"/>
                    </a:ext>
                  </a:extLst>
                </a:gridCol>
                <a:gridCol w="987552">
                  <a:extLst>
                    <a:ext uri="{9D8B030D-6E8A-4147-A177-3AD203B41FA5}">
                      <a16:colId xmlns:a16="http://schemas.microsoft.com/office/drawing/2014/main" val="156870605"/>
                    </a:ext>
                  </a:extLst>
                </a:gridCol>
                <a:gridCol w="987552">
                  <a:extLst>
                    <a:ext uri="{9D8B030D-6E8A-4147-A177-3AD203B41FA5}">
                      <a16:colId xmlns:a16="http://schemas.microsoft.com/office/drawing/2014/main" val="2182058645"/>
                    </a:ext>
                  </a:extLst>
                </a:gridCol>
                <a:gridCol w="987552">
                  <a:extLst>
                    <a:ext uri="{9D8B030D-6E8A-4147-A177-3AD203B41FA5}">
                      <a16:colId xmlns:a16="http://schemas.microsoft.com/office/drawing/2014/main" val="2371731834"/>
                    </a:ext>
                  </a:extLst>
                </a:gridCol>
                <a:gridCol w="987552">
                  <a:extLst>
                    <a:ext uri="{9D8B030D-6E8A-4147-A177-3AD203B41FA5}">
                      <a16:colId xmlns:a16="http://schemas.microsoft.com/office/drawing/2014/main" val="99881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7959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alghanimhondakw (Honda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- 2017-03-11 20:47:47</a:t>
                      </a:r>
                      <a:r>
                        <a:rPr kumimoji="0" lang="ar-AE" sz="1000" b="0" i="0" u="none" strike="noStrike" kern="1200" cap="none" spc="0" normalizeH="0" baseline="0" noProof="0">
                          <a:ln>
                            <a:noFill/>
                          </a:ln>
                          <a:solidFill>
                            <a:prstClr val="black"/>
                          </a:solidFill>
                          <a:effectLst/>
                          <a:uLnTx/>
                          <a:uFillTx/>
                          <a:latin typeface="+mn-lt"/>
                          <a:ea typeface="+mn-ea"/>
                          <a:cs typeface="+mn-cs"/>
                        </a:rPr>
                        <a:t>
.
هوندا إس ٢٠٠٠، هلا بالأحمر</a:t>
                      </a:r>
                      <a:r>
                        <a:rPr kumimoji="0" lang="en-US" sz="1000" b="0" i="0" u="none" strike="noStrike" kern="1200" cap="none" spc="0" normalizeH="0" baseline="0" noProof="0">
                          <a:ln>
                            <a:noFill/>
                          </a:ln>
                          <a:solidFill>
                            <a:prstClr val="black"/>
                          </a:solidFill>
                          <a:effectLst/>
                          <a:uLnTx/>
                          <a:uFillTx/>
                          <a:latin typeface="+mn-lt"/>
                          <a:ea typeface="+mn-ea"/>
                          <a:cs typeface="+mn-cs"/>
                        </a:rPr>
                        <a:t>😍
Honda S2000, hello red! 
#Repost @mf_droo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15126677"/>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40427451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484</Words>
  <Application>Microsoft Office PowerPoint</Application>
  <PresentationFormat>On-screen Show (4:3)</PresentationFormat>
  <Paragraphs>188</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Instagram Posts Table - 1 of 9</vt:lpstr>
      <vt:lpstr>Instagram Posts Table - 2 of 9</vt:lpstr>
      <vt:lpstr>Instagram Posts Table - 3 of 9</vt:lpstr>
      <vt:lpstr>Instagram Posts Table - 4 of 9</vt:lpstr>
      <vt:lpstr>Instagram Posts Table - 5 of 9</vt:lpstr>
      <vt:lpstr>Instagram Posts Table - 6 of 9</vt:lpstr>
      <vt:lpstr>Instagram Posts Table - 7 of 9</vt:lpstr>
      <vt:lpstr>Instagram Posts Table - 8 of 9</vt:lpstr>
      <vt:lpstr>Instagram 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- 1 of 9</dc:title>
  <dc:creator>Administrator</dc:creator>
  <cp:lastModifiedBy>Administrator</cp:lastModifiedBy>
  <cp:revision>1</cp:revision>
  <dcterms:created xsi:type="dcterms:W3CDTF">2017-03-15T08:21:14Z</dcterms:created>
  <dcterms:modified xsi:type="dcterms:W3CDTF">2017-03-15T08:23:28Z</dcterms:modified>
</cp:coreProperties>
</file>