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30777982"/>
              </p:ext>
            </p:extLst>
          </p:nvPr>
        </p:nvGraphicFramePr>
        <p:xfrm>
          <a:off x="457200" y="1731963"/>
          <a:ext cx="8229600" cy="35052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2792007"/>
                    </a:ext>
                  </a:extLst>
                </a:gridCol>
                <a:gridCol w="658368">
                  <a:extLst>
                    <a:ext uri="{9D8B030D-6E8A-4147-A177-3AD203B41FA5}">
                      <a16:colId xmlns:a16="http://schemas.microsoft.com/office/drawing/2014/main" val="2009355762"/>
                    </a:ext>
                  </a:extLst>
                </a:gridCol>
                <a:gridCol w="658368">
                  <a:extLst>
                    <a:ext uri="{9D8B030D-6E8A-4147-A177-3AD203B41FA5}">
                      <a16:colId xmlns:a16="http://schemas.microsoft.com/office/drawing/2014/main" val="3403454493"/>
                    </a:ext>
                  </a:extLst>
                </a:gridCol>
                <a:gridCol w="658368">
                  <a:extLst>
                    <a:ext uri="{9D8B030D-6E8A-4147-A177-3AD203B41FA5}">
                      <a16:colId xmlns:a16="http://schemas.microsoft.com/office/drawing/2014/main" val="1288078670"/>
                    </a:ext>
                  </a:extLst>
                </a:gridCol>
                <a:gridCol w="658368">
                  <a:extLst>
                    <a:ext uri="{9D8B030D-6E8A-4147-A177-3AD203B41FA5}">
                      <a16:colId xmlns:a16="http://schemas.microsoft.com/office/drawing/2014/main" val="949200729"/>
                    </a:ext>
                  </a:extLst>
                </a:gridCol>
                <a:gridCol w="658368">
                  <a:extLst>
                    <a:ext uri="{9D8B030D-6E8A-4147-A177-3AD203B41FA5}">
                      <a16:colId xmlns:a16="http://schemas.microsoft.com/office/drawing/2014/main" val="1515130566"/>
                    </a:ext>
                  </a:extLst>
                </a:gridCol>
                <a:gridCol w="658368">
                  <a:extLst>
                    <a:ext uri="{9D8B030D-6E8A-4147-A177-3AD203B41FA5}">
                      <a16:colId xmlns:a16="http://schemas.microsoft.com/office/drawing/2014/main" val="2068353484"/>
                    </a:ext>
                  </a:extLst>
                </a:gridCol>
                <a:gridCol w="658368">
                  <a:extLst>
                    <a:ext uri="{9D8B030D-6E8A-4147-A177-3AD203B41FA5}">
                      <a16:colId xmlns:a16="http://schemas.microsoft.com/office/drawing/2014/main" val="881750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903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- 2017-03-08 16:18:43</a:t>
                      </a:r>
                      <a:r>
                        <a:rPr kumimoji="0" lang="en-US" sz="1000" b="0" i="0" u="none" strike="noStrike" kern="1200" cap="none" spc="0" normalizeH="0" baseline="0" noProof="0">
                          <a:ln>
                            <a:noFill/>
                          </a:ln>
                          <a:solidFill>
                            <a:prstClr val="black"/>
                          </a:solidFill>
                          <a:effectLst/>
                          <a:uLnTx/>
                          <a:uFillTx/>
                          <a:latin typeface="+mn-lt"/>
                          <a:ea typeface="+mn-ea"/>
                          <a:cs typeface="+mn-cs"/>
                        </a:rPr>
                        <a:t>
Hello, my name is Shins Mathew. I have been working as a technician at Nissan for 6 years. I feel that the best part of my job is the many aspects of car service, specially suspensions. My favorite Nissan car is the Hero of all Terrain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264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- 2017-03-13 17:00:23</a:t>
                      </a:r>
                      <a:r>
                        <a:rPr kumimoji="0" lang="en-US" sz="1000" b="0" i="0" u="none" strike="noStrike" kern="1200" cap="none" spc="0" normalizeH="0" baseline="0" noProof="0">
                          <a:ln>
                            <a:noFill/>
                          </a:ln>
                          <a:solidFill>
                            <a:prstClr val="black"/>
                          </a:solidFill>
                          <a:effectLst/>
                          <a:uLnTx/>
                          <a:uFillTx/>
                          <a:latin typeface="+mn-lt"/>
                          <a:ea typeface="+mn-ea"/>
                          <a:cs typeface="+mn-cs"/>
                        </a:rPr>
                        <a:t>
Congrats to Adel Hussain Abdulla and Emil Khneisser for finishing in the top 3 in the 2017 Dubai International Baja on their Nissan Patrols!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473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- 2017-03-08 17:22:12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Today the 8th of March, marks the Celebration of 'International Women's Day'.  Happy Women's Day! 
</a:t>
                      </a:r>
                      <a:r>
                        <a:rPr kumimoji="0" lang="ar-AE" sz="1000" b="0" i="0" u="none" strike="noStrike" kern="1200" cap="none" spc="0" normalizeH="0" baseline="0" noProof="0">
                          <a:ln>
                            <a:noFill/>
                          </a:ln>
                          <a:solidFill>
                            <a:prstClr val="black"/>
                          </a:solidFill>
                          <a:effectLst/>
                          <a:uLnTx/>
                          <a:uFillTx/>
                          <a:latin typeface="+mn-lt"/>
                          <a:ea typeface="+mn-ea"/>
                          <a:cs typeface="+mn-cs"/>
                        </a:rPr>
                        <a:t>اليوم 8 من مارس يصادف "يوم المرأة العالمي". بهذه المناسبة نتقدم بتهنئة لكل امرأة لدورها الاساسي في كل مجتمع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555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- 2017-03-12 16:07:29</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favorite Nissan GT-R 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4400070"/>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840025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4366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1538806"/>
                    </a:ext>
                  </a:extLst>
                </a:gridCol>
                <a:gridCol w="658368">
                  <a:extLst>
                    <a:ext uri="{9D8B030D-6E8A-4147-A177-3AD203B41FA5}">
                      <a16:colId xmlns:a16="http://schemas.microsoft.com/office/drawing/2014/main" val="1098218188"/>
                    </a:ext>
                  </a:extLst>
                </a:gridCol>
                <a:gridCol w="658368">
                  <a:extLst>
                    <a:ext uri="{9D8B030D-6E8A-4147-A177-3AD203B41FA5}">
                      <a16:colId xmlns:a16="http://schemas.microsoft.com/office/drawing/2014/main" val="3950412508"/>
                    </a:ext>
                  </a:extLst>
                </a:gridCol>
                <a:gridCol w="658368">
                  <a:extLst>
                    <a:ext uri="{9D8B030D-6E8A-4147-A177-3AD203B41FA5}">
                      <a16:colId xmlns:a16="http://schemas.microsoft.com/office/drawing/2014/main" val="3416269518"/>
                    </a:ext>
                  </a:extLst>
                </a:gridCol>
                <a:gridCol w="658368">
                  <a:extLst>
                    <a:ext uri="{9D8B030D-6E8A-4147-A177-3AD203B41FA5}">
                      <a16:colId xmlns:a16="http://schemas.microsoft.com/office/drawing/2014/main" val="4038193143"/>
                    </a:ext>
                  </a:extLst>
                </a:gridCol>
                <a:gridCol w="658368">
                  <a:extLst>
                    <a:ext uri="{9D8B030D-6E8A-4147-A177-3AD203B41FA5}">
                      <a16:colId xmlns:a16="http://schemas.microsoft.com/office/drawing/2014/main" val="1301678404"/>
                    </a:ext>
                  </a:extLst>
                </a:gridCol>
                <a:gridCol w="658368">
                  <a:extLst>
                    <a:ext uri="{9D8B030D-6E8A-4147-A177-3AD203B41FA5}">
                      <a16:colId xmlns:a16="http://schemas.microsoft.com/office/drawing/2014/main" val="1840416102"/>
                    </a:ext>
                  </a:extLst>
                </a:gridCol>
                <a:gridCol w="658368">
                  <a:extLst>
                    <a:ext uri="{9D8B030D-6E8A-4147-A177-3AD203B41FA5}">
                      <a16:colId xmlns:a16="http://schemas.microsoft.com/office/drawing/2014/main" val="490413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691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- 2017-03-13 16:24:44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Ahead of its time... the Cadillac design studio which opened in 1956, is where all the designs and concepts were created.  
</a:t>
                      </a:r>
                      <a:r>
                        <a:rPr kumimoji="0" lang="ar-AE" sz="1000" b="0" i="0" u="none" strike="noStrike" kern="1200" cap="none" spc="0" normalizeH="0" baseline="0" noProof="0">
                          <a:ln>
                            <a:noFill/>
                          </a:ln>
                          <a:solidFill>
                            <a:prstClr val="black"/>
                          </a:solidFill>
                          <a:effectLst/>
                          <a:uLnTx/>
                          <a:uFillTx/>
                          <a:latin typeface="+mn-lt"/>
                          <a:ea typeface="+mn-ea"/>
                          <a:cs typeface="+mn-cs"/>
                        </a:rPr>
                        <a:t>استوديو تصميم كاديلاك السابق لعصره افتتح سنة 1956، وهو المكان الذي تم فيه تصميم نماذج الكاديلاك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592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- 2017-03-13 15:02:12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Our Service Center won the 1st place for the Top Cadillac Service Center in the Middle East. This came as a result of our high quality of service. The staff succeeded in completing all the needed car services and maintenance in a record time, and the continuous commitment to the customers, whenever they visit the service center.  
</a:t>
                      </a:r>
                      <a:r>
                        <a:rPr kumimoji="0" lang="ar-AE" sz="1000" b="0" i="0" u="none" strike="noStrike" kern="1200" cap="none" spc="0" normalizeH="0" baseline="0" noProof="0">
                          <a:ln>
                            <a:noFill/>
                          </a:ln>
                          <a:solidFill>
                            <a:prstClr val="black"/>
                          </a:solidFill>
                          <a:effectLst/>
                          <a:uLnTx/>
                          <a:uFillTx/>
                          <a:latin typeface="+mn-lt"/>
                          <a:ea typeface="+mn-ea"/>
                          <a:cs typeface="+mn-cs"/>
                        </a:rPr>
                        <a:t>استطاع مركز خدمتنا تحقيق أعلى نتيجة على مستوى موزعي كاديلاك في الشرق الاوسط، نتيجة لما يتم تقديمه من أفضل مستويات الخدمة، وحققت كاديلاك الغانم إنجازاً مميزاً استطاع فريق العمل في كاديلاك تحقيقه من خلال الالتزام والاهتمام المستمرين بالعملاء بما يفوق توقعاتهم في كل زيارة إلى مركز الخدمة.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5532279"/>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778527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39593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6351872"/>
                    </a:ext>
                  </a:extLst>
                </a:gridCol>
                <a:gridCol w="658368">
                  <a:extLst>
                    <a:ext uri="{9D8B030D-6E8A-4147-A177-3AD203B41FA5}">
                      <a16:colId xmlns:a16="http://schemas.microsoft.com/office/drawing/2014/main" val="3574590943"/>
                    </a:ext>
                  </a:extLst>
                </a:gridCol>
                <a:gridCol w="658368">
                  <a:extLst>
                    <a:ext uri="{9D8B030D-6E8A-4147-A177-3AD203B41FA5}">
                      <a16:colId xmlns:a16="http://schemas.microsoft.com/office/drawing/2014/main" val="1804180874"/>
                    </a:ext>
                  </a:extLst>
                </a:gridCol>
                <a:gridCol w="658368">
                  <a:extLst>
                    <a:ext uri="{9D8B030D-6E8A-4147-A177-3AD203B41FA5}">
                      <a16:colId xmlns:a16="http://schemas.microsoft.com/office/drawing/2014/main" val="2379488705"/>
                    </a:ext>
                  </a:extLst>
                </a:gridCol>
                <a:gridCol w="658368">
                  <a:extLst>
                    <a:ext uri="{9D8B030D-6E8A-4147-A177-3AD203B41FA5}">
                      <a16:colId xmlns:a16="http://schemas.microsoft.com/office/drawing/2014/main" val="558752756"/>
                    </a:ext>
                  </a:extLst>
                </a:gridCol>
                <a:gridCol w="658368">
                  <a:extLst>
                    <a:ext uri="{9D8B030D-6E8A-4147-A177-3AD203B41FA5}">
                      <a16:colId xmlns:a16="http://schemas.microsoft.com/office/drawing/2014/main" val="1055870673"/>
                    </a:ext>
                  </a:extLst>
                </a:gridCol>
                <a:gridCol w="658368">
                  <a:extLst>
                    <a:ext uri="{9D8B030D-6E8A-4147-A177-3AD203B41FA5}">
                      <a16:colId xmlns:a16="http://schemas.microsoft.com/office/drawing/2014/main" val="2394202643"/>
                    </a:ext>
                  </a:extLst>
                </a:gridCol>
                <a:gridCol w="658368">
                  <a:extLst>
                    <a:ext uri="{9D8B030D-6E8A-4147-A177-3AD203B41FA5}">
                      <a16:colId xmlns:a16="http://schemas.microsoft.com/office/drawing/2014/main" val="180237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06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- 2017-03-12 16:27:02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Let the CT6 front LED lamps lead your way. 
</a:t>
                      </a:r>
                      <a:r>
                        <a:rPr kumimoji="0" lang="ar-AE" sz="1000" b="0" i="0" u="none" strike="noStrike" kern="1200" cap="none" spc="0" normalizeH="0" baseline="0" noProof="0">
                          <a:ln>
                            <a:noFill/>
                          </a:ln>
                          <a:solidFill>
                            <a:prstClr val="black"/>
                          </a:solidFill>
                          <a:effectLst/>
                          <a:uLnTx/>
                          <a:uFillTx/>
                          <a:latin typeface="+mn-lt"/>
                          <a:ea typeface="+mn-ea"/>
                          <a:cs typeface="+mn-cs"/>
                        </a:rPr>
                        <a:t>اجعل مصابيح
 </a:t>
                      </a:r>
                      <a:r>
                        <a:rPr kumimoji="0" lang="en-US" sz="1000" b="0" i="0" u="none" strike="noStrike" kern="1200" cap="none" spc="0" normalizeH="0" baseline="0" noProof="0">
                          <a:ln>
                            <a:noFill/>
                          </a:ln>
                          <a:solidFill>
                            <a:prstClr val="black"/>
                          </a:solidFill>
                          <a:effectLst/>
                          <a:uLnTx/>
                          <a:uFillTx/>
                          <a:latin typeface="+mn-lt"/>
                          <a:ea typeface="+mn-ea"/>
                          <a:cs typeface="+mn-cs"/>
                        </a:rPr>
                        <a:t>CT6</a:t>
                      </a:r>
                      <a:r>
                        <a:rPr kumimoji="0" lang="ar-AE" sz="1000" b="0" i="0" u="none" strike="noStrike" kern="1200" cap="none" spc="0" normalizeH="0" baseline="0" noProof="0">
                          <a:ln>
                            <a:noFill/>
                          </a:ln>
                          <a:solidFill>
                            <a:prstClr val="black"/>
                          </a:solidFill>
                          <a:effectLst/>
                          <a:uLnTx/>
                          <a:uFillTx/>
                          <a:latin typeface="+mn-lt"/>
                          <a:ea typeface="+mn-ea"/>
                          <a:cs typeface="+mn-cs"/>
                        </a:rPr>
                        <a:t>الــــ 
 الامامية تنوّر دربك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59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- 2017-03-09 16:52:10</a:t>
                      </a:r>
                      <a:r>
                        <a:rPr kumimoji="0" lang="en-US" sz="1000" b="0" i="0" u="none" strike="noStrike" kern="1200" cap="none" spc="0" normalizeH="0" baseline="0" noProof="0">
                          <a:ln>
                            <a:noFill/>
                          </a:ln>
                          <a:solidFill>
                            <a:prstClr val="black"/>
                          </a:solidFill>
                          <a:effectLst/>
                          <a:uLnTx/>
                          <a:uFillTx/>
                          <a:latin typeface="+mn-lt"/>
                          <a:ea typeface="+mn-ea"/>
                          <a:cs typeface="+mn-cs"/>
                        </a:rPr>
                        <a:t>
Thanks to all who participated in the today's blood donation event in the Nissan Showroom at Alrai. Your contribution will help the wellbeing of patients.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7361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- 2017-03-09 14:54:29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كيا كادينزا الجديدة كليا تحصل على "سيارة العام" في فئة السيدان العائلية من مجلة وييلز لعام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8093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- 2017-03-08 07:41:47</a:t>
                      </a:r>
                      <a:r>
                        <a:rPr kumimoji="0" lang="ar-AE" sz="1000" b="0" i="0" u="none" strike="noStrike" kern="1200" cap="none" spc="0" normalizeH="0" baseline="0" noProof="0">
                          <a:ln>
                            <a:noFill/>
                          </a:ln>
                          <a:solidFill>
                            <a:prstClr val="black"/>
                          </a:solidFill>
                          <a:effectLst/>
                          <a:uLnTx/>
                          <a:uFillTx/>
                          <a:latin typeface="+mn-lt"/>
                          <a:ea typeface="+mn-ea"/>
                          <a:cs typeface="+mn-cs"/>
                        </a:rPr>
                        <a:t>
.
هوندا تايب آر ٢٠١٧! تخطف الأنظار
#</a:t>
                      </a:r>
                      <a:r>
                        <a:rPr kumimoji="0" lang="en-US" sz="1000" b="0" i="0" u="none" strike="noStrike" kern="1200" cap="none" spc="0" normalizeH="0" baseline="0" noProof="0">
                          <a:ln>
                            <a:noFill/>
                          </a:ln>
                          <a:solidFill>
                            <a:prstClr val="black"/>
                          </a:solidFill>
                          <a:effectLst/>
                          <a:uLnTx/>
                          <a:uFillTx/>
                          <a:latin typeface="+mn-lt"/>
                          <a:ea typeface="+mn-ea"/>
                          <a:cs typeface="+mn-cs"/>
                        </a:rPr>
                        <a:t>Repost @hondaprojason
Honda Type R 2017! A show stealer #TypeR #Honda #CivicTypeR #HondaCivic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4425344"/>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891933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99000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0781945"/>
                    </a:ext>
                  </a:extLst>
                </a:gridCol>
                <a:gridCol w="658368">
                  <a:extLst>
                    <a:ext uri="{9D8B030D-6E8A-4147-A177-3AD203B41FA5}">
                      <a16:colId xmlns:a16="http://schemas.microsoft.com/office/drawing/2014/main" val="2064743962"/>
                    </a:ext>
                  </a:extLst>
                </a:gridCol>
                <a:gridCol w="658368">
                  <a:extLst>
                    <a:ext uri="{9D8B030D-6E8A-4147-A177-3AD203B41FA5}">
                      <a16:colId xmlns:a16="http://schemas.microsoft.com/office/drawing/2014/main" val="3267703651"/>
                    </a:ext>
                  </a:extLst>
                </a:gridCol>
                <a:gridCol w="658368">
                  <a:extLst>
                    <a:ext uri="{9D8B030D-6E8A-4147-A177-3AD203B41FA5}">
                      <a16:colId xmlns:a16="http://schemas.microsoft.com/office/drawing/2014/main" val="2392268677"/>
                    </a:ext>
                  </a:extLst>
                </a:gridCol>
                <a:gridCol w="658368">
                  <a:extLst>
                    <a:ext uri="{9D8B030D-6E8A-4147-A177-3AD203B41FA5}">
                      <a16:colId xmlns:a16="http://schemas.microsoft.com/office/drawing/2014/main" val="1339537446"/>
                    </a:ext>
                  </a:extLst>
                </a:gridCol>
                <a:gridCol w="658368">
                  <a:extLst>
                    <a:ext uri="{9D8B030D-6E8A-4147-A177-3AD203B41FA5}">
                      <a16:colId xmlns:a16="http://schemas.microsoft.com/office/drawing/2014/main" val="3782855935"/>
                    </a:ext>
                  </a:extLst>
                </a:gridCol>
                <a:gridCol w="658368">
                  <a:extLst>
                    <a:ext uri="{9D8B030D-6E8A-4147-A177-3AD203B41FA5}">
                      <a16:colId xmlns:a16="http://schemas.microsoft.com/office/drawing/2014/main" val="1760571663"/>
                    </a:ext>
                  </a:extLst>
                </a:gridCol>
                <a:gridCol w="658368">
                  <a:extLst>
                    <a:ext uri="{9D8B030D-6E8A-4147-A177-3AD203B41FA5}">
                      <a16:colId xmlns:a16="http://schemas.microsoft.com/office/drawing/2014/main" val="2012866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760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- 2017-03-09 16:49:44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What are the 3 cars in this slideshow?
 </a:t>
                      </a:r>
                      <a:r>
                        <a:rPr kumimoji="0" lang="ar-AE" sz="1000" b="0" i="0" u="none" strike="noStrike" kern="1200" cap="none" spc="0" normalizeH="0" baseline="0" noProof="0">
                          <a:ln>
                            <a:noFill/>
                          </a:ln>
                          <a:solidFill>
                            <a:prstClr val="black"/>
                          </a:solidFill>
                          <a:effectLst/>
                          <a:uLnTx/>
                          <a:uFillTx/>
                          <a:latin typeface="+mn-lt"/>
                          <a:ea typeface="+mn-ea"/>
                          <a:cs typeface="+mn-cs"/>
                        </a:rPr>
                        <a:t>شنو الــ 3 سيارات بالصوّر؟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9179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- 2017-03-13 16:27:14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AlGhanim Automotive is recruiting for the Automotive Group, during our open day this Saturday 18th of March in IBIS hotel AlSalmiya. We will be available from 9:00 AM to 12:00 PM and the position is for sales consultant. 
Please send your CV to
AutomotiveHR@alghanim.com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625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- 2017-03-13 14:24:42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كيا جراند كرنفال ..  ليست مجرد سيارة عائلية 
احصل عليها الان مع هدايا عديدة
 </a:t>
                      </a:r>
                      <a:r>
                        <a:rPr kumimoji="0" lang="en-US" sz="1000" b="0" i="0" u="none" strike="noStrike" kern="1200" cap="none" spc="0" normalizeH="0" baseline="0" noProof="0">
                          <a:ln>
                            <a:noFill/>
                          </a:ln>
                          <a:solidFill>
                            <a:prstClr val="black"/>
                          </a:solidFill>
                          <a:effectLst/>
                          <a:uLnTx/>
                          <a:uFillTx/>
                          <a:latin typeface="+mn-lt"/>
                          <a:ea typeface="+mn-ea"/>
                          <a:cs typeface="+mn-cs"/>
                        </a:rPr>
                        <a:t>KIA Grand Carnival, not an ordinary  family car. 
Get it now with gifts offered to you from KIA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76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- 2017-03-08 16:30:35</a:t>
                      </a:r>
                      <a:r>
                        <a:rPr kumimoji="0" lang="en-US" sz="1000" b="0" i="0" u="none" strike="noStrike" kern="1200" cap="none" spc="0" normalizeH="0" baseline="0" noProof="0">
                          <a:ln>
                            <a:noFill/>
                          </a:ln>
                          <a:solidFill>
                            <a:prstClr val="black"/>
                          </a:solidFill>
                          <a:effectLst/>
                          <a:uLnTx/>
                          <a:uFillTx/>
                          <a:latin typeface="+mn-lt"/>
                          <a:ea typeface="+mn-ea"/>
                          <a:cs typeface="+mn-cs"/>
                        </a:rPr>
                        <a:t>
All the comfort you could ask for in a car designed for you. 
 </a:t>
                      </a:r>
                      <a:r>
                        <a:rPr kumimoji="0" lang="ar-AE" sz="1000" b="0" i="0" u="none" strike="noStrike" kern="1200" cap="none" spc="0" normalizeH="0" baseline="0" noProof="0">
                          <a:ln>
                            <a:noFill/>
                          </a:ln>
                          <a:solidFill>
                            <a:prstClr val="black"/>
                          </a:solidFill>
                          <a:effectLst/>
                          <a:uLnTx/>
                          <a:uFillTx/>
                          <a:latin typeface="+mn-lt"/>
                          <a:ea typeface="+mn-ea"/>
                          <a:cs typeface="+mn-cs"/>
                        </a:rPr>
                        <a:t>كل ما تحتاجه في سيارة صممت لأجلك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5155563"/>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090338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60668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1771472"/>
                    </a:ext>
                  </a:extLst>
                </a:gridCol>
                <a:gridCol w="658368">
                  <a:extLst>
                    <a:ext uri="{9D8B030D-6E8A-4147-A177-3AD203B41FA5}">
                      <a16:colId xmlns:a16="http://schemas.microsoft.com/office/drawing/2014/main" val="3756452776"/>
                    </a:ext>
                  </a:extLst>
                </a:gridCol>
                <a:gridCol w="658368">
                  <a:extLst>
                    <a:ext uri="{9D8B030D-6E8A-4147-A177-3AD203B41FA5}">
                      <a16:colId xmlns:a16="http://schemas.microsoft.com/office/drawing/2014/main" val="2992132961"/>
                    </a:ext>
                  </a:extLst>
                </a:gridCol>
                <a:gridCol w="658368">
                  <a:extLst>
                    <a:ext uri="{9D8B030D-6E8A-4147-A177-3AD203B41FA5}">
                      <a16:colId xmlns:a16="http://schemas.microsoft.com/office/drawing/2014/main" val="3830572054"/>
                    </a:ext>
                  </a:extLst>
                </a:gridCol>
                <a:gridCol w="658368">
                  <a:extLst>
                    <a:ext uri="{9D8B030D-6E8A-4147-A177-3AD203B41FA5}">
                      <a16:colId xmlns:a16="http://schemas.microsoft.com/office/drawing/2014/main" val="455771605"/>
                    </a:ext>
                  </a:extLst>
                </a:gridCol>
                <a:gridCol w="658368">
                  <a:extLst>
                    <a:ext uri="{9D8B030D-6E8A-4147-A177-3AD203B41FA5}">
                      <a16:colId xmlns:a16="http://schemas.microsoft.com/office/drawing/2014/main" val="178339122"/>
                    </a:ext>
                  </a:extLst>
                </a:gridCol>
                <a:gridCol w="658368">
                  <a:extLst>
                    <a:ext uri="{9D8B030D-6E8A-4147-A177-3AD203B41FA5}">
                      <a16:colId xmlns:a16="http://schemas.microsoft.com/office/drawing/2014/main" val="1342984438"/>
                    </a:ext>
                  </a:extLst>
                </a:gridCol>
                <a:gridCol w="658368">
                  <a:extLst>
                    <a:ext uri="{9D8B030D-6E8A-4147-A177-3AD203B41FA5}">
                      <a16:colId xmlns:a16="http://schemas.microsoft.com/office/drawing/2014/main" val="2797897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274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- 2017-03-09 19:39:44</a:t>
                      </a:r>
                      <a:r>
                        <a:rPr kumimoji="0" lang="ar-AE" sz="1000" b="0" i="0" u="none" strike="noStrike" kern="1200" cap="none" spc="0" normalizeH="0" baseline="0" noProof="0">
                          <a:ln>
                            <a:noFill/>
                          </a:ln>
                          <a:solidFill>
                            <a:prstClr val="black"/>
                          </a:solidFill>
                          <a:effectLst/>
                          <a:uLnTx/>
                          <a:uFillTx/>
                          <a:latin typeface="+mn-lt"/>
                          <a:ea typeface="+mn-ea"/>
                          <a:cs typeface="+mn-cs"/>
                        </a:rPr>
                        <a:t>
امتلك هوندا الآن مع كل هذه المزايا!
هدية نقدية لغاية ٢٠٠٠د.ك، بالإضافة إلى ٣ سنوات عقد صيانة وتسجيل وتأمين مجاناً
احجز موعد لتجربة قيادتها الآن، اتصل ١٨٢٢٧٧٧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794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- 2017-03-12 15:36:58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 الأنسب لعائلتك من بين سيارات كيا العائلية (جراند كرنفال- كارينز) 
</a:t>
                      </a:r>
                      <a:r>
                        <a:rPr kumimoji="0" lang="en-US" sz="1000" b="0" i="0" u="none" strike="noStrike" kern="1200" cap="none" spc="0" normalizeH="0" baseline="0" noProof="0">
                          <a:ln>
                            <a:noFill/>
                          </a:ln>
                          <a:solidFill>
                            <a:prstClr val="black"/>
                          </a:solidFill>
                          <a:effectLst/>
                          <a:uLnTx/>
                          <a:uFillTx/>
                          <a:latin typeface="+mn-lt"/>
                          <a:ea typeface="+mn-ea"/>
                          <a:cs typeface="+mn-cs"/>
                        </a:rPr>
                        <a:t>You choose which is the best fitting as your family car, with the KIA Grand Carnival and Carens, any choice is a good 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946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- 2017-03-11 12:22:49</a:t>
                      </a:r>
                      <a:r>
                        <a:rPr kumimoji="0" lang="ar-AE" sz="1000" b="0" i="0" u="none" strike="noStrike" kern="1200" cap="none" spc="0" normalizeH="0" baseline="0" noProof="0">
                          <a:ln>
                            <a:noFill/>
                          </a:ln>
                          <a:solidFill>
                            <a:prstClr val="black"/>
                          </a:solidFill>
                          <a:effectLst/>
                          <a:uLnTx/>
                          <a:uFillTx/>
                          <a:latin typeface="+mn-lt"/>
                          <a:ea typeface="+mn-ea"/>
                          <a:cs typeface="+mn-cs"/>
                        </a:rPr>
                        <a:t>
التكنولوجيا الذكية #هوندا للاستشعار، صممت لأجلك ولأجل سلامتك! 
#</a:t>
                      </a:r>
                      <a:r>
                        <a:rPr kumimoji="0" lang="en-US" sz="1000" b="0" i="0" u="none" strike="noStrike" kern="1200" cap="none" spc="0" normalizeH="0" baseline="0" noProof="0">
                          <a:ln>
                            <a:noFill/>
                          </a:ln>
                          <a:solidFill>
                            <a:prstClr val="black"/>
                          </a:solidFill>
                          <a:effectLst/>
                          <a:uLnTx/>
                          <a:uFillTx/>
                          <a:latin typeface="+mn-lt"/>
                          <a:ea typeface="+mn-ea"/>
                          <a:cs typeface="+mn-cs"/>
                        </a:rPr>
                        <a:t>HondaSensing - smart technology designed to keep you safe on the road.#honda #</a:t>
                      </a:r>
                      <a:r>
                        <a:rPr kumimoji="0" lang="ar-AE" sz="1000" b="0" i="0" u="none" strike="noStrike" kern="1200" cap="none" spc="0" normalizeH="0" baseline="0" noProof="0">
                          <a:ln>
                            <a:noFill/>
                          </a:ln>
                          <a:solidFill>
                            <a:prstClr val="black"/>
                          </a:solidFill>
                          <a:effectLst/>
                          <a:uLnTx/>
                          <a:uFillTx/>
                          <a:latin typeface="+mn-lt"/>
                          <a:ea typeface="+mn-ea"/>
                          <a:cs typeface="+mn-cs"/>
                        </a:rPr>
                        <a:t>هوندا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704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- 2017-03-11 20:47:53</a:t>
                      </a:r>
                      <a:r>
                        <a:rPr kumimoji="0" lang="ar-AE" sz="1000" b="0" i="0" u="none" strike="noStrike" kern="1200" cap="none" spc="0" normalizeH="0" baseline="0" noProof="0">
                          <a:ln>
                            <a:noFill/>
                          </a:ln>
                          <a:solidFill>
                            <a:prstClr val="black"/>
                          </a:solidFill>
                          <a:effectLst/>
                          <a:uLnTx/>
                          <a:uFillTx/>
                          <a:latin typeface="+mn-lt"/>
                          <a:ea typeface="+mn-ea"/>
                          <a:cs typeface="+mn-cs"/>
                        </a:rPr>
                        <a:t>
.
هوندا إس ٢٠٠٠، هلا بالأحمر</a:t>
                      </a:r>
                      <a:r>
                        <a:rPr kumimoji="0" lang="en-US" sz="1000" b="0" i="0" u="none" strike="noStrike" kern="1200" cap="none" spc="0" normalizeH="0" baseline="0" noProof="0">
                          <a:ln>
                            <a:noFill/>
                          </a:ln>
                          <a:solidFill>
                            <a:prstClr val="black"/>
                          </a:solidFill>
                          <a:effectLst/>
                          <a:uLnTx/>
                          <a:uFillTx/>
                          <a:latin typeface="+mn-lt"/>
                          <a:ea typeface="+mn-ea"/>
                          <a:cs typeface="+mn-cs"/>
                        </a:rPr>
                        <a:t>😍
Honda S2000, hello red! 
#Repost @mf_droo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391963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580777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33572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98856786"/>
                    </a:ext>
                  </a:extLst>
                </a:gridCol>
                <a:gridCol w="658368">
                  <a:extLst>
                    <a:ext uri="{9D8B030D-6E8A-4147-A177-3AD203B41FA5}">
                      <a16:colId xmlns:a16="http://schemas.microsoft.com/office/drawing/2014/main" val="1441673247"/>
                    </a:ext>
                  </a:extLst>
                </a:gridCol>
                <a:gridCol w="658368">
                  <a:extLst>
                    <a:ext uri="{9D8B030D-6E8A-4147-A177-3AD203B41FA5}">
                      <a16:colId xmlns:a16="http://schemas.microsoft.com/office/drawing/2014/main" val="1770152282"/>
                    </a:ext>
                  </a:extLst>
                </a:gridCol>
                <a:gridCol w="658368">
                  <a:extLst>
                    <a:ext uri="{9D8B030D-6E8A-4147-A177-3AD203B41FA5}">
                      <a16:colId xmlns:a16="http://schemas.microsoft.com/office/drawing/2014/main" val="2562158239"/>
                    </a:ext>
                  </a:extLst>
                </a:gridCol>
                <a:gridCol w="658368">
                  <a:extLst>
                    <a:ext uri="{9D8B030D-6E8A-4147-A177-3AD203B41FA5}">
                      <a16:colId xmlns:a16="http://schemas.microsoft.com/office/drawing/2014/main" val="3883116010"/>
                    </a:ext>
                  </a:extLst>
                </a:gridCol>
                <a:gridCol w="658368">
                  <a:extLst>
                    <a:ext uri="{9D8B030D-6E8A-4147-A177-3AD203B41FA5}">
                      <a16:colId xmlns:a16="http://schemas.microsoft.com/office/drawing/2014/main" val="3229004007"/>
                    </a:ext>
                  </a:extLst>
                </a:gridCol>
                <a:gridCol w="658368">
                  <a:extLst>
                    <a:ext uri="{9D8B030D-6E8A-4147-A177-3AD203B41FA5}">
                      <a16:colId xmlns:a16="http://schemas.microsoft.com/office/drawing/2014/main" val="3096143801"/>
                    </a:ext>
                  </a:extLst>
                </a:gridCol>
                <a:gridCol w="658368">
                  <a:extLst>
                    <a:ext uri="{9D8B030D-6E8A-4147-A177-3AD203B41FA5}">
                      <a16:colId xmlns:a16="http://schemas.microsoft.com/office/drawing/2014/main" val="372231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140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- 2017-03-09 16:28:16</a:t>
                      </a:r>
                      <a:r>
                        <a:rPr kumimoji="0" lang="en-US" sz="1000" b="0" i="0" u="none" strike="noStrike" kern="1200" cap="none" spc="0" normalizeH="0" baseline="0" noProof="0">
                          <a:ln>
                            <a:noFill/>
                          </a:ln>
                          <a:solidFill>
                            <a:prstClr val="black"/>
                          </a:solidFill>
                          <a:effectLst/>
                          <a:uLnTx/>
                          <a:uFillTx/>
                          <a:latin typeface="+mn-lt"/>
                          <a:ea typeface="+mn-ea"/>
                          <a:cs typeface="+mn-cs"/>
                        </a:rPr>
                        <a:t>
Camry superior performance made it a brilliant investment over the years . 
Only in march Free Service for 2 years / 30,000 km* + KD 50 Fuel Card when you own a camry.
for more details : http://ow.ly/X7on309JYfK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483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- 2017-03-11 13:55:07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اشتر اي من سيارات كيا واحصل على هدايا عديدة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581829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352303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57884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43812302"/>
                    </a:ext>
                  </a:extLst>
                </a:gridCol>
                <a:gridCol w="658368">
                  <a:extLst>
                    <a:ext uri="{9D8B030D-6E8A-4147-A177-3AD203B41FA5}">
                      <a16:colId xmlns:a16="http://schemas.microsoft.com/office/drawing/2014/main" val="2141212142"/>
                    </a:ext>
                  </a:extLst>
                </a:gridCol>
                <a:gridCol w="658368">
                  <a:extLst>
                    <a:ext uri="{9D8B030D-6E8A-4147-A177-3AD203B41FA5}">
                      <a16:colId xmlns:a16="http://schemas.microsoft.com/office/drawing/2014/main" val="681445746"/>
                    </a:ext>
                  </a:extLst>
                </a:gridCol>
                <a:gridCol w="658368">
                  <a:extLst>
                    <a:ext uri="{9D8B030D-6E8A-4147-A177-3AD203B41FA5}">
                      <a16:colId xmlns:a16="http://schemas.microsoft.com/office/drawing/2014/main" val="1389663250"/>
                    </a:ext>
                  </a:extLst>
                </a:gridCol>
                <a:gridCol w="658368">
                  <a:extLst>
                    <a:ext uri="{9D8B030D-6E8A-4147-A177-3AD203B41FA5}">
                      <a16:colId xmlns:a16="http://schemas.microsoft.com/office/drawing/2014/main" val="1470477061"/>
                    </a:ext>
                  </a:extLst>
                </a:gridCol>
                <a:gridCol w="658368">
                  <a:extLst>
                    <a:ext uri="{9D8B030D-6E8A-4147-A177-3AD203B41FA5}">
                      <a16:colId xmlns:a16="http://schemas.microsoft.com/office/drawing/2014/main" val="1380574327"/>
                    </a:ext>
                  </a:extLst>
                </a:gridCol>
                <a:gridCol w="658368">
                  <a:extLst>
                    <a:ext uri="{9D8B030D-6E8A-4147-A177-3AD203B41FA5}">
                      <a16:colId xmlns:a16="http://schemas.microsoft.com/office/drawing/2014/main" val="376817528"/>
                    </a:ext>
                  </a:extLst>
                </a:gridCol>
                <a:gridCol w="658368">
                  <a:extLst>
                    <a:ext uri="{9D8B030D-6E8A-4147-A177-3AD203B41FA5}">
                      <a16:colId xmlns:a16="http://schemas.microsoft.com/office/drawing/2014/main" val="1112247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678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- 2017-03-14 10:19:53</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AlGhanim Automotive is recruiting for the Automotive Group, during our open day this Saturday 18th of March in IBIS hotel AlSalmiya. We will be available from 9:00 AM to 12:00 PM and the position is for sales consultant. 
Please send your CV to
AutomotiveHR@alghanim.com
</a:t>
                      </a:r>
                      <a:r>
                        <a:rPr kumimoji="0" lang="ar-AE" sz="1000" b="0" i="0" u="none" strike="noStrike" kern="1200" cap="none" spc="0" normalizeH="0" baseline="0" noProof="0">
                          <a:ln>
                            <a:noFill/>
                          </a:ln>
                          <a:solidFill>
                            <a:prstClr val="black"/>
                          </a:solidFill>
                          <a:effectLst/>
                          <a:uLnTx/>
                          <a:uFillTx/>
                          <a:latin typeface="+mn-lt"/>
                          <a:ea typeface="+mn-ea"/>
                          <a:cs typeface="+mn-cs"/>
                        </a:rPr>
                        <a:t>الغانم للسيارات توفر فرص وظيفية في مجموعة السيارات من خلال يومنا المفتوح السبت تاريخ 18 مارس في فندق </a:t>
                      </a:r>
                      <a:r>
                        <a:rPr kumimoji="0" lang="en-US" sz="1000" b="0" i="0" u="none" strike="noStrike" kern="1200" cap="none" spc="0" normalizeH="0" baseline="0" noProof="0">
                          <a:ln>
                            <a:noFill/>
                          </a:ln>
                          <a:solidFill>
                            <a:prstClr val="black"/>
                          </a:solidFill>
                          <a:effectLst/>
                          <a:uLnTx/>
                          <a:uFillTx/>
                          <a:latin typeface="+mn-lt"/>
                          <a:ea typeface="+mn-ea"/>
                          <a:cs typeface="+mn-cs"/>
                        </a:rPr>
                        <a:t>IBIS </a:t>
                      </a:r>
                      <a:r>
                        <a:rPr kumimoji="0" lang="ar-AE" sz="1000" b="0" i="0" u="none" strike="noStrike" kern="1200" cap="none" spc="0" normalizeH="0" baseline="0" noProof="0">
                          <a:ln>
                            <a:noFill/>
                          </a:ln>
                          <a:solidFill>
                            <a:prstClr val="black"/>
                          </a:solidFill>
                          <a:effectLst/>
                          <a:uLnTx/>
                          <a:uFillTx/>
                          <a:latin typeface="+mn-lt"/>
                          <a:ea typeface="+mn-ea"/>
                          <a:cs typeface="+mn-cs"/>
                        </a:rPr>
                        <a:t>السالمية. وسنكون متواجدين من الساعة 9 صباحاً الى 12 ظهراً. الوظيفة هي
لمستشار مبيعات 
يرجى ارسال السيرة الذاتيه الى
</a:t>
                      </a:r>
                      <a:r>
                        <a:rPr kumimoji="0" lang="en-US" sz="1000" b="0" i="0" u="none" strike="noStrike" kern="1200" cap="none" spc="0" normalizeH="0" baseline="0" noProof="0">
                          <a:ln>
                            <a:noFill/>
                          </a:ln>
                          <a:solidFill>
                            <a:prstClr val="black"/>
                          </a:solidFill>
                          <a:effectLst/>
                          <a:uLnTx/>
                          <a:uFillTx/>
                          <a:latin typeface="+mn-lt"/>
                          <a:ea typeface="+mn-ea"/>
                          <a:cs typeface="+mn-cs"/>
                        </a:rPr>
                        <a:t>AutomotiveHR@alghanim.com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0310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- 2017-03-09 16:53:10</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What color calipers would you get on this Silver Corvette?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6276832"/>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830329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97789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715748"/>
                    </a:ext>
                  </a:extLst>
                </a:gridCol>
                <a:gridCol w="658368">
                  <a:extLst>
                    <a:ext uri="{9D8B030D-6E8A-4147-A177-3AD203B41FA5}">
                      <a16:colId xmlns:a16="http://schemas.microsoft.com/office/drawing/2014/main" val="4041980721"/>
                    </a:ext>
                  </a:extLst>
                </a:gridCol>
                <a:gridCol w="658368">
                  <a:extLst>
                    <a:ext uri="{9D8B030D-6E8A-4147-A177-3AD203B41FA5}">
                      <a16:colId xmlns:a16="http://schemas.microsoft.com/office/drawing/2014/main" val="4253973261"/>
                    </a:ext>
                  </a:extLst>
                </a:gridCol>
                <a:gridCol w="658368">
                  <a:extLst>
                    <a:ext uri="{9D8B030D-6E8A-4147-A177-3AD203B41FA5}">
                      <a16:colId xmlns:a16="http://schemas.microsoft.com/office/drawing/2014/main" val="1482985123"/>
                    </a:ext>
                  </a:extLst>
                </a:gridCol>
                <a:gridCol w="658368">
                  <a:extLst>
                    <a:ext uri="{9D8B030D-6E8A-4147-A177-3AD203B41FA5}">
                      <a16:colId xmlns:a16="http://schemas.microsoft.com/office/drawing/2014/main" val="2793761213"/>
                    </a:ext>
                  </a:extLst>
                </a:gridCol>
                <a:gridCol w="658368">
                  <a:extLst>
                    <a:ext uri="{9D8B030D-6E8A-4147-A177-3AD203B41FA5}">
                      <a16:colId xmlns:a16="http://schemas.microsoft.com/office/drawing/2014/main" val="466378660"/>
                    </a:ext>
                  </a:extLst>
                </a:gridCol>
                <a:gridCol w="658368">
                  <a:extLst>
                    <a:ext uri="{9D8B030D-6E8A-4147-A177-3AD203B41FA5}">
                      <a16:colId xmlns:a16="http://schemas.microsoft.com/office/drawing/2014/main" val="1129273299"/>
                    </a:ext>
                  </a:extLst>
                </a:gridCol>
                <a:gridCol w="658368">
                  <a:extLst>
                    <a:ext uri="{9D8B030D-6E8A-4147-A177-3AD203B41FA5}">
                      <a16:colId xmlns:a16="http://schemas.microsoft.com/office/drawing/2014/main" val="229228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88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- 2017-03-12 16:28:49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تعرف السبب الذي جعل تويوتا كورولا السيارة الأكثر شعبية على مدى السنوات ال 40 الماضية ؟
يعود إلى مفهوم تطوير نموذج الجيل الأول، الذي تم بناؤه مع احتياجات الجمهور في الاعتبار، وليس من منظور مؤسسي 
للمزيد من التفاصيل : </a:t>
                      </a:r>
                      <a:r>
                        <a:rPr kumimoji="0" lang="en-US" sz="1000" b="0" i="0" u="none" strike="noStrike" kern="1200" cap="none" spc="0" normalizeH="0" baseline="0" noProof="0">
                          <a:ln>
                            <a:noFill/>
                          </a:ln>
                          <a:solidFill>
                            <a:prstClr val="black"/>
                          </a:solidFill>
                          <a:effectLst/>
                          <a:uLnTx/>
                          <a:uFillTx/>
                          <a:latin typeface="+mn-lt"/>
                          <a:ea typeface="+mn-ea"/>
                          <a:cs typeface="+mn-cs"/>
                        </a:rPr>
                        <a:t>ow.ly/sPAd309Pb4h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4175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- 2017-03-12 15:39:22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أوقات خدمة السيرفس السريع لميتسوبيشي من ٧:٣٠ صباحاً إلى الساعة ٨ مساءً من يوم السبت إلى الخميس
#بالتأكيد #</a:t>
                      </a:r>
                      <a:r>
                        <a:rPr kumimoji="0" lang="en-US" sz="1000" b="0" i="0" u="none" strike="noStrike" kern="1200" cap="none" spc="0" normalizeH="0" baseline="0" noProof="0">
                          <a:ln>
                            <a:noFill/>
                          </a:ln>
                          <a:solidFill>
                            <a:prstClr val="black"/>
                          </a:solidFill>
                          <a:effectLst/>
                          <a:uLnTx/>
                          <a:uFillTx/>
                          <a:latin typeface="+mn-lt"/>
                          <a:ea typeface="+mn-ea"/>
                          <a:cs typeface="+mn-cs"/>
                        </a:rPr>
                        <a:t>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751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- 2017-03-09 16:27:22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أداء كامري المتميز جعلها استثمارا رائعا على مر السنين . 
فقط في مارس خدمة لمدة عامين أو 30,000 كم* مع بطاقة وقود بقيمة 50 د.ك عند شرائك كامري . 
للمزيد من التفاصيل : </a:t>
                      </a:r>
                      <a:r>
                        <a:rPr kumimoji="0" lang="en-US" sz="1000" b="0" i="0" u="none" strike="noStrike" kern="1200" cap="none" spc="0" normalizeH="0" baseline="0" noProof="0">
                          <a:ln>
                            <a:noFill/>
                          </a:ln>
                          <a:solidFill>
                            <a:prstClr val="black"/>
                          </a:solidFill>
                          <a:effectLst/>
                          <a:uLnTx/>
                          <a:uFillTx/>
                          <a:latin typeface="+mn-lt"/>
                          <a:ea typeface="+mn-ea"/>
                          <a:cs typeface="+mn-cs"/>
                        </a:rPr>
                        <a:t>http://ow.ly/LzhH309JYJx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0216682"/>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7580671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565</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8</dc:title>
  <dc:creator>Administrator</dc:creator>
  <cp:lastModifiedBy>Administrator</cp:lastModifiedBy>
  <cp:revision>1</cp:revision>
  <dcterms:created xsi:type="dcterms:W3CDTF">2017-03-15T07:45:59Z</dcterms:created>
  <dcterms:modified xsi:type="dcterms:W3CDTF">2017-03-15T07:50:00Z</dcterms:modified>
</cp:coreProperties>
</file>