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695658"/>
              </p:ext>
            </p:extLst>
          </p:nvPr>
        </p:nvGraphicFramePr>
        <p:xfrm>
          <a:off x="457200" y="1731963"/>
          <a:ext cx="8229600" cy="37846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47622579"/>
                    </a:ext>
                  </a:extLst>
                </a:gridCol>
                <a:gridCol w="987552">
                  <a:extLst>
                    <a:ext uri="{9D8B030D-6E8A-4147-A177-3AD203B41FA5}">
                      <a16:colId xmlns:a16="http://schemas.microsoft.com/office/drawing/2014/main" val="2066647125"/>
                    </a:ext>
                  </a:extLst>
                </a:gridCol>
                <a:gridCol w="987552">
                  <a:extLst>
                    <a:ext uri="{9D8B030D-6E8A-4147-A177-3AD203B41FA5}">
                      <a16:colId xmlns:a16="http://schemas.microsoft.com/office/drawing/2014/main" val="834906206"/>
                    </a:ext>
                  </a:extLst>
                </a:gridCol>
                <a:gridCol w="987552">
                  <a:extLst>
                    <a:ext uri="{9D8B030D-6E8A-4147-A177-3AD203B41FA5}">
                      <a16:colId xmlns:a16="http://schemas.microsoft.com/office/drawing/2014/main" val="4085156604"/>
                    </a:ext>
                  </a:extLst>
                </a:gridCol>
                <a:gridCol w="987552">
                  <a:extLst>
                    <a:ext uri="{9D8B030D-6E8A-4147-A177-3AD203B41FA5}">
                      <a16:colId xmlns:a16="http://schemas.microsoft.com/office/drawing/2014/main" val="356854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95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- 2017-03-09 18:21:08</a:t>
                      </a:r>
                      <a:r>
                        <a:rPr kumimoji="0" lang="ar-AE" sz="1000" b="0" i="0" u="none" strike="noStrike" kern="1200" cap="none" spc="0" normalizeH="0" baseline="0" noProof="0">
                          <a:ln>
                            <a:noFill/>
                          </a:ln>
                          <a:solidFill>
                            <a:prstClr val="black"/>
                          </a:solidFill>
                          <a:effectLst/>
                          <a:uLnTx/>
                          <a:uFillTx/>
                          <a:latin typeface="+mn-lt"/>
                          <a:ea typeface="+mn-ea"/>
                          <a:cs typeface="+mn-cs"/>
                        </a:rPr>
                        <a:t>
محمد إياد : لا أتشرف في مشاركتي في برنامج عرب قوتلنت ولا أتشرف في حياتي الفنية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120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- 2017-03-06 22:42:34</a:t>
                      </a:r>
                      <a:r>
                        <a:rPr kumimoji="0" lang="ar-AE" sz="1000" b="0" i="0" u="none" strike="noStrike" kern="1200" cap="none" spc="0" normalizeH="0" baseline="0" noProof="0">
                          <a:ln>
                            <a:noFill/>
                          </a:ln>
                          <a:solidFill>
                            <a:prstClr val="black"/>
                          </a:solidFill>
                          <a:effectLst/>
                          <a:uLnTx/>
                          <a:uFillTx/>
                          <a:latin typeface="+mn-lt"/>
                          <a:ea typeface="+mn-ea"/>
                          <a:cs typeface="+mn-cs"/>
                        </a:rPr>
                        <a:t>
القبس الإلكتروني في موقع تصوير مسلسل «حب في اسطنبول» 
تقرير: ياسر العيلة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579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- 2017-03-08 10:11:51</a:t>
                      </a:r>
                      <a:r>
                        <a:rPr kumimoji="0" lang="ar-AE" sz="1000" b="0" i="0" u="none" strike="noStrike" kern="1200" cap="none" spc="0" normalizeH="0" baseline="0" noProof="0">
                          <a:ln>
                            <a:noFill/>
                          </a:ln>
                          <a:solidFill>
                            <a:prstClr val="black"/>
                          </a:solidFill>
                          <a:effectLst/>
                          <a:uLnTx/>
                          <a:uFillTx/>
                          <a:latin typeface="+mn-lt"/>
                          <a:ea typeface="+mn-ea"/>
                          <a:cs typeface="+mn-cs"/>
                        </a:rPr>
                        <a:t>
قدم النائب عمر الطبطبائي خلال جلسة مجلس الأمة التكميلية المنعقدة اليوم، «بوكيه ورد» إلى النائبة صفاء الهاشم وذلك بمناسبة يوم المرأة العالمي.
وقدمت الهاشم بدورها «بوكيه الورد» إلى الوزيرة هند الصبيح.
هذا وكان الرئيس مرزوق الغانم قد هنأ صفاء الهاشم بهذه المناسبة، كما بادر الوزير محمد العبدالله إلى تهنئتها، وأكد أن الحكومة مهتمة وستسخر كل جهودها لمساواة النساء في كل الحقوق.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72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- 2017-03-09 23:58:48</a:t>
                      </a:r>
                      <a:r>
                        <a:rPr kumimoji="0" lang="ar-AE" sz="1000" b="0" i="0" u="none" strike="noStrike" kern="1200" cap="none" spc="0" normalizeH="0" baseline="0" noProof="0">
                          <a:ln>
                            <a:noFill/>
                          </a:ln>
                          <a:solidFill>
                            <a:prstClr val="black"/>
                          </a:solidFill>
                          <a:effectLst/>
                          <a:uLnTx/>
                          <a:uFillTx/>
                          <a:latin typeface="+mn-lt"/>
                          <a:ea typeface="+mn-ea"/>
                          <a:cs typeface="+mn-cs"/>
                        </a:rPr>
                        <a:t>
صفاء: منع الوافدين من دواء الحكومة
تقدمت النائب صفاء الهاشم باقتراح بقانون طالبت فيه بأن تكون الأدوية في المستوصفات والمستشفيات للمواطنين فقط. 
ونص المقترح برغبة على اعتبار الرسوم المحصلة حاليًا (دينار للمستوصف، وديناران للمستشفى) رسوم كشف وتشخيص فقط على أن يكون شراؤهم للدواء من الصيدليات الخارجية.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ونص مقترح الهاشم على أن يكون الدواء بالمستوصف والمستشفيات يقتصر صرفه للموطنين فقط.</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للمزيد.. تابعنا عبر جريدة «الوطن» الإلكترونية </a:t>
                      </a:r>
                      <a:r>
                        <a:rPr kumimoji="0" lang="en-US" sz="1000" b="0" i="0" u="none" strike="noStrike" kern="1200" cap="none" spc="0" normalizeH="0" baseline="0" noProof="0">
                          <a:ln>
                            <a:noFill/>
                          </a:ln>
                          <a:solidFill>
                            <a:prstClr val="black"/>
                          </a:solidFill>
                          <a:effectLst/>
                          <a:uLnTx/>
                          <a:uFillTx/>
                          <a:latin typeface="+mn-lt"/>
                          <a:ea typeface="+mn-ea"/>
                          <a:cs typeface="+mn-cs"/>
                        </a:rPr>
                        <a:t>www.kuwait.tt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6114144"/>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2878047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121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2314405"/>
                    </a:ext>
                  </a:extLst>
                </a:gridCol>
                <a:gridCol w="987552">
                  <a:extLst>
                    <a:ext uri="{9D8B030D-6E8A-4147-A177-3AD203B41FA5}">
                      <a16:colId xmlns:a16="http://schemas.microsoft.com/office/drawing/2014/main" val="1672078876"/>
                    </a:ext>
                  </a:extLst>
                </a:gridCol>
                <a:gridCol w="987552">
                  <a:extLst>
                    <a:ext uri="{9D8B030D-6E8A-4147-A177-3AD203B41FA5}">
                      <a16:colId xmlns:a16="http://schemas.microsoft.com/office/drawing/2014/main" val="2378080017"/>
                    </a:ext>
                  </a:extLst>
                </a:gridCol>
                <a:gridCol w="987552">
                  <a:extLst>
                    <a:ext uri="{9D8B030D-6E8A-4147-A177-3AD203B41FA5}">
                      <a16:colId xmlns:a16="http://schemas.microsoft.com/office/drawing/2014/main" val="4014790939"/>
                    </a:ext>
                  </a:extLst>
                </a:gridCol>
                <a:gridCol w="987552">
                  <a:extLst>
                    <a:ext uri="{9D8B030D-6E8A-4147-A177-3AD203B41FA5}">
                      <a16:colId xmlns:a16="http://schemas.microsoft.com/office/drawing/2014/main" val="352239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533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- 2017-03-06 13:30:25</a:t>
                      </a:r>
                      <a:r>
                        <a:rPr kumimoji="0" lang="ar-AE" sz="1000" b="0" i="0" u="none" strike="noStrike" kern="1200" cap="none" spc="0" normalizeH="0" baseline="0" noProof="0">
                          <a:ln>
                            <a:noFill/>
                          </a:ln>
                          <a:solidFill>
                            <a:prstClr val="black"/>
                          </a:solidFill>
                          <a:effectLst/>
                          <a:uLnTx/>
                          <a:uFillTx/>
                          <a:latin typeface="+mn-lt"/>
                          <a:ea typeface="+mn-ea"/>
                          <a:cs typeface="+mn-cs"/>
                        </a:rPr>
                        <a:t>
أعلن النائبان محمد هايف ومحمد الحويلة أن الجناسي عادت بمكرمة أميرية وبتوجيهات من سمو الأمير.
قال النائب محمد الحويلة في تغريدة عبر حسابه في «تويتر»: «الحمدلله الذي بنعمته تتم الصالحات، بمكرمة أميرية سامية نقول مرحباً بعودة الجناسي وعودة أخينا سعد العجمي». بدوره قال النائب محمد هايف في تغريدة على حسابه في «تويتر»: «الآن نستطيع أن نبارك لأهل الكويت ولأهل الجناسي بعودتها كما كانت بتوجيهات مباركة من سمو أمير البلاد شاكرين لسمو ولمن بذل جهود حثيثة ومباركة».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397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- 2017-03-12 11:11:58</a:t>
                      </a:r>
                      <a:r>
                        <a:rPr kumimoji="0" lang="ar-AE" sz="1000" b="0" i="0" u="none" strike="noStrike" kern="1200" cap="none" spc="0" normalizeH="0" baseline="0" noProof="0">
                          <a:ln>
                            <a:noFill/>
                          </a:ln>
                          <a:solidFill>
                            <a:prstClr val="black"/>
                          </a:solidFill>
                          <a:effectLst/>
                          <a:uLnTx/>
                          <a:uFillTx/>
                          <a:latin typeface="+mn-lt"/>
                          <a:ea typeface="+mn-ea"/>
                          <a:cs typeface="+mn-cs"/>
                        </a:rPr>
                        <a:t>
أصدرت المحكمة الكلية حكماً يلزم وزارة الصحة بعلاج طفلة وافدة، بعد أن ثبت أنها لاتملك قيمة إجراء عملية جراحية.
وأشارت المحكمة في حيثياتها إلى أن هذه حالة إنسانية ويجب علاجها، وفي هذه الحالة لاينظر في موضوع المبالغ المالية لوزارة الصحة، وطالبت المحكمة بعلاجها وإجراء العملية.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8435774"/>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107843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31265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9885236"/>
                    </a:ext>
                  </a:extLst>
                </a:gridCol>
                <a:gridCol w="987552">
                  <a:extLst>
                    <a:ext uri="{9D8B030D-6E8A-4147-A177-3AD203B41FA5}">
                      <a16:colId xmlns:a16="http://schemas.microsoft.com/office/drawing/2014/main" val="599638587"/>
                    </a:ext>
                  </a:extLst>
                </a:gridCol>
                <a:gridCol w="987552">
                  <a:extLst>
                    <a:ext uri="{9D8B030D-6E8A-4147-A177-3AD203B41FA5}">
                      <a16:colId xmlns:a16="http://schemas.microsoft.com/office/drawing/2014/main" val="1936453221"/>
                    </a:ext>
                  </a:extLst>
                </a:gridCol>
                <a:gridCol w="987552">
                  <a:extLst>
                    <a:ext uri="{9D8B030D-6E8A-4147-A177-3AD203B41FA5}">
                      <a16:colId xmlns:a16="http://schemas.microsoft.com/office/drawing/2014/main" val="816506805"/>
                    </a:ext>
                  </a:extLst>
                </a:gridCol>
                <a:gridCol w="987552">
                  <a:extLst>
                    <a:ext uri="{9D8B030D-6E8A-4147-A177-3AD203B41FA5}">
                      <a16:colId xmlns:a16="http://schemas.microsoft.com/office/drawing/2014/main" val="387438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9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- 2017-03-09 10:49:20</a:t>
                      </a:r>
                      <a:r>
                        <a:rPr kumimoji="0" lang="ar-AE" sz="1000" b="0" i="0" u="none" strike="noStrike" kern="1200" cap="none" spc="0" normalizeH="0" baseline="0" noProof="0">
                          <a:ln>
                            <a:noFill/>
                          </a:ln>
                          <a:solidFill>
                            <a:prstClr val="black"/>
                          </a:solidFill>
                          <a:effectLst/>
                          <a:uLnTx/>
                          <a:uFillTx/>
                          <a:latin typeface="+mn-lt"/>
                          <a:ea typeface="+mn-ea"/>
                          <a:cs typeface="+mn-cs"/>
                        </a:rPr>
                        <a:t>
قال مسؤولون أمريكيون لوكالة «رويترز»، إن إدارة الرئيس دونالد ترامب تدرس نشر ما يصل إلى 1000 جندي أمريكي في الكويت، كقوة احتياطية في الحرب على تنظيم داعش في سوريا والعراق مع تسارع وتيرتها.
وقال مسؤولون يؤيدون هذا الخيار الذي لم يعلن من قبل إنه يتيح للقادة الأمريكيين على الأرض، قدرا أكبر من المرونة للاستجابة بسرعة للفرص التي قد تسنح فجأة والتحديات التي قد تطرأ في ساحة المعركة.
وسيمثل هذا الخيار خروجا على ما جرت عليه العادة في عهد إدارة الرئيس باراك أوباما، وذلك لأنه سيترك للقادة المحليين القرار النهائي في نقل بعض هؤلاء الجنود الاحتياطيين المرابطين في الكويت إلى سوريا أو العراق.
وقال أحد المسؤولين الأمريكيين شريطة الحفاظ على سرية هويته «هذا الأمر يتعلق بإتاحة خيارات».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7293616"/>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658244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0935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0618773"/>
                    </a:ext>
                  </a:extLst>
                </a:gridCol>
                <a:gridCol w="987552">
                  <a:extLst>
                    <a:ext uri="{9D8B030D-6E8A-4147-A177-3AD203B41FA5}">
                      <a16:colId xmlns:a16="http://schemas.microsoft.com/office/drawing/2014/main" val="1666601346"/>
                    </a:ext>
                  </a:extLst>
                </a:gridCol>
                <a:gridCol w="987552">
                  <a:extLst>
                    <a:ext uri="{9D8B030D-6E8A-4147-A177-3AD203B41FA5}">
                      <a16:colId xmlns:a16="http://schemas.microsoft.com/office/drawing/2014/main" val="1779520646"/>
                    </a:ext>
                  </a:extLst>
                </a:gridCol>
                <a:gridCol w="987552">
                  <a:extLst>
                    <a:ext uri="{9D8B030D-6E8A-4147-A177-3AD203B41FA5}">
                      <a16:colId xmlns:a16="http://schemas.microsoft.com/office/drawing/2014/main" val="651095537"/>
                    </a:ext>
                  </a:extLst>
                </a:gridCol>
                <a:gridCol w="987552">
                  <a:extLst>
                    <a:ext uri="{9D8B030D-6E8A-4147-A177-3AD203B41FA5}">
                      <a16:colId xmlns:a16="http://schemas.microsoft.com/office/drawing/2014/main" val="259595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078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alanbanews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الأنباء الكويتية) - 2017-03-06 15:01:22</a:t>
                      </a:r>
                      <a:r>
                        <a:rPr kumimoji="0" lang="ar-AE" sz="1000" b="0" i="0" u="none" strike="noStrike" kern="1200" cap="none" spc="0" normalizeH="0" baseline="0" noProof="0">
                          <a:ln>
                            <a:noFill/>
                          </a:ln>
                          <a:solidFill>
                            <a:prstClr val="black"/>
                          </a:solidFill>
                          <a:effectLst/>
                          <a:uLnTx/>
                          <a:uFillTx/>
                          <a:latin typeface="+mn-lt"/>
                          <a:ea typeface="+mn-ea"/>
                          <a:cs typeface="+mn-cs"/>
                        </a:rPr>
                        <a:t>
عبدالله بوشهري لـ «الأنباء»: كل ما يتردد عن انتحاري إشاعات
نفى النجم الشاب عبدالله بوشهري جميع الاخبار التي تم تداولها الساعات القليلة الماضية والتي رددت انه انتحر بإلقاء نفسه من احد الادوار العالية، وقال بوشهري في تصريح لـ «الأنباء»: الناس شاهدت صورا لي وأنا غارق في الدماء، لكنني أوضحت الحقيقة عبر حساباتي بمواقع التواصل الاجتماعي ونشرت فيديو بينت فيه ان ما حدث ضمن السياق الدرامي الذي أقدمه في مسلسلي الجديد «حب في اسطنبول» الذي اواصل تصويره هذه الايام ما بين الكويت وتركيا.
وكان نشطاء على مواقع التواصل الاجتماعي قد تداولوا بشكل واسع مقطع فيديو لعبدالله بوشهري، أثار قلق جمهوره بشدة، وظهر النجم الشاب في مقطع الفيديو وهو ملقى على الأرض غارقا في دمائه، وترددت الكثير من الأقاويل حول انتحاره، ونشر بوشهري الفيديو التوضيحي، وعلق عليه: «من اصعب المشاهد اللي سويتها في حياتي كان وايد خطر الحمد لله الامور طيبة #حب_في_اسطنبول». وعما قيل عن وجود مشاكل بينه وبين فريق العمل على خلفية اصابته في احد المشاهد الخطرة ضمن احداث المسلسل، رد عبدالله: كل ما يقال اشاعات وعلاقتي بفريق العمل كله جيدة جدا وتسود 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3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- 2017-03-08 22:03:01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النائبة صفاء الهاشم: تحية لكل سيدات الكويت.. ولكل من قال أن المرأة نصف عقل.‬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167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- 2017-03-09 14:40:36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صفاء الهاشم وخلف دميثير.. بين المصطلحات الانجليزية واللغة العربية!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073625"/>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2689955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335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41880660"/>
                    </a:ext>
                  </a:extLst>
                </a:gridCol>
                <a:gridCol w="987552">
                  <a:extLst>
                    <a:ext uri="{9D8B030D-6E8A-4147-A177-3AD203B41FA5}">
                      <a16:colId xmlns:a16="http://schemas.microsoft.com/office/drawing/2014/main" val="3340029933"/>
                    </a:ext>
                  </a:extLst>
                </a:gridCol>
                <a:gridCol w="987552">
                  <a:extLst>
                    <a:ext uri="{9D8B030D-6E8A-4147-A177-3AD203B41FA5}">
                      <a16:colId xmlns:a16="http://schemas.microsoft.com/office/drawing/2014/main" val="3622665289"/>
                    </a:ext>
                  </a:extLst>
                </a:gridCol>
                <a:gridCol w="987552">
                  <a:extLst>
                    <a:ext uri="{9D8B030D-6E8A-4147-A177-3AD203B41FA5}">
                      <a16:colId xmlns:a16="http://schemas.microsoft.com/office/drawing/2014/main" val="1270279451"/>
                    </a:ext>
                  </a:extLst>
                </a:gridCol>
                <a:gridCol w="987552">
                  <a:extLst>
                    <a:ext uri="{9D8B030D-6E8A-4147-A177-3AD203B41FA5}">
                      <a16:colId xmlns:a16="http://schemas.microsoft.com/office/drawing/2014/main" val="243052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688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alanbanews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الأنباء الكويتية) - 2017-03-06 06:00:43</a:t>
                      </a:r>
                      <a:r>
                        <a:rPr kumimoji="0" lang="ar-AE" sz="1000" b="0" i="0" u="none" strike="noStrike" kern="1200" cap="none" spc="0" normalizeH="0" baseline="0" noProof="0">
                          <a:ln>
                            <a:noFill/>
                          </a:ln>
                          <a:solidFill>
                            <a:prstClr val="black"/>
                          </a:solidFill>
                          <a:effectLst/>
                          <a:uLnTx/>
                          <a:uFillTx/>
                          <a:latin typeface="+mn-lt"/>
                          <a:ea typeface="+mn-ea"/>
                          <a:cs typeface="+mn-cs"/>
                        </a:rPr>
                        <a:t>
خبراء الرياضيات يقولون أن هذه المسالة "لا يمكن حلها"
وقالت صحيفة "ديلي ميل" البريطانية إن هذه المسألة نشرت على إحدى صفحات الفيسبوك في الصين، واستخدمت فيها الزهور بدلا من الرموز الرياضية، في معادلات تبدو للوهلة الأولى بسيطة للغاية، مشيرة إلى أن خدعة ذكية استخدمت في رسم الزهور جعلت المسألة أصعب مما تبدو عليه.
وعلى الرغم من بساطة المسألة، إلا أن الإجابات، التي نشرت على الصفحة كانت مختلفة، فالبعض كانوا على ثقة من أن الإجابة الصحيحة هي (102)، فيما أكد آخرون أنها (110)، بالإضافة إلى إجابات مختلفة كان منها (25) أو (27). وقال خبراء في الرياضيات إن هذه المسالة "لا يمكن حلها" لأن هناك قيمة غير معروفة في المعادلة الأخيرة، وهي الزهرة الزرقاء ذات الأربع بتلات، لأن الزهور الزرقاء، التي وردت في المعادلات الأخرى كانت بخمس بتلات، وبالتالي لا يمكن تحديد قيمة هذه الزهرة.
ومع ذلك، فقد كانت الإجابة الأكثر شيوعا هي (81)، وذلك على اعتبار أن الزهرة ذات الخمس بتلات تساوي (5)، وذات الأربع بتلات تساوي (4)، وبذلك يكون الحل النهائي كالتالي: 1+20</a:t>
                      </a:r>
                      <a:r>
                        <a:rPr kumimoji="0" lang="en-US" sz="1000" b="0" i="0" u="none" strike="noStrike" kern="1200" cap="none" spc="0" normalizeH="0" baseline="0" noProof="0">
                          <a:ln>
                            <a:noFill/>
                          </a:ln>
                          <a:solidFill>
                            <a:prstClr val="black"/>
                          </a:solidFill>
                          <a:effectLst/>
                          <a:uLnTx/>
                          <a:uFillTx/>
                          <a:latin typeface="+mn-lt"/>
                          <a:ea typeface="+mn-ea"/>
                          <a:cs typeface="+mn-cs"/>
                        </a:rPr>
                        <a:t>x4 </a:t>
                      </a:r>
                      <a:r>
                        <a:rPr kumimoji="0" lang="ar-AE" sz="1000" b="0" i="0" u="none" strike="noStrike" kern="1200" cap="none" spc="0" normalizeH="0" baseline="0" noProof="0">
                          <a:ln>
                            <a:noFill/>
                          </a:ln>
                          <a:solidFill>
                            <a:prstClr val="black"/>
                          </a:solidFill>
                          <a:effectLst/>
                          <a:uLnTx/>
                          <a:uFillTx/>
                          <a:latin typeface="+mn-lt"/>
                          <a:ea typeface="+mn-ea"/>
                          <a:cs typeface="+mn-cs"/>
                        </a:rPr>
                        <a:t>ويساوي 81.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98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- 2017-03-07 19:14:51</a:t>
                      </a:r>
                      <a:r>
                        <a:rPr kumimoji="0" lang="ar-AE" sz="1000" b="0" i="0" u="none" strike="noStrike" kern="1200" cap="none" spc="0" normalizeH="0" baseline="0" noProof="0">
                          <a:ln>
                            <a:noFill/>
                          </a:ln>
                          <a:solidFill>
                            <a:prstClr val="black"/>
                          </a:solidFill>
                          <a:effectLst/>
                          <a:uLnTx/>
                          <a:uFillTx/>
                          <a:latin typeface="+mn-lt"/>
                          <a:ea typeface="+mn-ea"/>
                          <a:cs typeface="+mn-cs"/>
                        </a:rPr>
                        <a:t>
وصول الشاعر الكبير كريم العراقي للكويت لإحياء أمسية برابطة الأدباء في السابعة والنصف من مساء غد الأربعاء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244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- 2017-03-06 16:27:40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الشيخ سلمان الحمود رئيساً لهيئة الطيران المدني بدرجة وزير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778283"/>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209986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959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0685093"/>
                    </a:ext>
                  </a:extLst>
                </a:gridCol>
                <a:gridCol w="987552">
                  <a:extLst>
                    <a:ext uri="{9D8B030D-6E8A-4147-A177-3AD203B41FA5}">
                      <a16:colId xmlns:a16="http://schemas.microsoft.com/office/drawing/2014/main" val="588596674"/>
                    </a:ext>
                  </a:extLst>
                </a:gridCol>
                <a:gridCol w="987552">
                  <a:extLst>
                    <a:ext uri="{9D8B030D-6E8A-4147-A177-3AD203B41FA5}">
                      <a16:colId xmlns:a16="http://schemas.microsoft.com/office/drawing/2014/main" val="1496007021"/>
                    </a:ext>
                  </a:extLst>
                </a:gridCol>
                <a:gridCol w="987552">
                  <a:extLst>
                    <a:ext uri="{9D8B030D-6E8A-4147-A177-3AD203B41FA5}">
                      <a16:colId xmlns:a16="http://schemas.microsoft.com/office/drawing/2014/main" val="42697849"/>
                    </a:ext>
                  </a:extLst>
                </a:gridCol>
                <a:gridCol w="987552">
                  <a:extLst>
                    <a:ext uri="{9D8B030D-6E8A-4147-A177-3AD203B41FA5}">
                      <a16:colId xmlns:a16="http://schemas.microsoft.com/office/drawing/2014/main" val="387114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119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- 2017-03-06 15:11:59</a:t>
                      </a:r>
                      <a:r>
                        <a:rPr kumimoji="0" lang="ar-AE" sz="1000" b="0" i="0" u="none" strike="noStrike" kern="1200" cap="none" spc="0" normalizeH="0" baseline="0" noProof="0">
                          <a:ln>
                            <a:noFill/>
                          </a:ln>
                          <a:solidFill>
                            <a:prstClr val="black"/>
                          </a:solidFill>
                          <a:effectLst/>
                          <a:uLnTx/>
                          <a:uFillTx/>
                          <a:latin typeface="+mn-lt"/>
                          <a:ea typeface="+mn-ea"/>
                          <a:cs typeface="+mn-cs"/>
                        </a:rPr>
                        <a:t>
تحت رعاية وحضور حضرة صاحب السمو أمير البلاد الشيخ صباح الأحمد الجابر الصباح -حفظه الله- ورعاه أقيم صباح اليوم، حفل توزيع شهادات الإجازة الجامعية والدراسات العليا على خريجي جامعة الكويت للعام الدراسي (2015 – 2016) وذلك على مسرح المغفور له الشيخ عبدالله الجابر الصباح بمنطقة الشويخ.
وجرت مراسم منح الدكتوراه الفخرية لحضرة صاحب السمو أمير البلاد حفظه الله ورعاه من جامعة الكويت، تقديرا واعتزازا لقيادته الحكيمة ودوره البارز والمؤثر في الحياة الكويتية والعربية والإسلامية والدولية، وعلى جميع المستويات السياسية والاقتصادية والاجتماعية والانسانية، وعرفانا لما بذله سموه من جهود عظيمة على الصعيد الانساني والعالمي، مما جعل دولة الكويت مركزا انسانيا عالميا وتوجت هيئة الامم المتحدة سموه بلقب قائد للعمل الانساني.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915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- 2017-03-11 00:13:13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العراق يخصص مكافأة مجزية لمن يدلي بمعلومات عن رفات الكويتيين المفقودين في العراق أو عن الممتلكات الكويتية المنهوبة ابان الغزو العراقي للكويت.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708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- 2017-03-10 13:55:25</a:t>
                      </a:r>
                      <a:r>
                        <a:rPr kumimoji="0" lang="ar-AE" sz="1000" b="0" i="0" u="none" strike="noStrike" kern="1200" cap="none" spc="0" normalizeH="0" baseline="0" noProof="0">
                          <a:ln>
                            <a:noFill/>
                          </a:ln>
                          <a:solidFill>
                            <a:prstClr val="black"/>
                          </a:solidFill>
                          <a:effectLst/>
                          <a:uLnTx/>
                          <a:uFillTx/>
                          <a:latin typeface="+mn-lt"/>
                          <a:ea typeface="+mn-ea"/>
                          <a:cs typeface="+mn-cs"/>
                        </a:rPr>
                        <a:t>
أعلنت جمعية الهلال الاحمر الكويتي اليوم الجمعة، اجراء 40 عملية عيون في اقليم كردستان العراق، بالتعاون مع مؤسسة روناهي الخيرية وبإشراف القنصلية الكويتية في الاقليم.
واكد رئيس مجلس إدارة الجمعية الدكتور هلال الساير في تصريح لوكالة الانباء الكويتية، ضرورة اجراء مثل هذه العمليات النوعية للعديد من النازحين العراقيين في كردستان للتخفيف من معاناتهم.
وقال الساير ان فريق الهلال الاحمر الكويتي تابع اجراء عمليات العيون التي تنوعت بين عمليات الماء الابيض، وزرع عدسة للعين وليزر وشبكية العين وزرع قرنية للعين.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1589016"/>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4148367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632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99352546"/>
                    </a:ext>
                  </a:extLst>
                </a:gridCol>
                <a:gridCol w="987552">
                  <a:extLst>
                    <a:ext uri="{9D8B030D-6E8A-4147-A177-3AD203B41FA5}">
                      <a16:colId xmlns:a16="http://schemas.microsoft.com/office/drawing/2014/main" val="408694780"/>
                    </a:ext>
                  </a:extLst>
                </a:gridCol>
                <a:gridCol w="987552">
                  <a:extLst>
                    <a:ext uri="{9D8B030D-6E8A-4147-A177-3AD203B41FA5}">
                      <a16:colId xmlns:a16="http://schemas.microsoft.com/office/drawing/2014/main" val="3476954282"/>
                    </a:ext>
                  </a:extLst>
                </a:gridCol>
                <a:gridCol w="987552">
                  <a:extLst>
                    <a:ext uri="{9D8B030D-6E8A-4147-A177-3AD203B41FA5}">
                      <a16:colId xmlns:a16="http://schemas.microsoft.com/office/drawing/2014/main" val="2551592679"/>
                    </a:ext>
                  </a:extLst>
                </a:gridCol>
                <a:gridCol w="987552">
                  <a:extLst>
                    <a:ext uri="{9D8B030D-6E8A-4147-A177-3AD203B41FA5}">
                      <a16:colId xmlns:a16="http://schemas.microsoft.com/office/drawing/2014/main" val="15575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055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- 2017-03-10 00:40:38</a:t>
                      </a:r>
                      <a:r>
                        <a:rPr kumimoji="0" lang="ar-AE" sz="1000" b="0" i="0" u="none" strike="noStrike" kern="1200" cap="none" spc="0" normalizeH="0" baseline="0" noProof="0">
                          <a:ln>
                            <a:noFill/>
                          </a:ln>
                          <a:solidFill>
                            <a:prstClr val="black"/>
                          </a:solidFill>
                          <a:effectLst/>
                          <a:uLnTx/>
                          <a:uFillTx/>
                          <a:latin typeface="+mn-lt"/>
                          <a:ea typeface="+mn-ea"/>
                          <a:cs typeface="+mn-cs"/>
                        </a:rPr>
                        <a:t>
شن مهاجمون مسلحون بفؤوس مساء الخميس هجوما في محطة قطارات دوسلدورف في غرب ألمانيا مما اسفر عن سقوط خمسة جرحى على الاقل، كما أعلنت الشرطة لوكالة فرانس برس.
وقالت الشرطة انها اعتقلت شخصين يشتبه بتورطهما في الهجوم، مشيرة الى انها لا تستبعد ان يكون هناك مشبوهون آخرون قد تمكنوا من الفرار.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495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- 2017-03-09 23:32:21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النائب وليد الطبطبائي: الرغبة في الانتقام وراء القوانين الكارثية التي أُقِرت في المجلس السابق مثل تخفيض سن الحدث والبصمة الوراثية.‬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893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alraimediagroup (</a:t>
                      </a:r>
                      <a:r>
                        <a:rPr kumimoji="0" lang="ar-AE" sz="1000" b="1" i="0" u="none" strike="noStrike" kern="1200" cap="none" spc="0" normalizeH="0" baseline="0" noProof="0">
                          <a:ln>
                            <a:noFill/>
                          </a:ln>
                          <a:solidFill>
                            <a:prstClr val="black"/>
                          </a:solidFill>
                          <a:effectLst/>
                          <a:uLnTx/>
                          <a:uFillTx/>
                          <a:latin typeface="+mn-lt"/>
                          <a:ea typeface="+mn-ea"/>
                          <a:cs typeface="+mn-cs"/>
                        </a:rPr>
                        <a:t>شركة مجموعة الراي الإعلامية) - 2017-03-10 23:01:53</a:t>
                      </a:r>
                      <a:r>
                        <a:rPr kumimoji="0" lang="ar-AE" sz="1000" b="0" i="0" u="none" strike="noStrike" kern="1200" cap="none" spc="0" normalizeH="0" baseline="0" noProof="0">
                          <a:ln>
                            <a:noFill/>
                          </a:ln>
                          <a:solidFill>
                            <a:prstClr val="black"/>
                          </a:solidFill>
                          <a:effectLst/>
                          <a:uLnTx/>
                          <a:uFillTx/>
                          <a:latin typeface="+mn-lt"/>
                          <a:ea typeface="+mn-ea"/>
                          <a:cs typeface="+mn-cs"/>
                        </a:rPr>
                        <a:t>
كأس ولي العهد.. أول ألقاب فهد الأنصاري مع الاتحاد
توج الاتحاد بكأس ولي العهد السعودي لكرة القدم بفوزه على غريمه النصر 1-صفر على استاد الملك فهد الدولي في العاصمة السعودية الرياض.
وسجل النجم المصري محمود كهربا هدف الفوز في مرمى النصر في الدقيقة 16 من الشوط الأول، ليهدي اتحاد جدة كأس ولي العهد للمرة الثامنة في تاريخه.
المحترف الكويتي فهد الانصاري قدم مستوى مميزا وساهم بشكل لافت في فوز فريقه باللقب عطفا على المجهود الكبير الذي بذله طوال شوطي المباراة، وشارك بشكل كبير في إحراز هدف الفوز.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489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- 2017-03-09 20:48:07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النائب أحمد الفضل: هناك تعطيل متعمد لأعمال المجلس عبر إغراق «التشريعية» بمقترحات مكررة ومنسوخة على طريقة القص واللزق من مجالس 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8881779"/>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1802714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7892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6382431"/>
                    </a:ext>
                  </a:extLst>
                </a:gridCol>
                <a:gridCol w="987552">
                  <a:extLst>
                    <a:ext uri="{9D8B030D-6E8A-4147-A177-3AD203B41FA5}">
                      <a16:colId xmlns:a16="http://schemas.microsoft.com/office/drawing/2014/main" val="3231533641"/>
                    </a:ext>
                  </a:extLst>
                </a:gridCol>
                <a:gridCol w="987552">
                  <a:extLst>
                    <a:ext uri="{9D8B030D-6E8A-4147-A177-3AD203B41FA5}">
                      <a16:colId xmlns:a16="http://schemas.microsoft.com/office/drawing/2014/main" val="4044331783"/>
                    </a:ext>
                  </a:extLst>
                </a:gridCol>
                <a:gridCol w="987552">
                  <a:extLst>
                    <a:ext uri="{9D8B030D-6E8A-4147-A177-3AD203B41FA5}">
                      <a16:colId xmlns:a16="http://schemas.microsoft.com/office/drawing/2014/main" val="1354512450"/>
                    </a:ext>
                  </a:extLst>
                </a:gridCol>
                <a:gridCol w="987552">
                  <a:extLst>
                    <a:ext uri="{9D8B030D-6E8A-4147-A177-3AD203B41FA5}">
                      <a16:colId xmlns:a16="http://schemas.microsoft.com/office/drawing/2014/main" val="218605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994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- 2017-03-11 13:25:02</a:t>
                      </a:r>
                      <a:r>
                        <a:rPr kumimoji="0" lang="ar-AE" sz="1000" b="0" i="0" u="none" strike="noStrike" kern="1200" cap="none" spc="0" normalizeH="0" baseline="0" noProof="0">
                          <a:ln>
                            <a:noFill/>
                          </a:ln>
                          <a:solidFill>
                            <a:prstClr val="black"/>
                          </a:solidFill>
                          <a:effectLst/>
                          <a:uLnTx/>
                          <a:uFillTx/>
                          <a:latin typeface="+mn-lt"/>
                          <a:ea typeface="+mn-ea"/>
                          <a:cs typeface="+mn-cs"/>
                        </a:rPr>
                        <a:t>
عبدالله المفرح - القبس الإلكتروني
أقدم عسكري يعمل في وزارة الداخلية على تعاطي المواد المسكرة، واتخاذ شارع التعاون مسرحا له لآداء رقصاته بالزي العسكري ضارباً بالقانون عرض الحائط.
وفي التفاصيل قال مصدر أمني لـ القبس الإلكتروني أن رجال دوريات نجدة حولي، وأثناء تواجدهم بالقرب من أحد تقاطعات شارع التعاون مقابل منطقة سلوى، شاهدوا ما لم يتوقعوه وهو شخص بزي عسكري يقوم «بالرقص» مترجلاً من مركبته وبحالة غير طبيعية، ما دعاهم إلى التعامل معه على الفور والقبض عليه، وإحالته إلى المخفر المختص لإتخاذ الإجراء القانوني بحقه. 
وأضاف المصدر أن العسكري كانت تفوح منه رائحة مسكرات كريهة، ولم يحترم زيه العسكري الذي من المفترض أن يكون به قدوة لغيره، الأمر الذي يتنافى مع الهيبة العسكرية وضوابطها.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820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- 2017-03-08 18:24:38</a:t>
                      </a:r>
                      <a:r>
                        <a:rPr kumimoji="0" lang="ar-AE" sz="1000" b="0" i="0" u="none" strike="noStrike" kern="1200" cap="none" spc="0" normalizeH="0" baseline="0" noProof="0">
                          <a:ln>
                            <a:noFill/>
                          </a:ln>
                          <a:solidFill>
                            <a:prstClr val="black"/>
                          </a:solidFill>
                          <a:effectLst/>
                          <a:uLnTx/>
                          <a:uFillTx/>
                          <a:latin typeface="+mn-lt"/>
                          <a:ea typeface="+mn-ea"/>
                          <a:cs typeface="+mn-cs"/>
                        </a:rPr>
                        <a:t>
خلف دميثير: حديث صفاء الهاشم بمصطلحات غير عربية.. مخالف للدستور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5303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alanbanews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الأنباء الكويتية) - 2017-03-07 06:30:04</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21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aljarida (Aljarida | </a:t>
                      </a:r>
                      <a:r>
                        <a:rPr kumimoji="0" lang="ar-AE" sz="1000" b="1" i="0" u="none" strike="noStrike" kern="1200" cap="none" spc="0" normalizeH="0" baseline="0" noProof="0">
                          <a:ln>
                            <a:noFill/>
                          </a:ln>
                          <a:solidFill>
                            <a:prstClr val="black"/>
                          </a:solidFill>
                          <a:effectLst/>
                          <a:uLnTx/>
                          <a:uFillTx/>
                          <a:latin typeface="+mn-lt"/>
                          <a:ea typeface="+mn-ea"/>
                          <a:cs typeface="+mn-cs"/>
                        </a:rPr>
                        <a:t>الجريدة | </a:t>
                      </a:r>
                      <a:r>
                        <a:rPr kumimoji="0" lang="en-US" sz="1000" b="1" i="0" u="none" strike="noStrike" kern="1200" cap="none" spc="0" normalizeH="0" baseline="0" noProof="0">
                          <a:ln>
                            <a:noFill/>
                          </a:ln>
                          <a:solidFill>
                            <a:prstClr val="black"/>
                          </a:solidFill>
                          <a:effectLst/>
                          <a:uLnTx/>
                          <a:uFillTx/>
                          <a:latin typeface="+mn-lt"/>
                          <a:ea typeface="+mn-ea"/>
                          <a:cs typeface="+mn-cs"/>
                        </a:rPr>
                        <a:t>Newspaper) - 2017-03-06 13:36:08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نواب: مكرمة أميرية سامية بإعادة الجناسي المسحوبة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141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alqabas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القبس الإلكتروني) - 2017-03-10 21:49:44</a:t>
                      </a:r>
                      <a:r>
                        <a:rPr kumimoji="0" lang="ar-AE" sz="1000" b="0" i="0" u="none" strike="noStrike" kern="1200" cap="none" spc="0" normalizeH="0" baseline="0" noProof="0">
                          <a:ln>
                            <a:noFill/>
                          </a:ln>
                          <a:solidFill>
                            <a:prstClr val="black"/>
                          </a:solidFill>
                          <a:effectLst/>
                          <a:uLnTx/>
                          <a:uFillTx/>
                          <a:latin typeface="+mn-lt"/>
                          <a:ea typeface="+mn-ea"/>
                          <a:cs typeface="+mn-cs"/>
                        </a:rPr>
                        <a:t>
تقرير لـ«القبس الإلكتروني».. تجنيد الفتيات إلزامياً في عيون النواب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6742340"/>
                  </a:ext>
                </a:extLst>
              </a:tr>
            </a:tbl>
          </a:graphicData>
        </a:graphic>
      </p:graphicFrame>
      <p:sp>
        <p:nvSpPr>
          <p:cNvPr id="4" name="Text Placeholder 3"/>
          <p:cNvSpPr>
            <a:spLocks noGrp="1"/>
          </p:cNvSpPr>
          <p:nvPr>
            <p:ph type="body" sz="quarter" idx="14"/>
          </p:nvPr>
        </p:nvSpPr>
        <p:spPr/>
        <p:txBody>
          <a:bodyPr/>
          <a:lstStyle/>
          <a:p>
            <a:r>
              <a:rPr lang="en-US"/>
              <a:t>06/03/2017 - 12/03/2017</a:t>
            </a:r>
            <a:endParaRPr lang="en-US"/>
          </a:p>
        </p:txBody>
      </p:sp>
    </p:spTree>
    <p:extLst>
      <p:ext uri="{BB962C8B-B14F-4D97-AF65-F5344CB8AC3E}">
        <p14:creationId xmlns:p14="http://schemas.microsoft.com/office/powerpoint/2010/main" val="3806731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486</Words>
  <Application>Microsoft Office PowerPoint</Application>
  <PresentationFormat>On-screen Show (4:3)</PresentationFormat>
  <Paragraphs>183</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8</dc:title>
  <dc:creator>Administrator</dc:creator>
  <cp:lastModifiedBy>Administrator</cp:lastModifiedBy>
  <cp:revision>1</cp:revision>
  <dcterms:created xsi:type="dcterms:W3CDTF">2017-03-13T09:05:12Z</dcterms:created>
  <dcterms:modified xsi:type="dcterms:W3CDTF">2017-03-13T09:09:15Z</dcterms:modified>
</cp:coreProperties>
</file>