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09748859"/>
              </p:ext>
            </p:extLst>
          </p:nvPr>
        </p:nvGraphicFramePr>
        <p:xfrm>
          <a:off x="457200" y="1731963"/>
          <a:ext cx="8229600" cy="24434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02140443"/>
                    </a:ext>
                  </a:extLst>
                </a:gridCol>
                <a:gridCol w="987552">
                  <a:extLst>
                    <a:ext uri="{9D8B030D-6E8A-4147-A177-3AD203B41FA5}">
                      <a16:colId xmlns:a16="http://schemas.microsoft.com/office/drawing/2014/main" val="3020743456"/>
                    </a:ext>
                  </a:extLst>
                </a:gridCol>
                <a:gridCol w="987552">
                  <a:extLst>
                    <a:ext uri="{9D8B030D-6E8A-4147-A177-3AD203B41FA5}">
                      <a16:colId xmlns:a16="http://schemas.microsoft.com/office/drawing/2014/main" val="1391039911"/>
                    </a:ext>
                  </a:extLst>
                </a:gridCol>
                <a:gridCol w="987552">
                  <a:extLst>
                    <a:ext uri="{9D8B030D-6E8A-4147-A177-3AD203B41FA5}">
                      <a16:colId xmlns:a16="http://schemas.microsoft.com/office/drawing/2014/main" val="1717703035"/>
                    </a:ext>
                  </a:extLst>
                </a:gridCol>
                <a:gridCol w="987552">
                  <a:extLst>
                    <a:ext uri="{9D8B030D-6E8A-4147-A177-3AD203B41FA5}">
                      <a16:colId xmlns:a16="http://schemas.microsoft.com/office/drawing/2014/main" val="154334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829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gulf_bank (Gulf Bank) - 2017-03-02 15:07:55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منشن واربح جهاز </a:t>
                      </a:r>
                      <a:r>
                        <a:rPr kumimoji="0" lang="en-US" sz="1000" b="0" i="0" u="none" strike="noStrike" kern="1200" cap="none" spc="0" normalizeH="0" baseline="0" noProof="0">
                          <a:ln>
                            <a:noFill/>
                          </a:ln>
                          <a:solidFill>
                            <a:prstClr val="black"/>
                          </a:solidFill>
                          <a:effectLst/>
                          <a:uLnTx/>
                          <a:uFillTx/>
                          <a:latin typeface="+mn-lt"/>
                          <a:ea typeface="+mn-ea"/>
                          <a:cs typeface="+mn-cs"/>
                        </a:rPr>
                        <a:t>iPhone 7 📱
</a:t>
                      </a:r>
                      <a:r>
                        <a:rPr kumimoji="0" lang="ar-AE" sz="1000" b="0" i="0" u="none" strike="noStrike" kern="1200" cap="none" spc="0" normalizeH="0" baseline="0" noProof="0">
                          <a:ln>
                            <a:noFill/>
                          </a:ln>
                          <a:solidFill>
                            <a:prstClr val="black"/>
                          </a:solidFill>
                          <a:effectLst/>
                          <a:uLnTx/>
                          <a:uFillTx/>
                          <a:latin typeface="+mn-lt"/>
                          <a:ea typeface="+mn-ea"/>
                          <a:cs typeface="+mn-cs"/>
                        </a:rPr>
                        <a:t>لاتقصر مع الناس اللي تعزهم وخلهم يشوفون العرض
#سواها_الخليج وصار #راتبك_غير 
٠٠٠٠٠٠٠٠٠٠٠٠٠٠٠٠٠٠٠٠٠٠٠٠٠٠٠٠
شروط المشاركة:
١- متابعة حساب بنك الخليج في الانستغرام
٢- منشن اللي تعرفهم عشان يشاركون بالمسابقة
٣- موظفو البنك لا تحتسب مشاركتهم
٤- تحتسب المشاركات من داخل دولة الكويت فقط
٥- اخر موعد لاحتساب المشاركات 10 مارس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21128097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6966267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- 2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7125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866140503"/>
                    </a:ext>
                  </a:extLst>
                </a:gridCol>
                <a:gridCol w="987552">
                  <a:extLst>
                    <a:ext uri="{9D8B030D-6E8A-4147-A177-3AD203B41FA5}">
                      <a16:colId xmlns:a16="http://schemas.microsoft.com/office/drawing/2014/main" val="1598861043"/>
                    </a:ext>
                  </a:extLst>
                </a:gridCol>
                <a:gridCol w="987552">
                  <a:extLst>
                    <a:ext uri="{9D8B030D-6E8A-4147-A177-3AD203B41FA5}">
                      <a16:colId xmlns:a16="http://schemas.microsoft.com/office/drawing/2014/main" val="3573329591"/>
                    </a:ext>
                  </a:extLst>
                </a:gridCol>
                <a:gridCol w="987552">
                  <a:extLst>
                    <a:ext uri="{9D8B030D-6E8A-4147-A177-3AD203B41FA5}">
                      <a16:colId xmlns:a16="http://schemas.microsoft.com/office/drawing/2014/main" val="261307759"/>
                    </a:ext>
                  </a:extLst>
                </a:gridCol>
                <a:gridCol w="987552">
                  <a:extLst>
                    <a:ext uri="{9D8B030D-6E8A-4147-A177-3AD203B41FA5}">
                      <a16:colId xmlns:a16="http://schemas.microsoft.com/office/drawing/2014/main" val="2620820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748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- 2017-03-05 19:37:04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في 22 يناير من أي عام اعتمد أمير الكويت الأسبق الشيخ عبد الله السالم الصباح شعار دولة الكويت والذي هو الشعار الثالث المعتمد حيث اعتمد الأول في عام 1921 وتم استبداله بالشعار الثاني عام 1941؟
جاوب وقد تربح 50 دينار
آخر موعد لإحتساب التوقعات غدا 6 مارس 12 ظهراً.
سيتم إعلان الفائز يوم الأربعاء  8  مارس بإذن الله 
شروط المسابقة: 
١- متابعة حساب بنك بوبيان @</a:t>
                      </a:r>
                      <a:r>
                        <a:rPr kumimoji="0" lang="en-US" sz="1000" b="0" i="0" u="none" strike="noStrike" kern="1200" cap="none" spc="0" normalizeH="0" baseline="0" noProof="0">
                          <a:ln>
                            <a:noFill/>
                          </a:ln>
                          <a:solidFill>
                            <a:prstClr val="black"/>
                          </a:solidFill>
                          <a:effectLst/>
                          <a:uLnTx/>
                          <a:uFillTx/>
                          <a:latin typeface="+mn-lt"/>
                          <a:ea typeface="+mn-ea"/>
                          <a:cs typeface="+mn-cs"/>
                        </a:rPr>
                        <a:t>BankBoubyan 
٢-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من داخل الكويت فقط 
٣- إجابة واحدة لكل مشارك
٤- مشاركة موظفين بنك بوبيان لن تحتسب
#</a:t>
                      </a:r>
                      <a:r>
                        <a:rPr kumimoji="0" lang="en-US" sz="1000" b="0" i="0" u="none" strike="noStrike" kern="1200" cap="none" spc="0" normalizeH="0" baseline="0" noProof="0">
                          <a:ln>
                            <a:noFill/>
                          </a:ln>
                          <a:solidFill>
                            <a:prstClr val="black"/>
                          </a:solidFill>
                          <a:effectLst/>
                          <a:uLnTx/>
                          <a:uFillTx/>
                          <a:latin typeface="+mn-lt"/>
                          <a:ea typeface="+mn-ea"/>
                          <a:cs typeface="+mn-cs"/>
                        </a:rPr>
                        <a:t>BoubyanCompetitions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9026436"/>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983269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- 3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4178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9848564"/>
                    </a:ext>
                  </a:extLst>
                </a:gridCol>
                <a:gridCol w="987552">
                  <a:extLst>
                    <a:ext uri="{9D8B030D-6E8A-4147-A177-3AD203B41FA5}">
                      <a16:colId xmlns:a16="http://schemas.microsoft.com/office/drawing/2014/main" val="407209294"/>
                    </a:ext>
                  </a:extLst>
                </a:gridCol>
                <a:gridCol w="987552">
                  <a:extLst>
                    <a:ext uri="{9D8B030D-6E8A-4147-A177-3AD203B41FA5}">
                      <a16:colId xmlns:a16="http://schemas.microsoft.com/office/drawing/2014/main" val="1157278723"/>
                    </a:ext>
                  </a:extLst>
                </a:gridCol>
                <a:gridCol w="987552">
                  <a:extLst>
                    <a:ext uri="{9D8B030D-6E8A-4147-A177-3AD203B41FA5}">
                      <a16:colId xmlns:a16="http://schemas.microsoft.com/office/drawing/2014/main" val="2053328913"/>
                    </a:ext>
                  </a:extLst>
                </a:gridCol>
                <a:gridCol w="987552">
                  <a:extLst>
                    <a:ext uri="{9D8B030D-6E8A-4147-A177-3AD203B41FA5}">
                      <a16:colId xmlns:a16="http://schemas.microsoft.com/office/drawing/2014/main" val="3803402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26872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- 2017-03-07 18:02:43</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توقّع نتيجة مباراة ريال مدريد  </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نابولي وقد تربح 100 د.ك 
آخر موعد لاحتساب التوقعات اليوم الساعة 10:45 مساء.
سيتم إعلان إسم الفائز يوم الأحد 12 مارس بإذن الله 
شروط المسابقة:
١- متابعة حساب بنك بوبيان @</a:t>
                      </a:r>
                      <a:r>
                        <a:rPr kumimoji="0" lang="en-US" sz="1000" b="0" i="0" u="none" strike="noStrike" kern="1200" cap="none" spc="0" normalizeH="0" baseline="0" noProof="0">
                          <a:ln>
                            <a:noFill/>
                          </a:ln>
                          <a:solidFill>
                            <a:prstClr val="black"/>
                          </a:solidFill>
                          <a:effectLst/>
                          <a:uLnTx/>
                          <a:uFillTx/>
                          <a:latin typeface="+mn-lt"/>
                          <a:ea typeface="+mn-ea"/>
                          <a:cs typeface="+mn-cs"/>
                        </a:rPr>
                        <a:t>BankBoubyan
٢-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من داخل الكويت فقط
٣- كل التوقعات بعد انطلاق المباراة لن تحتسب
٤- توقّع واحد لكل مشارك
٥- مشاركة موظفين بنك بوبيان لن تحتسب
#</a:t>
                      </a:r>
                      <a:r>
                        <a:rPr kumimoji="0" lang="en-US" sz="1000" b="0" i="0" u="none" strike="noStrike" kern="1200" cap="none" spc="0" normalizeH="0" baseline="0" noProof="0">
                          <a:ln>
                            <a:noFill/>
                          </a:ln>
                          <a:solidFill>
                            <a:prstClr val="black"/>
                          </a:solidFill>
                          <a:effectLst/>
                          <a:uLnTx/>
                          <a:uFillTx/>
                          <a:latin typeface="+mn-lt"/>
                          <a:ea typeface="+mn-ea"/>
                          <a:cs typeface="+mn-cs"/>
                        </a:rPr>
                        <a:t>BoubyanCompetitions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08656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- 2017-03-08 18:15:11</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توقّع نتيجة مباراة برشلونة  </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باريس سان جيرمان وقد تربح 100 د.ك 
آخر موعد لاحتساب التوقعات اليوم الساعة 10:45 مساء.
سيتم إعلان إسم الفائز يوم الثلاثاء 14 مارس بإذن الله 
شروط المسابقة:
١- متابعة حساب بنك بوبيان @</a:t>
                      </a:r>
                      <a:r>
                        <a:rPr kumimoji="0" lang="en-US" sz="1000" b="0" i="0" u="none" strike="noStrike" kern="1200" cap="none" spc="0" normalizeH="0" baseline="0" noProof="0">
                          <a:ln>
                            <a:noFill/>
                          </a:ln>
                          <a:solidFill>
                            <a:prstClr val="black"/>
                          </a:solidFill>
                          <a:effectLst/>
                          <a:uLnTx/>
                          <a:uFillTx/>
                          <a:latin typeface="+mn-lt"/>
                          <a:ea typeface="+mn-ea"/>
                          <a:cs typeface="+mn-cs"/>
                        </a:rPr>
                        <a:t>BankBoubyan
٢-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من داخل الكويت فقط
٣- كل التوقعات بعد انطلاق المباراة لن تحتسب
٤- توقّع واحد لكل مشارك
٥- مشاركة موظفين بنك بوبيان لن تحتسب
#</a:t>
                      </a:r>
                      <a:r>
                        <a:rPr kumimoji="0" lang="en-US" sz="1000" b="0" i="0" u="none" strike="noStrike" kern="1200" cap="none" spc="0" normalizeH="0" baseline="0" noProof="0">
                          <a:ln>
                            <a:noFill/>
                          </a:ln>
                          <a:solidFill>
                            <a:prstClr val="black"/>
                          </a:solidFill>
                          <a:effectLst/>
                          <a:uLnTx/>
                          <a:uFillTx/>
                          <a:latin typeface="+mn-lt"/>
                          <a:ea typeface="+mn-ea"/>
                          <a:cs typeface="+mn-cs"/>
                        </a:rPr>
                        <a:t>BoubyanCompetitions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833367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439291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- 4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90780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56160907"/>
                    </a:ext>
                  </a:extLst>
                </a:gridCol>
                <a:gridCol w="987552">
                  <a:extLst>
                    <a:ext uri="{9D8B030D-6E8A-4147-A177-3AD203B41FA5}">
                      <a16:colId xmlns:a16="http://schemas.microsoft.com/office/drawing/2014/main" val="152116629"/>
                    </a:ext>
                  </a:extLst>
                </a:gridCol>
                <a:gridCol w="987552">
                  <a:extLst>
                    <a:ext uri="{9D8B030D-6E8A-4147-A177-3AD203B41FA5}">
                      <a16:colId xmlns:a16="http://schemas.microsoft.com/office/drawing/2014/main" val="1549691238"/>
                    </a:ext>
                  </a:extLst>
                </a:gridCol>
                <a:gridCol w="987552">
                  <a:extLst>
                    <a:ext uri="{9D8B030D-6E8A-4147-A177-3AD203B41FA5}">
                      <a16:colId xmlns:a16="http://schemas.microsoft.com/office/drawing/2014/main" val="2122881167"/>
                    </a:ext>
                  </a:extLst>
                </a:gridCol>
                <a:gridCol w="987552">
                  <a:extLst>
                    <a:ext uri="{9D8B030D-6E8A-4147-A177-3AD203B41FA5}">
                      <a16:colId xmlns:a16="http://schemas.microsoft.com/office/drawing/2014/main" val="27145421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960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- 2017-03-08 10:44:33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أكمل المثل التالي واربح بطاقة هدية بمبلغ 100 د.ك
من قعد عند الحداد .....؟ شروط المسابقة: 
1-  على المشترك متابعة حساب البنك التجاري
2-  الإجابة الصحيحه على السؤال في التعليقات
3-  تقبل المشاركة من داخل الكويت فقط
4-  آخر يوم للمشاركة 11/03/2017 الساعة 11 مساءً
5-  لا يسمح لموظف البنك بالإشتراك بهذه المسابقة
6-  سوف يتم اختيار رابح واحد فقط
7-  سوف يتم إعلان اسم الرابح يوم الاثنين 13/03/2017
#يازين_تراثنا
#ربحي_مع_التجاري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723938"/>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04062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- 5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85124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66458599"/>
                    </a:ext>
                  </a:extLst>
                </a:gridCol>
                <a:gridCol w="987552">
                  <a:extLst>
                    <a:ext uri="{9D8B030D-6E8A-4147-A177-3AD203B41FA5}">
                      <a16:colId xmlns:a16="http://schemas.microsoft.com/office/drawing/2014/main" val="2425396028"/>
                    </a:ext>
                  </a:extLst>
                </a:gridCol>
                <a:gridCol w="987552">
                  <a:extLst>
                    <a:ext uri="{9D8B030D-6E8A-4147-A177-3AD203B41FA5}">
                      <a16:colId xmlns:a16="http://schemas.microsoft.com/office/drawing/2014/main" val="2614555911"/>
                    </a:ext>
                  </a:extLst>
                </a:gridCol>
                <a:gridCol w="987552">
                  <a:extLst>
                    <a:ext uri="{9D8B030D-6E8A-4147-A177-3AD203B41FA5}">
                      <a16:colId xmlns:a16="http://schemas.microsoft.com/office/drawing/2014/main" val="2708113690"/>
                    </a:ext>
                  </a:extLst>
                </a:gridCol>
                <a:gridCol w="987552">
                  <a:extLst>
                    <a:ext uri="{9D8B030D-6E8A-4147-A177-3AD203B41FA5}">
                      <a16:colId xmlns:a16="http://schemas.microsoft.com/office/drawing/2014/main" val="293424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593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bankboubyan (</a:t>
                      </a:r>
                      <a:r>
                        <a:rPr kumimoji="0" lang="ar-AE" sz="1000" b="1" i="0" u="none" strike="noStrike" kern="1200" cap="none" spc="0" normalizeH="0" baseline="0" noProof="0">
                          <a:ln>
                            <a:noFill/>
                          </a:ln>
                          <a:solidFill>
                            <a:prstClr val="black"/>
                          </a:solidFill>
                          <a:effectLst/>
                          <a:uLnTx/>
                          <a:uFillTx/>
                          <a:latin typeface="+mn-lt"/>
                          <a:ea typeface="+mn-ea"/>
                          <a:cs typeface="+mn-cs"/>
                        </a:rPr>
                        <a:t>بنك بوبيان</a:t>
                      </a:r>
                      <a:r>
                        <a:rPr kumimoji="0" lang="en-US" sz="1000" b="1" i="0" u="none" strike="noStrike" kern="1200" cap="none" spc="0" normalizeH="0" baseline="0" noProof="0">
                          <a:ln>
                            <a:noFill/>
                          </a:ln>
                          <a:solidFill>
                            <a:prstClr val="black"/>
                          </a:solidFill>
                          <a:effectLst/>
                          <a:uLnTx/>
                          <a:uFillTx/>
                          <a:latin typeface="+mn-lt"/>
                          <a:ea typeface="+mn-ea"/>
                          <a:cs typeface="+mn-cs"/>
                        </a:rPr>
                        <a:t>⠀⠀⠀) - 2017-03-04 17:01:55</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توقّع نتيجة مباراة ليفربول </a:t>
                      </a:r>
                      <a:r>
                        <a:rPr kumimoji="0" lang="en-US" sz="1000" b="0" i="0" u="none" strike="noStrike" kern="1200" cap="none" spc="0" normalizeH="0" baseline="0" noProof="0">
                          <a:ln>
                            <a:noFill/>
                          </a:ln>
                          <a:solidFill>
                            <a:prstClr val="black"/>
                          </a:solidFill>
                          <a:effectLst/>
                          <a:uLnTx/>
                          <a:uFillTx/>
                          <a:latin typeface="+mn-lt"/>
                          <a:ea typeface="+mn-ea"/>
                          <a:cs typeface="+mn-cs"/>
                        </a:rPr>
                        <a:t>x </a:t>
                      </a:r>
                      <a:r>
                        <a:rPr kumimoji="0" lang="ar-AE" sz="1000" b="0" i="0" u="none" strike="noStrike" kern="1200" cap="none" spc="0" normalizeH="0" baseline="0" noProof="0">
                          <a:ln>
                            <a:noFill/>
                          </a:ln>
                          <a:solidFill>
                            <a:prstClr val="black"/>
                          </a:solidFill>
                          <a:effectLst/>
                          <a:uLnTx/>
                          <a:uFillTx/>
                          <a:latin typeface="+mn-lt"/>
                          <a:ea typeface="+mn-ea"/>
                          <a:cs typeface="+mn-cs"/>
                        </a:rPr>
                        <a:t>آرسنال وقد تربح 100 د.ك 
آخر موعد لاحتساب التوقعات اليوم الساعة 8:30 مساء.
سيتم إعلان إسم الفائز يوم الثلاثاء 7 مارس بإذن الله 
شروط المسابقة:
١- متابعة حساب بنك بوبيان @</a:t>
                      </a:r>
                      <a:r>
                        <a:rPr kumimoji="0" lang="en-US" sz="1000" b="0" i="0" u="none" strike="noStrike" kern="1200" cap="none" spc="0" normalizeH="0" baseline="0" noProof="0">
                          <a:ln>
                            <a:noFill/>
                          </a:ln>
                          <a:solidFill>
                            <a:prstClr val="black"/>
                          </a:solidFill>
                          <a:effectLst/>
                          <a:uLnTx/>
                          <a:uFillTx/>
                          <a:latin typeface="+mn-lt"/>
                          <a:ea typeface="+mn-ea"/>
                          <a:cs typeface="+mn-cs"/>
                        </a:rPr>
                        <a:t>BankBoubyan
٢- </a:t>
                      </a:r>
                      <a:r>
                        <a:rPr kumimoji="0" lang="ar-AE" sz="1000" b="0" i="0" u="none" strike="noStrike" kern="1200" cap="none" spc="0" normalizeH="0" baseline="0" noProof="0">
                          <a:ln>
                            <a:noFill/>
                          </a:ln>
                          <a:solidFill>
                            <a:prstClr val="black"/>
                          </a:solidFill>
                          <a:effectLst/>
                          <a:uLnTx/>
                          <a:uFillTx/>
                          <a:latin typeface="+mn-lt"/>
                          <a:ea typeface="+mn-ea"/>
                          <a:cs typeface="+mn-cs"/>
                        </a:rPr>
                        <a:t>المشاركة من داخل الكويت فقط
٣- كل التوقعات بعد انطلاق المباراة لن تحتسب
٤- توقّع واحد لكل مشارك
٥- مشاركة موظفين بنك بوبيان لن تحتسب
#</a:t>
                      </a:r>
                      <a:r>
                        <a:rPr kumimoji="0" lang="en-US" sz="1000" b="0" i="0" u="none" strike="noStrike" kern="1200" cap="none" spc="0" normalizeH="0" baseline="0" noProof="0">
                          <a:ln>
                            <a:noFill/>
                          </a:ln>
                          <a:solidFill>
                            <a:prstClr val="black"/>
                          </a:solidFill>
                          <a:effectLst/>
                          <a:uLnTx/>
                          <a:uFillTx/>
                          <a:latin typeface="+mn-lt"/>
                          <a:ea typeface="+mn-ea"/>
                          <a:cs typeface="+mn-cs"/>
                        </a:rPr>
                        <a:t>BoubyanCompetitions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7848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- 2017-03-07 15:19:56</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12/03/2017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15330078"/>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605384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- 6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47560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5705291"/>
                    </a:ext>
                  </a:extLst>
                </a:gridCol>
                <a:gridCol w="987552">
                  <a:extLst>
                    <a:ext uri="{9D8B030D-6E8A-4147-A177-3AD203B41FA5}">
                      <a16:colId xmlns:a16="http://schemas.microsoft.com/office/drawing/2014/main" val="3436939623"/>
                    </a:ext>
                  </a:extLst>
                </a:gridCol>
                <a:gridCol w="987552">
                  <a:extLst>
                    <a:ext uri="{9D8B030D-6E8A-4147-A177-3AD203B41FA5}">
                      <a16:colId xmlns:a16="http://schemas.microsoft.com/office/drawing/2014/main" val="1566255799"/>
                    </a:ext>
                  </a:extLst>
                </a:gridCol>
                <a:gridCol w="987552">
                  <a:extLst>
                    <a:ext uri="{9D8B030D-6E8A-4147-A177-3AD203B41FA5}">
                      <a16:colId xmlns:a16="http://schemas.microsoft.com/office/drawing/2014/main" val="4103713713"/>
                    </a:ext>
                  </a:extLst>
                </a:gridCol>
                <a:gridCol w="987552">
                  <a:extLst>
                    <a:ext uri="{9D8B030D-6E8A-4147-A177-3AD203B41FA5}">
                      <a16:colId xmlns:a16="http://schemas.microsoft.com/office/drawing/2014/main" val="2118278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543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warba_bank (Warba Bank </a:t>
                      </a:r>
                      <a:r>
                        <a:rPr kumimoji="0" lang="ar-AE" sz="1000" b="1" i="0" u="none" strike="noStrike" kern="1200" cap="none" spc="0" normalizeH="0" baseline="0" noProof="0">
                          <a:ln>
                            <a:noFill/>
                          </a:ln>
                          <a:solidFill>
                            <a:prstClr val="black"/>
                          </a:solidFill>
                          <a:effectLst/>
                          <a:uLnTx/>
                          <a:uFillTx/>
                          <a:latin typeface="+mn-lt"/>
                          <a:ea typeface="+mn-ea"/>
                          <a:cs typeface="+mn-cs"/>
                        </a:rPr>
                        <a:t>بنك وربة) - 2017-03-07 19:17:31</a:t>
                      </a:r>
                      <a:r>
                        <a:rPr kumimoji="0" lang="ar-AE" sz="1000" b="0" i="0" u="none" strike="noStrike" kern="1200" cap="none" spc="0" normalizeH="0" baseline="0" noProof="0">
                          <a:ln>
                            <a:noFill/>
                          </a:ln>
                          <a:solidFill>
                            <a:prstClr val="black"/>
                          </a:solidFill>
                          <a:effectLst/>
                          <a:uLnTx/>
                          <a:uFillTx/>
                          <a:latin typeface="+mn-lt"/>
                          <a:ea typeface="+mn-ea"/>
                          <a:cs typeface="+mn-cs"/>
                        </a:rPr>
                        <a:t>
شارك ربعك في#مسابقة_وربة
/
شروط المشاركة:
١- متابعة حساب بنك وربة في انستغرام
٢- منشن ربعك اللي ودك تشاركهم الجواب
٣- إجابة واحدة لكل مشترك
٤- موظفو البنك لا تحتسب مشاركتهم
٥- تحتسب المشاركات من داخل دولة الكويت فقط
/
يتم اختيار الفائز عن طريق القرعة 
#بنك_وربة #نتميز_بالحلول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0971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- 2017-03-06 14:17:27</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صح واربح 100 د.ك
شروط المسابقة: - على المشترك متابعة حساب بنك الكويت الوطني
-  آخر موعد لاحتساب المشاركة تاريخ 7/3/2017
- لا يتم احتساب مشاركة أي موظف في بنك الكويت الوطني
- سيتم إعلان اسم الفائز بتاريخ 9/3/2017
- في حال عدم رد الفائز خلال 24 ساعة سيتم اختيار فائز آخر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01099515"/>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922877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- 7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26606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5521127"/>
                    </a:ext>
                  </a:extLst>
                </a:gridCol>
                <a:gridCol w="987552">
                  <a:extLst>
                    <a:ext uri="{9D8B030D-6E8A-4147-A177-3AD203B41FA5}">
                      <a16:colId xmlns:a16="http://schemas.microsoft.com/office/drawing/2014/main" val="4170324716"/>
                    </a:ext>
                  </a:extLst>
                </a:gridCol>
                <a:gridCol w="987552">
                  <a:extLst>
                    <a:ext uri="{9D8B030D-6E8A-4147-A177-3AD203B41FA5}">
                      <a16:colId xmlns:a16="http://schemas.microsoft.com/office/drawing/2014/main" val="1156660227"/>
                    </a:ext>
                  </a:extLst>
                </a:gridCol>
                <a:gridCol w="987552">
                  <a:extLst>
                    <a:ext uri="{9D8B030D-6E8A-4147-A177-3AD203B41FA5}">
                      <a16:colId xmlns:a16="http://schemas.microsoft.com/office/drawing/2014/main" val="428227277"/>
                    </a:ext>
                  </a:extLst>
                </a:gridCol>
                <a:gridCol w="987552">
                  <a:extLst>
                    <a:ext uri="{9D8B030D-6E8A-4147-A177-3AD203B41FA5}">
                      <a16:colId xmlns:a16="http://schemas.microsoft.com/office/drawing/2014/main" val="2170419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19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- 2017-03-03 13:55:44</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واربح 50 د.ك
شروط المسابقة:
- على المشترك أن يتابع حساب بنك الكويت الوطني
- آخر موعد لاحتساب المشاركة 4/03/2017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08/03/2017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7628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- 2017-03-05 14:42:04</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واربح 50 د.ك
شروط المسابقة:
- على المشترك أن يتابع حساب بنك الكويت الوطني
- آخر موعد لاحتساب المشاركة 6/03/2017
- سيتم احتساب مشاركة واحدة فقط لكل مشترك
- لا يتم احتساب مشاركة أي موظف في البنك الوطني
- في حال عدم رد الفائز خلال 24 ساعة سيتم اختيار فائز آخر
- سيتم إعلان اسم الفائز بتاريخ 9/03/2017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0575993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686145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- 8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8104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24755042"/>
                    </a:ext>
                  </a:extLst>
                </a:gridCol>
                <a:gridCol w="987552">
                  <a:extLst>
                    <a:ext uri="{9D8B030D-6E8A-4147-A177-3AD203B41FA5}">
                      <a16:colId xmlns:a16="http://schemas.microsoft.com/office/drawing/2014/main" val="309834255"/>
                    </a:ext>
                  </a:extLst>
                </a:gridCol>
                <a:gridCol w="987552">
                  <a:extLst>
                    <a:ext uri="{9D8B030D-6E8A-4147-A177-3AD203B41FA5}">
                      <a16:colId xmlns:a16="http://schemas.microsoft.com/office/drawing/2014/main" val="1045343528"/>
                    </a:ext>
                  </a:extLst>
                </a:gridCol>
                <a:gridCol w="987552">
                  <a:extLst>
                    <a:ext uri="{9D8B030D-6E8A-4147-A177-3AD203B41FA5}">
                      <a16:colId xmlns:a16="http://schemas.microsoft.com/office/drawing/2014/main" val="2505502587"/>
                    </a:ext>
                  </a:extLst>
                </a:gridCol>
                <a:gridCol w="987552">
                  <a:extLst>
                    <a:ext uri="{9D8B030D-6E8A-4147-A177-3AD203B41FA5}">
                      <a16:colId xmlns:a16="http://schemas.microsoft.com/office/drawing/2014/main" val="81181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807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- 2017-03-08 15:56:20</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توقع الفريق الفائز ويمكن تكون الرابح معانا 
شروط المسابقة:
- على المشترك أن يتابع حساب بنك الكويت الوطني
- آخر موعد لاحتساب المشاركة عند ابتداء المباراة
- سيتم احتساب مشاركة واحدة فقط لكل مشترك
- لا يتم احتساب مشاركة أي موظف في البنك الوطني
-في حال عدم رد الفائز خلال 24 ساعة سيتم اختيار فائز آخر
- سيتم إعلان اسم الفائز بتاريخ 13/03/2017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41647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nbkgroup (National Bank of Kuwait) - 2017-03-04 14:14:40</a:t>
                      </a:r>
                      <a:r>
                        <a:rPr kumimoji="0" lang="en-US" sz="1000" b="0" i="0" u="none" strike="noStrike" kern="1200" cap="none" spc="0" normalizeH="0" baseline="0" noProof="0">
                          <a:ln>
                            <a:noFill/>
                          </a:ln>
                          <a:solidFill>
                            <a:prstClr val="black"/>
                          </a:solidFill>
                          <a:effectLst/>
                          <a:uLnTx/>
                          <a:uFillTx/>
                          <a:latin typeface="+mn-lt"/>
                          <a:ea typeface="+mn-ea"/>
                          <a:cs typeface="+mn-cs"/>
                        </a:rPr>
                        <a:t>
#NBKCompetitions
</a:t>
                      </a:r>
                      <a:r>
                        <a:rPr kumimoji="0" lang="ar-AE" sz="1000" b="0" i="0" u="none" strike="noStrike" kern="1200" cap="none" spc="0" normalizeH="0" baseline="0" noProof="0">
                          <a:ln>
                            <a:noFill/>
                          </a:ln>
                          <a:solidFill>
                            <a:prstClr val="black"/>
                          </a:solidFill>
                          <a:effectLst/>
                          <a:uLnTx/>
                          <a:uFillTx/>
                          <a:latin typeface="+mn-lt"/>
                          <a:ea typeface="+mn-ea"/>
                          <a:cs typeface="+mn-cs"/>
                        </a:rPr>
                        <a:t>جاوب صح واربح 100 د.ك
شروط المسابقة: - على المشترك متابعة حساب بنك الكويت الوطني
-  آخر موعد لاحتساب المشاركة تاريخ 5/3/2017
- لا يتم احتساب مشاركة أي موظف في بنك الكويت الوطني
- سيتم إعلان اسم الفائز بتاريخ 9/3/2017
- في حال عدم رد الفائز خلال 24 ساعة سيتم اختيار فائز آخر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23723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- 2017-03-05 14:57:55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تقدر تساعد بوبا يوصل بنك برقان؟
</a:t>
                      </a:r>
                      <a:r>
                        <a:rPr kumimoji="0" lang="en-US" sz="1000" b="0" i="0" u="none" strike="noStrike" kern="1200" cap="none" spc="0" normalizeH="0" baseline="0" noProof="0">
                          <a:ln>
                            <a:noFill/>
                          </a:ln>
                          <a:solidFill>
                            <a:prstClr val="black"/>
                          </a:solidFill>
                          <a:effectLst/>
                          <a:uLnTx/>
                          <a:uFillTx/>
                          <a:latin typeface="+mn-lt"/>
                          <a:ea typeface="+mn-ea"/>
                          <a:cs typeface="+mn-cs"/>
                        </a:rPr>
                        <a:t>Can you help Buba reach Burgan Bank?
#BurganBankBuBa #BurganBankGames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8902478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47989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- 9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193774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71234160"/>
                    </a:ext>
                  </a:extLst>
                </a:gridCol>
                <a:gridCol w="987552">
                  <a:extLst>
                    <a:ext uri="{9D8B030D-6E8A-4147-A177-3AD203B41FA5}">
                      <a16:colId xmlns:a16="http://schemas.microsoft.com/office/drawing/2014/main" val="2320663581"/>
                    </a:ext>
                  </a:extLst>
                </a:gridCol>
                <a:gridCol w="987552">
                  <a:extLst>
                    <a:ext uri="{9D8B030D-6E8A-4147-A177-3AD203B41FA5}">
                      <a16:colId xmlns:a16="http://schemas.microsoft.com/office/drawing/2014/main" val="1130385213"/>
                    </a:ext>
                  </a:extLst>
                </a:gridCol>
                <a:gridCol w="987552">
                  <a:extLst>
                    <a:ext uri="{9D8B030D-6E8A-4147-A177-3AD203B41FA5}">
                      <a16:colId xmlns:a16="http://schemas.microsoft.com/office/drawing/2014/main" val="1635454499"/>
                    </a:ext>
                  </a:extLst>
                </a:gridCol>
                <a:gridCol w="987552">
                  <a:extLst>
                    <a:ext uri="{9D8B030D-6E8A-4147-A177-3AD203B41FA5}">
                      <a16:colId xmlns:a16="http://schemas.microsoft.com/office/drawing/2014/main" val="407526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6144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- 2017-03-04 14:57:51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عميلنا العزيز... ننصحك بتغيير الرقم السري لبطاقة السحب و الائتمان بشكل دوري في اي جهاز سحب لبنك برقان.
</a:t>
                      </a:r>
                      <a:r>
                        <a:rPr kumimoji="0" lang="en-US" sz="1000" b="0" i="0" u="none" strike="noStrike" kern="1200" cap="none" spc="0" normalizeH="0" baseline="0" noProof="0">
                          <a:ln>
                            <a:noFill/>
                          </a:ln>
                          <a:solidFill>
                            <a:prstClr val="black"/>
                          </a:solidFill>
                          <a:effectLst/>
                          <a:uLnTx/>
                          <a:uFillTx/>
                          <a:latin typeface="+mn-lt"/>
                          <a:ea typeface="+mn-ea"/>
                          <a:cs typeface="+mn-cs"/>
                        </a:rPr>
                        <a:t>Dear customer... We encourage you to change your ATM and credit card PIN numbers at any Burgan Bank ATM periodically.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#بنك #الكويت #</a:t>
                      </a:r>
                      <a:r>
                        <a:rPr kumimoji="0" lang="en-US" sz="1000" b="0" i="0" u="none" strike="noStrike" kern="1200" cap="none" spc="0" normalizeH="0" baseline="0" noProof="0">
                          <a:ln>
                            <a:noFill/>
                          </a:ln>
                          <a:solidFill>
                            <a:prstClr val="black"/>
                          </a:solidFill>
                          <a:effectLst/>
                          <a:uLnTx/>
                          <a:uFillTx/>
                          <a:latin typeface="+mn-lt"/>
                          <a:ea typeface="+mn-ea"/>
                          <a:cs typeface="+mn-cs"/>
                        </a:rPr>
                        <a:t>Burgan_Bank #bank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0164059"/>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480727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- 10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77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98701298"/>
                    </a:ext>
                  </a:extLst>
                </a:gridCol>
                <a:gridCol w="987552">
                  <a:extLst>
                    <a:ext uri="{9D8B030D-6E8A-4147-A177-3AD203B41FA5}">
                      <a16:colId xmlns:a16="http://schemas.microsoft.com/office/drawing/2014/main" val="4087736959"/>
                    </a:ext>
                  </a:extLst>
                </a:gridCol>
                <a:gridCol w="987552">
                  <a:extLst>
                    <a:ext uri="{9D8B030D-6E8A-4147-A177-3AD203B41FA5}">
                      <a16:colId xmlns:a16="http://schemas.microsoft.com/office/drawing/2014/main" val="319265086"/>
                    </a:ext>
                  </a:extLst>
                </a:gridCol>
                <a:gridCol w="987552">
                  <a:extLst>
                    <a:ext uri="{9D8B030D-6E8A-4147-A177-3AD203B41FA5}">
                      <a16:colId xmlns:a16="http://schemas.microsoft.com/office/drawing/2014/main" val="3148338089"/>
                    </a:ext>
                  </a:extLst>
                </a:gridCol>
                <a:gridCol w="987552">
                  <a:extLst>
                    <a:ext uri="{9D8B030D-6E8A-4147-A177-3AD203B41FA5}">
                      <a16:colId xmlns:a16="http://schemas.microsoft.com/office/drawing/2014/main" val="2487472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4493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- 2017-03-03 15:00:24</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استعد‭ ‬لتجربة‭ ‬مليئة‭ ‬بالاسترخاء‭ ‬والرفاهية‭ ‬في‭ ‬فندق‭ ‬ومنتجع‭ ‬جميرا‭ ‬شاطىء‭ ‬المسيلة‭.‬ استخدم‭ ‬بطاقة بريميير للسحب الآلي أو بطاقة‭ ‬</a:t>
                      </a:r>
                      <a:r>
                        <a:rPr kumimoji="0" lang="en-US" sz="1000" b="0" i="0" u="none" strike="noStrike" kern="1200" cap="none" spc="0" normalizeH="0" baseline="0" noProof="0">
                          <a:ln>
                            <a:noFill/>
                          </a:ln>
                          <a:solidFill>
                            <a:prstClr val="black"/>
                          </a:solidFill>
                          <a:effectLst/>
                          <a:uLnTx/>
                          <a:uFillTx/>
                          <a:latin typeface="+mn-lt"/>
                          <a:ea typeface="+mn-ea"/>
                          <a:cs typeface="+mn-cs"/>
                        </a:rPr>
                        <a:t>Visa Infinite‭ ‬</a:t>
                      </a:r>
                      <a:r>
                        <a:rPr kumimoji="0" lang="ar-AE" sz="1000" b="0" i="0" u="none" strike="noStrike" kern="1200" cap="none" spc="0" normalizeH="0" baseline="0" noProof="0">
                          <a:ln>
                            <a:noFill/>
                          </a:ln>
                          <a:solidFill>
                            <a:prstClr val="black"/>
                          </a:solidFill>
                          <a:effectLst/>
                          <a:uLnTx/>
                          <a:uFillTx/>
                          <a:latin typeface="+mn-lt"/>
                          <a:ea typeface="+mn-ea"/>
                          <a:cs typeface="+mn-cs"/>
                        </a:rPr>
                        <a:t>أو‭ ‬أي من بطاقات‭ ‬بلاتينوم‭ ‬الائتمانية‭ ‬من‭ ‬بنك‭ ‬برقان‭ ‬واحصل‭ ‬على‭ ‬خصم‭‬٢٠٪ لدى‭ ‬مطعم‭ ‬أوليو‭ ‬وغاردن‭ ‬كافية‭ ‬بالإضافة‭ ‬إلى‭ ‬خصم ‭ ١٠٪ ‬في‭ ‬تاليس‭ ‬سبا‭.‬
‭*‬للحجز‭: ‬يرجى‭ ‬الاتصال‭ ‬على‭ ‬فندق‭ ‬ومنتجع‭ ‬جميرا‭ ‬شاطىء‭ ‬المسيلة ‭ ‬‪22269600‬
</a:t>
                      </a:r>
                      <a:r>
                        <a:rPr kumimoji="0" lang="en-US" sz="1000" b="0" i="0" u="none" strike="noStrike" kern="1200" cap="none" spc="0" normalizeH="0" baseline="0" noProof="0">
                          <a:ln>
                            <a:noFill/>
                          </a:ln>
                          <a:solidFill>
                            <a:prstClr val="black"/>
                          </a:solidFill>
                          <a:effectLst/>
                          <a:uLnTx/>
                          <a:uFillTx/>
                          <a:latin typeface="+mn-lt"/>
                          <a:ea typeface="+mn-ea"/>
                          <a:cs typeface="+mn-cs"/>
                        </a:rPr>
                        <a:t>Get ready for an experience full of relaxation and indulgence at Jumeirah Messilah Beach &amp; Spa. Use your premier ATM card or any of your platinum credit cards and get 20% discount at Olio Restaurant and Garden Café in addition to 10% at Talise Spa.
The offer is valid upon agreement with promotion provider
*Booking should be through Jumeirah Messilah Beach Hotel &amp; Spa on ‪22269600‬
#BurganBankOffers #BurganBankPremier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
#BurganBankCards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4258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- 2017-03-02 14:59:26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منشن اللي ناطر الويك أند ‎#بنك_برقان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18701056"/>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8292100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- 11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38215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355240429"/>
                    </a:ext>
                  </a:extLst>
                </a:gridCol>
                <a:gridCol w="987552">
                  <a:extLst>
                    <a:ext uri="{9D8B030D-6E8A-4147-A177-3AD203B41FA5}">
                      <a16:colId xmlns:a16="http://schemas.microsoft.com/office/drawing/2014/main" val="1499572929"/>
                    </a:ext>
                  </a:extLst>
                </a:gridCol>
                <a:gridCol w="987552">
                  <a:extLst>
                    <a:ext uri="{9D8B030D-6E8A-4147-A177-3AD203B41FA5}">
                      <a16:colId xmlns:a16="http://schemas.microsoft.com/office/drawing/2014/main" val="2660126084"/>
                    </a:ext>
                  </a:extLst>
                </a:gridCol>
                <a:gridCol w="987552">
                  <a:extLst>
                    <a:ext uri="{9D8B030D-6E8A-4147-A177-3AD203B41FA5}">
                      <a16:colId xmlns:a16="http://schemas.microsoft.com/office/drawing/2014/main" val="2833530801"/>
                    </a:ext>
                  </a:extLst>
                </a:gridCol>
                <a:gridCol w="987552">
                  <a:extLst>
                    <a:ext uri="{9D8B030D-6E8A-4147-A177-3AD203B41FA5}">
                      <a16:colId xmlns:a16="http://schemas.microsoft.com/office/drawing/2014/main" val="395185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19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- 2017-03-07 22:51:12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صناديق الأمانات من بنك برقان متوفرة في الأفرع التالية وبأحجام مختلفة:
‎• المبنى الرئيسي
‎• خيطان
‎• الشويخ السكني
‎• بيان
‎• الرقة
‎• السالمية
‎• الفردوس
‎• السلام
</a:t>
                      </a:r>
                      <a:r>
                        <a:rPr kumimoji="0" lang="en-US" sz="1000" b="0" i="0" u="none" strike="noStrike" kern="1200" cap="none" spc="0" normalizeH="0" baseline="0" noProof="0">
                          <a:ln>
                            <a:noFill/>
                          </a:ln>
                          <a:solidFill>
                            <a:prstClr val="black"/>
                          </a:solidFill>
                          <a:effectLst/>
                          <a:uLnTx/>
                          <a:uFillTx/>
                          <a:latin typeface="+mn-lt"/>
                          <a:ea typeface="+mn-ea"/>
                          <a:cs typeface="+mn-cs"/>
                        </a:rPr>
                        <a:t>Safe deposit boxes are available in the following branches in different sizes:
• Main branch
• Khaitan
• Shuwaikh residential
• Bayan
• Al Riqqa
• Al Salmiya
• Al Ferdous
• Al Salam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 #BurganBankServices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96998609"/>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1142993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- 12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7621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71307622"/>
                    </a:ext>
                  </a:extLst>
                </a:gridCol>
                <a:gridCol w="987552">
                  <a:extLst>
                    <a:ext uri="{9D8B030D-6E8A-4147-A177-3AD203B41FA5}">
                      <a16:colId xmlns:a16="http://schemas.microsoft.com/office/drawing/2014/main" val="3486598027"/>
                    </a:ext>
                  </a:extLst>
                </a:gridCol>
                <a:gridCol w="987552">
                  <a:extLst>
                    <a:ext uri="{9D8B030D-6E8A-4147-A177-3AD203B41FA5}">
                      <a16:colId xmlns:a16="http://schemas.microsoft.com/office/drawing/2014/main" val="2208598196"/>
                    </a:ext>
                  </a:extLst>
                </a:gridCol>
                <a:gridCol w="987552">
                  <a:extLst>
                    <a:ext uri="{9D8B030D-6E8A-4147-A177-3AD203B41FA5}">
                      <a16:colId xmlns:a16="http://schemas.microsoft.com/office/drawing/2014/main" val="4258133316"/>
                    </a:ext>
                  </a:extLst>
                </a:gridCol>
                <a:gridCol w="987552">
                  <a:extLst>
                    <a:ext uri="{9D8B030D-6E8A-4147-A177-3AD203B41FA5}">
                      <a16:colId xmlns:a16="http://schemas.microsoft.com/office/drawing/2014/main" val="1905458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1832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- 2017-03-05 12:30:58</a:t>
                      </a:r>
                      <a:r>
                        <a:rPr kumimoji="0" lang="en-US" sz="1000" b="0" i="0" u="none" strike="noStrike" kern="1200" cap="none" spc="0" normalizeH="0" baseline="0" noProof="0">
                          <a:ln>
                            <a:noFill/>
                          </a:ln>
                          <a:solidFill>
                            <a:prstClr val="black"/>
                          </a:solidFill>
                          <a:effectLst/>
                          <a:uLnTx/>
                          <a:uFillTx/>
                          <a:latin typeface="+mn-lt"/>
                          <a:ea typeface="+mn-ea"/>
                          <a:cs typeface="+mn-cs"/>
                        </a:rPr>
                        <a:t>
#BurganBankDraws #BurganBankWinners #BurganBankYawmi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للرابحين بجائزة 5000 د.ك مع حساب يومي.. حساب يومي من بنك برقان هو أول حساب بالكويت بجوائز يوميه .. افتح حساب يومي ، و يمكن يكون اليوم يومك! 
</a:t>
                      </a:r>
                      <a:r>
                        <a:rPr kumimoji="0" lang="en-US" sz="1000" b="0" i="0" u="none" strike="noStrike" kern="1200" cap="none" spc="0" normalizeH="0" baseline="0" noProof="0">
                          <a:ln>
                            <a:noFill/>
                          </a:ln>
                          <a:solidFill>
                            <a:prstClr val="black"/>
                          </a:solidFill>
                          <a:effectLst/>
                          <a:uLnTx/>
                          <a:uFillTx/>
                          <a:latin typeface="+mn-lt"/>
                          <a:ea typeface="+mn-ea"/>
                          <a:cs typeface="+mn-cs"/>
                        </a:rPr>
                        <a:t>Congratulations to the lucky winners of the Yawmi KD 5,000 daily prize .. Yawmi is the first account in Kuwait to offer daily prizes.. Open a Yawmi account today, it may be your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65910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- 2017-03-08 13:42:18</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منذ 40 عاماً ، إلهامكم لنا قاد مسيرتنا وكان دافعنا لتحقيق النجاح والاستمرار في رحلتنا . كتبنا معكم حكاية مليئة بالأمل
والفخر والإنجاز . ونحن اليوم نحتفل معكم بمرور أربع عقود ونعدكم بمستقبل أكثر إشراقا
</a:t>
                      </a:r>
                      <a:r>
                        <a:rPr kumimoji="0" lang="en-US" sz="1000" b="0" i="0" u="none" strike="noStrike" kern="1200" cap="none" spc="0" normalizeH="0" baseline="0" noProof="0">
                          <a:ln>
                            <a:noFill/>
                          </a:ln>
                          <a:solidFill>
                            <a:prstClr val="black"/>
                          </a:solidFill>
                          <a:effectLst/>
                          <a:uLnTx/>
                          <a:uFillTx/>
                          <a:latin typeface="+mn-lt"/>
                          <a:ea typeface="+mn-ea"/>
                          <a:cs typeface="+mn-cs"/>
                        </a:rPr>
                        <a:t>Your Trust has been the driving force of our journey for 40 years, helping us achieve success at every step. You empowered us and filled us with hope and pride and moved us ahead. Thank you and we promise you a brighter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5059183"/>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3499180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- 13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09555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5601903"/>
                    </a:ext>
                  </a:extLst>
                </a:gridCol>
                <a:gridCol w="987552">
                  <a:extLst>
                    <a:ext uri="{9D8B030D-6E8A-4147-A177-3AD203B41FA5}">
                      <a16:colId xmlns:a16="http://schemas.microsoft.com/office/drawing/2014/main" val="3873396871"/>
                    </a:ext>
                  </a:extLst>
                </a:gridCol>
                <a:gridCol w="987552">
                  <a:extLst>
                    <a:ext uri="{9D8B030D-6E8A-4147-A177-3AD203B41FA5}">
                      <a16:colId xmlns:a16="http://schemas.microsoft.com/office/drawing/2014/main" val="2156507321"/>
                    </a:ext>
                  </a:extLst>
                </a:gridCol>
                <a:gridCol w="987552">
                  <a:extLst>
                    <a:ext uri="{9D8B030D-6E8A-4147-A177-3AD203B41FA5}">
                      <a16:colId xmlns:a16="http://schemas.microsoft.com/office/drawing/2014/main" val="3557873777"/>
                    </a:ext>
                  </a:extLst>
                </a:gridCol>
                <a:gridCol w="987552">
                  <a:extLst>
                    <a:ext uri="{9D8B030D-6E8A-4147-A177-3AD203B41FA5}">
                      <a16:colId xmlns:a16="http://schemas.microsoft.com/office/drawing/2014/main" val="22393489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90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- 2017-03-06 15:00:42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مبروك للسيد احمد ابراهيم الدسوقي لفوزه بسيارة نيسان باترول في سحب الثريا الشهري. تم اجراء السحب بحضور السيد عبدالعزيز اشكناني ممثل وزارة التجاره. حول راتبك وادخل السحب الشهري على سيارة نيسان باترول وقد تكون انت الرابح 
</a:t>
                      </a:r>
                      <a:r>
                        <a:rPr kumimoji="0" lang="en-US" sz="1000" b="0" i="0" u="none" strike="noStrike" kern="1200" cap="none" spc="0" normalizeH="0" baseline="0" noProof="0">
                          <a:ln>
                            <a:noFill/>
                          </a:ln>
                          <a:solidFill>
                            <a:prstClr val="black"/>
                          </a:solidFill>
                          <a:effectLst/>
                          <a:uLnTx/>
                          <a:uFillTx/>
                          <a:latin typeface="+mn-lt"/>
                          <a:ea typeface="+mn-ea"/>
                          <a:cs typeface="+mn-cs"/>
                        </a:rPr>
                        <a:t>Al Thuraya Salary Account's monthly draw, with the presence of the representative of the Ministry of commerce and industry
Congratulations to Mr. Ahmad Ibrahim Aldasouki for winning a Nissan Patrol Car.
Transfer your salary to Al Thuraya Account and get the chance to win a Nissan Patrol Car every month.
#BurganBankDraws #BurganBankWinners #althuraya #nissanpatrol #winner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049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- 2017-03-08 10:29:52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اليوم العالمي للمرأة هو احتفال عالمي يحدث في اليوم الثامن من شهر مارس / آذار من كل عام، وفيه يحتفل عالمياً بالإنجازات الاجتماعية والسياسية والاقتصادية للنساء.
</a:t>
                      </a:r>
                      <a:r>
                        <a:rPr kumimoji="0" lang="en-US" sz="1000" b="0" i="0" u="none" strike="noStrike" kern="1200" cap="none" spc="0" normalizeH="0" baseline="0" noProof="0">
                          <a:ln>
                            <a:noFill/>
                          </a:ln>
                          <a:solidFill>
                            <a:prstClr val="black"/>
                          </a:solidFill>
                          <a:effectLst/>
                          <a:uLnTx/>
                          <a:uFillTx/>
                          <a:latin typeface="+mn-lt"/>
                          <a:ea typeface="+mn-ea"/>
                          <a:cs typeface="+mn-cs"/>
                        </a:rPr>
                        <a:t>International Women's Day is celebrated on March 8 every year. In different regions the focus of the celebrations ranges from general celebration of respect, appreciation and love towards women for their economic, political and social achievements
#</a:t>
                      </a:r>
                      <a:r>
                        <a:rPr kumimoji="0" lang="ar-AE" sz="1000" b="0" i="0" u="none" strike="noStrike" kern="1200" cap="none" spc="0" normalizeH="0" baseline="0" noProof="0">
                          <a:ln>
                            <a:noFill/>
                          </a:ln>
                          <a:solidFill>
                            <a:prstClr val="black"/>
                          </a:solidFill>
                          <a:effectLst/>
                          <a:uLnTx/>
                          <a:uFillTx/>
                          <a:latin typeface="+mn-lt"/>
                          <a:ea typeface="+mn-ea"/>
                          <a:cs typeface="+mn-cs"/>
                        </a:rPr>
                        <a:t>بنك_برقان #الكويت #بنك #</a:t>
                      </a:r>
                      <a:r>
                        <a:rPr kumimoji="0" lang="en-US" sz="1000" b="0" i="0" u="none" strike="noStrike" kern="1200" cap="none" spc="0" normalizeH="0" baseline="0" noProof="0">
                          <a:ln>
                            <a:noFill/>
                          </a:ln>
                          <a:solidFill>
                            <a:prstClr val="black"/>
                          </a:solidFill>
                          <a:effectLst/>
                          <a:uLnTx/>
                          <a:uFillTx/>
                          <a:latin typeface="+mn-lt"/>
                          <a:ea typeface="+mn-ea"/>
                          <a:cs typeface="+mn-cs"/>
                        </a:rPr>
                        <a:t>bank #burgan_bank #kuwait #q8 #banking
#InternationalWomensDay
#</a:t>
                      </a:r>
                      <a:r>
                        <a:rPr kumimoji="0" lang="ar-AE" sz="1000" b="0" i="0" u="none" strike="noStrike" kern="1200" cap="none" spc="0" normalizeH="0" baseline="0" noProof="0">
                          <a:ln>
                            <a:noFill/>
                          </a:ln>
                          <a:solidFill>
                            <a:prstClr val="black"/>
                          </a:solidFill>
                          <a:effectLst/>
                          <a:uLnTx/>
                          <a:uFillTx/>
                          <a:latin typeface="+mn-lt"/>
                          <a:ea typeface="+mn-ea"/>
                          <a:cs typeface="+mn-cs"/>
                        </a:rPr>
                        <a:t>يوم_المرأة_العالمي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2382690"/>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27955447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Posts Table - 14 of 14</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1835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7363366"/>
                    </a:ext>
                  </a:extLst>
                </a:gridCol>
                <a:gridCol w="987552">
                  <a:extLst>
                    <a:ext uri="{9D8B030D-6E8A-4147-A177-3AD203B41FA5}">
                      <a16:colId xmlns:a16="http://schemas.microsoft.com/office/drawing/2014/main" val="500689787"/>
                    </a:ext>
                  </a:extLst>
                </a:gridCol>
                <a:gridCol w="987552">
                  <a:extLst>
                    <a:ext uri="{9D8B030D-6E8A-4147-A177-3AD203B41FA5}">
                      <a16:colId xmlns:a16="http://schemas.microsoft.com/office/drawing/2014/main" val="1130241757"/>
                    </a:ext>
                  </a:extLst>
                </a:gridCol>
                <a:gridCol w="987552">
                  <a:extLst>
                    <a:ext uri="{9D8B030D-6E8A-4147-A177-3AD203B41FA5}">
                      <a16:colId xmlns:a16="http://schemas.microsoft.com/office/drawing/2014/main" val="3810779864"/>
                    </a:ext>
                  </a:extLst>
                </a:gridCol>
                <a:gridCol w="987552">
                  <a:extLst>
                    <a:ext uri="{9D8B030D-6E8A-4147-A177-3AD203B41FA5}">
                      <a16:colId xmlns:a16="http://schemas.microsoft.com/office/drawing/2014/main" val="290991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655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altijaricbk (Commercial Bank Of Kuwait) - 2017-03-03 12:17:32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البنك التجاري يشارك نزلاء مركز الرعاية التلطيفية احتفالية الأعياد الوطنية
#</a:t>
                      </a:r>
                      <a:r>
                        <a:rPr kumimoji="0" lang="en-US" sz="1000" b="0" i="0" u="none" strike="noStrike" kern="1200" cap="none" spc="0" normalizeH="0" baseline="0" noProof="0">
                          <a:ln>
                            <a:noFill/>
                          </a:ln>
                          <a:solidFill>
                            <a:prstClr val="black"/>
                          </a:solidFill>
                          <a:effectLst/>
                          <a:uLnTx/>
                          <a:uFillTx/>
                          <a:latin typeface="+mn-lt"/>
                          <a:ea typeface="+mn-ea"/>
                          <a:cs typeface="+mn-cs"/>
                        </a:rPr>
                        <a:t>CBKares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8482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- 2017-03-02 08:08:03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سيتم إيداع اليوم بدل الإيجار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0476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burganbankkuwait (Burgan Bank) - 2017-03-02 13:00:52</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منذ 40 عاماً، إلهامكم لنا قاد مسيرتنا وكان دافعنا لتحقيق النجاح والاستمرار في رحلتنا. كتبنا معكم حكاية مليئة بالأمل والفخر والإنجاز. ونحن اليوم نحتفل معكم بمرور أربع عقود ونعدكم بمستقبل أكثر إشراقاً. </a:t>
                      </a:r>
                      <a:r>
                        <a:rPr kumimoji="0" lang="en-US" sz="1000" b="0" i="0" u="none" strike="noStrike" kern="1200" cap="none" spc="0" normalizeH="0" baseline="0" noProof="0">
                          <a:ln>
                            <a:noFill/>
                          </a:ln>
                          <a:solidFill>
                            <a:prstClr val="black"/>
                          </a:solidFill>
                          <a:effectLst/>
                          <a:uLnTx/>
                          <a:uFillTx/>
                          <a:latin typeface="+mn-lt"/>
                          <a:ea typeface="+mn-ea"/>
                          <a:cs typeface="+mn-cs"/>
                        </a:rPr>
                        <a:t>Your Trust has been the driving force of our journey for 40 years, helping us achieve success at every step. You empowered us and filled us with hope and pride and moved us ahead. Thank you and we promise you a brighter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886991"/>
                  </a:ext>
                </a:extLst>
              </a:tr>
            </a:tbl>
          </a:graphicData>
        </a:graphic>
      </p:graphicFrame>
      <p:sp>
        <p:nvSpPr>
          <p:cNvPr id="4" name="Text Placeholder 3"/>
          <p:cNvSpPr>
            <a:spLocks noGrp="1"/>
          </p:cNvSpPr>
          <p:nvPr>
            <p:ph type="body" sz="quarter" idx="14"/>
          </p:nvPr>
        </p:nvSpPr>
        <p:spPr/>
        <p:txBody>
          <a:bodyPr/>
          <a:lstStyle/>
          <a:p>
            <a:r>
              <a:rPr lang="en-US"/>
              <a:t>02/03/2017 - 08/03/2017</a:t>
            </a:r>
            <a:endParaRPr lang="en-US"/>
          </a:p>
        </p:txBody>
      </p:sp>
    </p:spTree>
    <p:extLst>
      <p:ext uri="{BB962C8B-B14F-4D97-AF65-F5344CB8AC3E}">
        <p14:creationId xmlns:p14="http://schemas.microsoft.com/office/powerpoint/2010/main" val="7627043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561</Words>
  <Application>Microsoft Office PowerPoint</Application>
  <PresentationFormat>On-screen Show (4:3)</PresentationFormat>
  <Paragraphs>223</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- 1 of 14</vt:lpstr>
      <vt:lpstr>Instagram Posts Table - 2 of 14</vt:lpstr>
      <vt:lpstr>Instagram Posts Table - 3 of 14</vt:lpstr>
      <vt:lpstr>Instagram Posts Table - 4 of 14</vt:lpstr>
      <vt:lpstr>Instagram Posts Table - 5 of 14</vt:lpstr>
      <vt:lpstr>Instagram Posts Table - 6 of 14</vt:lpstr>
      <vt:lpstr>Instagram Posts Table - 7 of 14</vt:lpstr>
      <vt:lpstr>Instagram Posts Table - 8 of 14</vt:lpstr>
      <vt:lpstr>Instagram Posts Table - 9 of 14</vt:lpstr>
      <vt:lpstr>Instagram Posts Table - 10 of 14</vt:lpstr>
      <vt:lpstr>Instagram Posts Table - 11 of 14</vt:lpstr>
      <vt:lpstr>Instagram Posts Table - 12 of 14</vt:lpstr>
      <vt:lpstr>Instagram Posts Table - 13 of 14</vt:lpstr>
      <vt:lpstr>Instagram Posts Table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14</dc:title>
  <dc:creator>Administrator</dc:creator>
  <cp:lastModifiedBy>Administrator</cp:lastModifiedBy>
  <cp:revision>1</cp:revision>
  <dcterms:created xsi:type="dcterms:W3CDTF">2017-03-09T08:47:07Z</dcterms:created>
  <dcterms:modified xsi:type="dcterms:W3CDTF">2017-03-09T08:51:33Z</dcterms:modified>
</cp:coreProperties>
</file>