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26279555"/>
              </p:ext>
            </p:extLst>
          </p:nvPr>
        </p:nvGraphicFramePr>
        <p:xfrm>
          <a:off x="457200" y="1731963"/>
          <a:ext cx="8229600" cy="42367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1389703"/>
                    </a:ext>
                  </a:extLst>
                </a:gridCol>
                <a:gridCol w="658368">
                  <a:extLst>
                    <a:ext uri="{9D8B030D-6E8A-4147-A177-3AD203B41FA5}">
                      <a16:colId xmlns:a16="http://schemas.microsoft.com/office/drawing/2014/main" val="611349574"/>
                    </a:ext>
                  </a:extLst>
                </a:gridCol>
                <a:gridCol w="658368">
                  <a:extLst>
                    <a:ext uri="{9D8B030D-6E8A-4147-A177-3AD203B41FA5}">
                      <a16:colId xmlns:a16="http://schemas.microsoft.com/office/drawing/2014/main" val="2579913311"/>
                    </a:ext>
                  </a:extLst>
                </a:gridCol>
                <a:gridCol w="658368">
                  <a:extLst>
                    <a:ext uri="{9D8B030D-6E8A-4147-A177-3AD203B41FA5}">
                      <a16:colId xmlns:a16="http://schemas.microsoft.com/office/drawing/2014/main" val="178311115"/>
                    </a:ext>
                  </a:extLst>
                </a:gridCol>
                <a:gridCol w="658368">
                  <a:extLst>
                    <a:ext uri="{9D8B030D-6E8A-4147-A177-3AD203B41FA5}">
                      <a16:colId xmlns:a16="http://schemas.microsoft.com/office/drawing/2014/main" val="1110727326"/>
                    </a:ext>
                  </a:extLst>
                </a:gridCol>
                <a:gridCol w="658368">
                  <a:extLst>
                    <a:ext uri="{9D8B030D-6E8A-4147-A177-3AD203B41FA5}">
                      <a16:colId xmlns:a16="http://schemas.microsoft.com/office/drawing/2014/main" val="544118279"/>
                    </a:ext>
                  </a:extLst>
                </a:gridCol>
                <a:gridCol w="658368">
                  <a:extLst>
                    <a:ext uri="{9D8B030D-6E8A-4147-A177-3AD203B41FA5}">
                      <a16:colId xmlns:a16="http://schemas.microsoft.com/office/drawing/2014/main" val="573690518"/>
                    </a:ext>
                  </a:extLst>
                </a:gridCol>
                <a:gridCol w="658368">
                  <a:extLst>
                    <a:ext uri="{9D8B030D-6E8A-4147-A177-3AD203B41FA5}">
                      <a16:colId xmlns:a16="http://schemas.microsoft.com/office/drawing/2014/main" val="3929722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818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16:00:38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27/02/2017 إلى 02/03/2017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7924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16:00:51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Najma daily draw winners! Draw is dated 27/02/2017 to 02/03/2017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320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15:31:28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أفتح حساب النجمة الآن وأدخل السحب على أكبر جائزة يومية في الكويت بقيمة 7,000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3601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- 2017-03-06 10:21:22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مفاجآت التجاري لا تنتهي ... و جوائز النجمة تزيد يوم بعد يوم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069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18:20:46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اسرع طريقة لتحويل اموالك مع التجاري
</a:t>
                      </a:r>
                      <a:r>
                        <a:rPr kumimoji="0" lang="en-US" sz="1000" b="0" i="0" u="none" strike="noStrike" kern="1200" cap="none" spc="0" normalizeH="0" baseline="0" noProof="0">
                          <a:ln>
                            <a:noFill/>
                          </a:ln>
                          <a:solidFill>
                            <a:prstClr val="black"/>
                          </a:solidFill>
                          <a:effectLst/>
                          <a:uLnTx/>
                          <a:uFillTx/>
                          <a:latin typeface="+mn-lt"/>
                          <a:ea typeface="+mn-ea"/>
                          <a:cs typeface="+mn-cs"/>
                        </a:rPr>
                        <a:t>The fastest and convenient way to transfer your money with Al Tijari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858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14:09:22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يرعى احتفالية إدارة مدارس التربية الخاصة بالأعياد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283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12:18:32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يشارك نزلاء مركز الرعاية التلطيفية احتفالية 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543156"/>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446948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05180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329861"/>
                    </a:ext>
                  </a:extLst>
                </a:gridCol>
                <a:gridCol w="658368">
                  <a:extLst>
                    <a:ext uri="{9D8B030D-6E8A-4147-A177-3AD203B41FA5}">
                      <a16:colId xmlns:a16="http://schemas.microsoft.com/office/drawing/2014/main" val="2074181636"/>
                    </a:ext>
                  </a:extLst>
                </a:gridCol>
                <a:gridCol w="658368">
                  <a:extLst>
                    <a:ext uri="{9D8B030D-6E8A-4147-A177-3AD203B41FA5}">
                      <a16:colId xmlns:a16="http://schemas.microsoft.com/office/drawing/2014/main" val="762892057"/>
                    </a:ext>
                  </a:extLst>
                </a:gridCol>
                <a:gridCol w="658368">
                  <a:extLst>
                    <a:ext uri="{9D8B030D-6E8A-4147-A177-3AD203B41FA5}">
                      <a16:colId xmlns:a16="http://schemas.microsoft.com/office/drawing/2014/main" val="4204138800"/>
                    </a:ext>
                  </a:extLst>
                </a:gridCol>
                <a:gridCol w="658368">
                  <a:extLst>
                    <a:ext uri="{9D8B030D-6E8A-4147-A177-3AD203B41FA5}">
                      <a16:colId xmlns:a16="http://schemas.microsoft.com/office/drawing/2014/main" val="2633303776"/>
                    </a:ext>
                  </a:extLst>
                </a:gridCol>
                <a:gridCol w="658368">
                  <a:extLst>
                    <a:ext uri="{9D8B030D-6E8A-4147-A177-3AD203B41FA5}">
                      <a16:colId xmlns:a16="http://schemas.microsoft.com/office/drawing/2014/main" val="942110439"/>
                    </a:ext>
                  </a:extLst>
                </a:gridCol>
                <a:gridCol w="658368">
                  <a:extLst>
                    <a:ext uri="{9D8B030D-6E8A-4147-A177-3AD203B41FA5}">
                      <a16:colId xmlns:a16="http://schemas.microsoft.com/office/drawing/2014/main" val="2703958734"/>
                    </a:ext>
                  </a:extLst>
                </a:gridCol>
                <a:gridCol w="658368">
                  <a:extLst>
                    <a:ext uri="{9D8B030D-6E8A-4147-A177-3AD203B41FA5}">
                      <a16:colId xmlns:a16="http://schemas.microsoft.com/office/drawing/2014/main" val="402006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737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15:16:11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يتمنى لكم نهاية أسبوع سعيدة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159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13:19:34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العرض المميز على  سيارات جي أي سي مع التجاري
يشمل العرض؛
- استرجاع نقدي لأول 3 اقساط
- تأمين شامل مجاني
- 1000 ليتر وقود
- 3سنوات صيانة 
- 11 سنة كفالة أو 500,000 كلم
- تسجيل وتأمين بالمرور
 ساري العرض لغاية 30/4/2017 
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536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- 2017-03-08 10:49:35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تابعونا على حساب الإنستقرام للمشاركة في مسابقتنا الخاصة بحملة يازين تراثنا‬
‫</a:t>
                      </a:r>
                      <a:r>
                        <a:rPr kumimoji="0" lang="en-US" sz="1000" b="0" i="0" u="none" strike="noStrike" kern="1200" cap="none" spc="0" normalizeH="0" baseline="0" noProof="0">
                          <a:ln>
                            <a:noFill/>
                          </a:ln>
                          <a:solidFill>
                            <a:prstClr val="black"/>
                          </a:solidFill>
                          <a:effectLst/>
                          <a:uLnTx/>
                          <a:uFillTx/>
                          <a:latin typeface="+mn-lt"/>
                          <a:ea typeface="+mn-ea"/>
                          <a:cs typeface="+mn-cs"/>
                        </a:rPr>
                        <a:t>⁦‪https://instagram.com/p/BRXoSnoBmPr/‬⁩‬
‫⁧‫#</a:t>
                      </a:r>
                      <a:r>
                        <a:rPr kumimoji="0" lang="ar-AE" sz="1000" b="0" i="0" u="none" strike="noStrike" kern="1200" cap="none" spc="0" normalizeH="0" baseline="0" noProof="0">
                          <a:ln>
                            <a:noFill/>
                          </a:ln>
                          <a:solidFill>
                            <a:prstClr val="black"/>
                          </a:solidFill>
                          <a:effectLst/>
                          <a:uLnTx/>
                          <a:uFillTx/>
                          <a:latin typeface="+mn-lt"/>
                          <a:ea typeface="+mn-ea"/>
                          <a:cs typeface="+mn-cs"/>
                        </a:rPr>
                        <a:t>يازين_تراثنا‬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ربحي_مع_التجاري‬</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4522566"/>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291144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0429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5319217"/>
                    </a:ext>
                  </a:extLst>
                </a:gridCol>
                <a:gridCol w="658368">
                  <a:extLst>
                    <a:ext uri="{9D8B030D-6E8A-4147-A177-3AD203B41FA5}">
                      <a16:colId xmlns:a16="http://schemas.microsoft.com/office/drawing/2014/main" val="1241728533"/>
                    </a:ext>
                  </a:extLst>
                </a:gridCol>
                <a:gridCol w="658368">
                  <a:extLst>
                    <a:ext uri="{9D8B030D-6E8A-4147-A177-3AD203B41FA5}">
                      <a16:colId xmlns:a16="http://schemas.microsoft.com/office/drawing/2014/main" val="2915784376"/>
                    </a:ext>
                  </a:extLst>
                </a:gridCol>
                <a:gridCol w="658368">
                  <a:extLst>
                    <a:ext uri="{9D8B030D-6E8A-4147-A177-3AD203B41FA5}">
                      <a16:colId xmlns:a16="http://schemas.microsoft.com/office/drawing/2014/main" val="1651437445"/>
                    </a:ext>
                  </a:extLst>
                </a:gridCol>
                <a:gridCol w="658368">
                  <a:extLst>
                    <a:ext uri="{9D8B030D-6E8A-4147-A177-3AD203B41FA5}">
                      <a16:colId xmlns:a16="http://schemas.microsoft.com/office/drawing/2014/main" val="460243269"/>
                    </a:ext>
                  </a:extLst>
                </a:gridCol>
                <a:gridCol w="658368">
                  <a:extLst>
                    <a:ext uri="{9D8B030D-6E8A-4147-A177-3AD203B41FA5}">
                      <a16:colId xmlns:a16="http://schemas.microsoft.com/office/drawing/2014/main" val="2431694937"/>
                    </a:ext>
                  </a:extLst>
                </a:gridCol>
                <a:gridCol w="658368">
                  <a:extLst>
                    <a:ext uri="{9D8B030D-6E8A-4147-A177-3AD203B41FA5}">
                      <a16:colId xmlns:a16="http://schemas.microsoft.com/office/drawing/2014/main" val="291950925"/>
                    </a:ext>
                  </a:extLst>
                </a:gridCol>
                <a:gridCol w="658368">
                  <a:extLst>
                    <a:ext uri="{9D8B030D-6E8A-4147-A177-3AD203B41FA5}">
                      <a16:colId xmlns:a16="http://schemas.microsoft.com/office/drawing/2014/main" val="3209888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744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- 2017-03-03 15:31:59</a:t>
                      </a:r>
                      <a:r>
                        <a:rPr kumimoji="0" lang="en-US" sz="1000" b="0" i="0" u="none" strike="noStrike" kern="1200" cap="none" spc="0" normalizeH="0" baseline="0" noProof="0">
                          <a:ln>
                            <a:noFill/>
                          </a:ln>
                          <a:solidFill>
                            <a:prstClr val="black"/>
                          </a:solidFill>
                          <a:effectLst/>
                          <a:uLnTx/>
                          <a:uFillTx/>
                          <a:latin typeface="+mn-lt"/>
                          <a:ea typeface="+mn-ea"/>
                          <a:cs typeface="+mn-cs"/>
                        </a:rPr>
                        <a:t>
Open Al Najma account today and enter the draw on the biggest daily prize in Kuwait for KD 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742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10:00:28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استفد من العرض المميز على  سيارات جي أي سي مع التجاري 
يشمل العرض؛ - استرجاع نقدي لأول 3 اقساط
- تأمين شامل مجاني
- 1000 ليتر وقود
- 3سنوات صيانة - 11 سنة كفالة أو 500,000 كلم
- تسجيل وتأمين بالمرور  ساري العرض لغاية 30/4/2017 
تطبق الشروط و 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027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12:03:34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بطاقات فيزا الائتمانية و المسبقة الدفع و احصل على خصومات عند حجز الفنادق عبر </a:t>
                      </a:r>
                      <a:r>
                        <a:rPr kumimoji="0" lang="en-US" sz="1000" b="0" i="0" u="none" strike="noStrike" kern="1200" cap="none" spc="0" normalizeH="0" baseline="0" noProof="0">
                          <a:ln>
                            <a:noFill/>
                          </a:ln>
                          <a:solidFill>
                            <a:prstClr val="black"/>
                          </a:solidFill>
                          <a:effectLst/>
                          <a:uLnTx/>
                          <a:uFillTx/>
                          <a:latin typeface="+mn-lt"/>
                          <a:ea typeface="+mn-ea"/>
                          <a:cs typeface="+mn-cs"/>
                        </a:rPr>
                        <a:t>agoda.com/cbk  </a:t>
                      </a:r>
                      <a:r>
                        <a:rPr kumimoji="0" lang="ar-AE" sz="1000" b="0" i="0" u="none" strike="noStrike" kern="1200" cap="none" spc="0" normalizeH="0" baseline="0" noProof="0">
                          <a:ln>
                            <a:noFill/>
                          </a:ln>
                          <a:solidFill>
                            <a:prstClr val="black"/>
                          </a:solidFill>
                          <a:effectLst/>
                          <a:uLnTx/>
                          <a:uFillTx/>
                          <a:latin typeface="+mn-lt"/>
                          <a:ea typeface="+mn-ea"/>
                          <a:cs typeface="+mn-cs"/>
                        </a:rPr>
                        <a:t>للمزيد من المعلومات يرجى الاتصال بالخدمة الهاتفية: 1888225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0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12:08:03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افتح حسابي الأول و احصل على كوبون عرض خاص من ترامبو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77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- 2017-03-05 18:08:31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خدمة السحب النقدي بدون بطاقة بإمكانك الآن ارسال رسالة نصية </a:t>
                      </a:r>
                      <a:r>
                        <a:rPr kumimoji="0" lang="en-US" sz="1000" b="0" i="0" u="none" strike="noStrike" kern="1200" cap="none" spc="0" normalizeH="0" baseline="0" noProof="0">
                          <a:ln>
                            <a:noFill/>
                          </a:ln>
                          <a:solidFill>
                            <a:prstClr val="black"/>
                          </a:solidFill>
                          <a:effectLst/>
                          <a:uLnTx/>
                          <a:uFillTx/>
                          <a:latin typeface="+mn-lt"/>
                          <a:ea typeface="+mn-ea"/>
                          <a:cs typeface="+mn-cs"/>
                        </a:rPr>
                        <a:t>SMS </a:t>
                      </a:r>
                      <a:r>
                        <a:rPr kumimoji="0" lang="ar-AE" sz="1000" b="0" i="0" u="none" strike="noStrike" kern="1200" cap="none" spc="0" normalizeH="0" baseline="0" noProof="0">
                          <a:ln>
                            <a:noFill/>
                          </a:ln>
                          <a:solidFill>
                            <a:prstClr val="black"/>
                          </a:solidFill>
                          <a:effectLst/>
                          <a:uLnTx/>
                          <a:uFillTx/>
                          <a:latin typeface="+mn-lt"/>
                          <a:ea typeface="+mn-ea"/>
                          <a:cs typeface="+mn-cs"/>
                        </a:rPr>
                        <a:t>عبر خدمة تجاري أون لاين أو التجاري موبايل لأي شخص أو حتى لنفسك والسحب مباشرة في أي من مكائن السحب الآلي الموجودة في فروعنا المنتشرة في جميع أرجاء الكويت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3287373"/>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481173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1986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6164007"/>
                    </a:ext>
                  </a:extLst>
                </a:gridCol>
                <a:gridCol w="658368">
                  <a:extLst>
                    <a:ext uri="{9D8B030D-6E8A-4147-A177-3AD203B41FA5}">
                      <a16:colId xmlns:a16="http://schemas.microsoft.com/office/drawing/2014/main" val="3680639793"/>
                    </a:ext>
                  </a:extLst>
                </a:gridCol>
                <a:gridCol w="658368">
                  <a:extLst>
                    <a:ext uri="{9D8B030D-6E8A-4147-A177-3AD203B41FA5}">
                      <a16:colId xmlns:a16="http://schemas.microsoft.com/office/drawing/2014/main" val="1536340789"/>
                    </a:ext>
                  </a:extLst>
                </a:gridCol>
                <a:gridCol w="658368">
                  <a:extLst>
                    <a:ext uri="{9D8B030D-6E8A-4147-A177-3AD203B41FA5}">
                      <a16:colId xmlns:a16="http://schemas.microsoft.com/office/drawing/2014/main" val="2304477773"/>
                    </a:ext>
                  </a:extLst>
                </a:gridCol>
                <a:gridCol w="658368">
                  <a:extLst>
                    <a:ext uri="{9D8B030D-6E8A-4147-A177-3AD203B41FA5}">
                      <a16:colId xmlns:a16="http://schemas.microsoft.com/office/drawing/2014/main" val="3893683293"/>
                    </a:ext>
                  </a:extLst>
                </a:gridCol>
                <a:gridCol w="658368">
                  <a:extLst>
                    <a:ext uri="{9D8B030D-6E8A-4147-A177-3AD203B41FA5}">
                      <a16:colId xmlns:a16="http://schemas.microsoft.com/office/drawing/2014/main" val="3356652259"/>
                    </a:ext>
                  </a:extLst>
                </a:gridCol>
                <a:gridCol w="658368">
                  <a:extLst>
                    <a:ext uri="{9D8B030D-6E8A-4147-A177-3AD203B41FA5}">
                      <a16:colId xmlns:a16="http://schemas.microsoft.com/office/drawing/2014/main" val="516107511"/>
                    </a:ext>
                  </a:extLst>
                </a:gridCol>
                <a:gridCol w="658368">
                  <a:extLst>
                    <a:ext uri="{9D8B030D-6E8A-4147-A177-3AD203B41FA5}">
                      <a16:colId xmlns:a16="http://schemas.microsoft.com/office/drawing/2014/main" val="2378875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540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- 2017-03-06 13:11:19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قروض المقيمين من البنك التجاري الكويتي صممت لتوفر لك السيولة الكافية لتلبية جميع احتياجاتك وتحقيق احلامك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704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- 2017-03-04 18:17:40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وديعة تناسب احتياجاتك؟
نحن نقدم لك أفضل الودائع لإستثماراتك؛
-الوديعة الثابتة
-وديعة التجاري المميزه
-وديعة الفائدة المدفوعة مقدما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772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18:18:01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حوّل راتبك واربح هدايا فورية من 200 د.ك لغاية 500 د.ك أو قرض بدون فائدة تصل قيمته إلى 7,500 د.ك، وادخل السحوبات الربع سنوية على أربعة من سيارات مرسيدس الفخمة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331038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816694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44400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6412469"/>
                    </a:ext>
                  </a:extLst>
                </a:gridCol>
                <a:gridCol w="658368">
                  <a:extLst>
                    <a:ext uri="{9D8B030D-6E8A-4147-A177-3AD203B41FA5}">
                      <a16:colId xmlns:a16="http://schemas.microsoft.com/office/drawing/2014/main" val="2171652174"/>
                    </a:ext>
                  </a:extLst>
                </a:gridCol>
                <a:gridCol w="658368">
                  <a:extLst>
                    <a:ext uri="{9D8B030D-6E8A-4147-A177-3AD203B41FA5}">
                      <a16:colId xmlns:a16="http://schemas.microsoft.com/office/drawing/2014/main" val="853284886"/>
                    </a:ext>
                  </a:extLst>
                </a:gridCol>
                <a:gridCol w="658368">
                  <a:extLst>
                    <a:ext uri="{9D8B030D-6E8A-4147-A177-3AD203B41FA5}">
                      <a16:colId xmlns:a16="http://schemas.microsoft.com/office/drawing/2014/main" val="908431140"/>
                    </a:ext>
                  </a:extLst>
                </a:gridCol>
                <a:gridCol w="658368">
                  <a:extLst>
                    <a:ext uri="{9D8B030D-6E8A-4147-A177-3AD203B41FA5}">
                      <a16:colId xmlns:a16="http://schemas.microsoft.com/office/drawing/2014/main" val="3741945478"/>
                    </a:ext>
                  </a:extLst>
                </a:gridCol>
                <a:gridCol w="658368">
                  <a:extLst>
                    <a:ext uri="{9D8B030D-6E8A-4147-A177-3AD203B41FA5}">
                      <a16:colId xmlns:a16="http://schemas.microsoft.com/office/drawing/2014/main" val="385877259"/>
                    </a:ext>
                  </a:extLst>
                </a:gridCol>
                <a:gridCol w="658368">
                  <a:extLst>
                    <a:ext uri="{9D8B030D-6E8A-4147-A177-3AD203B41FA5}">
                      <a16:colId xmlns:a16="http://schemas.microsoft.com/office/drawing/2014/main" val="3581096930"/>
                    </a:ext>
                  </a:extLst>
                </a:gridCol>
                <a:gridCol w="658368">
                  <a:extLst>
                    <a:ext uri="{9D8B030D-6E8A-4147-A177-3AD203B41FA5}">
                      <a16:colId xmlns:a16="http://schemas.microsoft.com/office/drawing/2014/main" val="380088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781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- 2017-03-06 15:02:40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للسيد احمد ابراهيم الدسوقي لفوزه بسيارة نيسان باترول في سحب الثريا الشهري. تم اجراء السحب بحضور السيد عبدالعزيز اشكناني ممثل وزارة التجاره. حول راتبك وادخل السحب الشهري على سيارة نيسان باترول وقد تكون انت الرابح
</a:t>
                      </a:r>
                      <a:r>
                        <a:rPr kumimoji="0" lang="en-US" sz="1000" b="0" i="0" u="none" strike="noStrike" kern="1200" cap="none" spc="0" normalizeH="0" baseline="0" noProof="0">
                          <a:ln>
                            <a:noFill/>
                          </a:ln>
                          <a:solidFill>
                            <a:prstClr val="black"/>
                          </a:solidFill>
                          <a:effectLst/>
                          <a:uLnTx/>
                          <a:uFillTx/>
                          <a:latin typeface="+mn-lt"/>
                          <a:ea typeface="+mn-ea"/>
                          <a:cs typeface="+mn-cs"/>
                        </a:rPr>
                        <a:t>Al Thuraya Salary Account's monthly draw, with the presence of the representative of the Ministry of commerce and industry
Congratulations to Mr. Ahmad Ibrahim Aldasouki for winning a Nissan Patrol Car.
Transfer your salary to Al Thuraya Account and get the chance to win a Nissan Patrol Car every month.
#BurganBankDraws #BurganBankWinners #althuraya #nissanpatrol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233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18:10:45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استخدم أي من بطاقات التجاري الائتمانية والمسبقة الدفع واستمتع بخصم 15% من فيجز مع برنامج #عروض_التجاري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002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13:21:22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عرض خاص لعملاء الخدمات المصرفية الشخصية من البوتيك الفرنسي المشهور بوشرون للمجوهرات الراقية والساعات الفاخرة.
العرض ساري لغاية 31 مارس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429948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21507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91291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3376084"/>
                    </a:ext>
                  </a:extLst>
                </a:gridCol>
                <a:gridCol w="658368">
                  <a:extLst>
                    <a:ext uri="{9D8B030D-6E8A-4147-A177-3AD203B41FA5}">
                      <a16:colId xmlns:a16="http://schemas.microsoft.com/office/drawing/2014/main" val="4168498588"/>
                    </a:ext>
                  </a:extLst>
                </a:gridCol>
                <a:gridCol w="658368">
                  <a:extLst>
                    <a:ext uri="{9D8B030D-6E8A-4147-A177-3AD203B41FA5}">
                      <a16:colId xmlns:a16="http://schemas.microsoft.com/office/drawing/2014/main" val="1918654258"/>
                    </a:ext>
                  </a:extLst>
                </a:gridCol>
                <a:gridCol w="658368">
                  <a:extLst>
                    <a:ext uri="{9D8B030D-6E8A-4147-A177-3AD203B41FA5}">
                      <a16:colId xmlns:a16="http://schemas.microsoft.com/office/drawing/2014/main" val="2271057821"/>
                    </a:ext>
                  </a:extLst>
                </a:gridCol>
                <a:gridCol w="658368">
                  <a:extLst>
                    <a:ext uri="{9D8B030D-6E8A-4147-A177-3AD203B41FA5}">
                      <a16:colId xmlns:a16="http://schemas.microsoft.com/office/drawing/2014/main" val="503131405"/>
                    </a:ext>
                  </a:extLst>
                </a:gridCol>
                <a:gridCol w="658368">
                  <a:extLst>
                    <a:ext uri="{9D8B030D-6E8A-4147-A177-3AD203B41FA5}">
                      <a16:colId xmlns:a16="http://schemas.microsoft.com/office/drawing/2014/main" val="1178415933"/>
                    </a:ext>
                  </a:extLst>
                </a:gridCol>
                <a:gridCol w="658368">
                  <a:extLst>
                    <a:ext uri="{9D8B030D-6E8A-4147-A177-3AD203B41FA5}">
                      <a16:colId xmlns:a16="http://schemas.microsoft.com/office/drawing/2014/main" val="4277381941"/>
                    </a:ext>
                  </a:extLst>
                </a:gridCol>
                <a:gridCol w="658368">
                  <a:extLst>
                    <a:ext uri="{9D8B030D-6E8A-4147-A177-3AD203B41FA5}">
                      <a16:colId xmlns:a16="http://schemas.microsoft.com/office/drawing/2014/main" val="2079625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105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- 2017-03-07 10:04:22</a:t>
                      </a:r>
                      <a:r>
                        <a:rPr kumimoji="0" lang="en-US" sz="1000" b="0" i="0" u="none" strike="noStrike" kern="1200" cap="none" spc="0" normalizeH="0" baseline="0" noProof="0">
                          <a:ln>
                            <a:noFill/>
                          </a:ln>
                          <a:solidFill>
                            <a:prstClr val="black"/>
                          </a:solidFill>
                          <a:effectLst/>
                          <a:uLnTx/>
                          <a:uFillTx/>
                          <a:latin typeface="+mn-lt"/>
                          <a:ea typeface="+mn-ea"/>
                          <a:cs typeface="+mn-cs"/>
                        </a:rPr>
                        <a:t>
Benefit from the amazing offer on GAC cars with CBK
Offer includes:
- Cash Back value of 3 installments  
- Free Comprehensive car insurance
- 1000 liter of fuel
- 3 years maintenance
- 11 years warranty or 500,000 KMS
- Free registration and 3rd party insurance
Offer valid until 30/4/2017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989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- 2017-03-05 14:56:35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تقدر تساعد بوبا يوصل بنك برقان؟
</a:t>
                      </a:r>
                      <a:r>
                        <a:rPr kumimoji="0" lang="en-US" sz="1000" b="0" i="0" u="none" strike="noStrike" kern="1200" cap="none" spc="0" normalizeH="0" baseline="0" noProof="0">
                          <a:ln>
                            <a:noFill/>
                          </a:ln>
                          <a:solidFill>
                            <a:prstClr val="black"/>
                          </a:solidFill>
                          <a:effectLst/>
                          <a:uLnTx/>
                          <a:uFillTx/>
                          <a:latin typeface="+mn-lt"/>
                          <a:ea typeface="+mn-ea"/>
                          <a:cs typeface="+mn-cs"/>
                        </a:rPr>
                        <a:t>Can you help Buba reach Burgan Bank?
#BurganBankBuBa #BurganBankGames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468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- 2017-03-04 17:22:49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69222150"/>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937810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8668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1911272"/>
                    </a:ext>
                  </a:extLst>
                </a:gridCol>
                <a:gridCol w="658368">
                  <a:extLst>
                    <a:ext uri="{9D8B030D-6E8A-4147-A177-3AD203B41FA5}">
                      <a16:colId xmlns:a16="http://schemas.microsoft.com/office/drawing/2014/main" val="187356462"/>
                    </a:ext>
                  </a:extLst>
                </a:gridCol>
                <a:gridCol w="658368">
                  <a:extLst>
                    <a:ext uri="{9D8B030D-6E8A-4147-A177-3AD203B41FA5}">
                      <a16:colId xmlns:a16="http://schemas.microsoft.com/office/drawing/2014/main" val="3012808793"/>
                    </a:ext>
                  </a:extLst>
                </a:gridCol>
                <a:gridCol w="658368">
                  <a:extLst>
                    <a:ext uri="{9D8B030D-6E8A-4147-A177-3AD203B41FA5}">
                      <a16:colId xmlns:a16="http://schemas.microsoft.com/office/drawing/2014/main" val="3691576458"/>
                    </a:ext>
                  </a:extLst>
                </a:gridCol>
                <a:gridCol w="658368">
                  <a:extLst>
                    <a:ext uri="{9D8B030D-6E8A-4147-A177-3AD203B41FA5}">
                      <a16:colId xmlns:a16="http://schemas.microsoft.com/office/drawing/2014/main" val="1054695580"/>
                    </a:ext>
                  </a:extLst>
                </a:gridCol>
                <a:gridCol w="658368">
                  <a:extLst>
                    <a:ext uri="{9D8B030D-6E8A-4147-A177-3AD203B41FA5}">
                      <a16:colId xmlns:a16="http://schemas.microsoft.com/office/drawing/2014/main" val="1977203242"/>
                    </a:ext>
                  </a:extLst>
                </a:gridCol>
                <a:gridCol w="658368">
                  <a:extLst>
                    <a:ext uri="{9D8B030D-6E8A-4147-A177-3AD203B41FA5}">
                      <a16:colId xmlns:a16="http://schemas.microsoft.com/office/drawing/2014/main" val="354680041"/>
                    </a:ext>
                  </a:extLst>
                </a:gridCol>
                <a:gridCol w="658368">
                  <a:extLst>
                    <a:ext uri="{9D8B030D-6E8A-4147-A177-3AD203B41FA5}">
                      <a16:colId xmlns:a16="http://schemas.microsoft.com/office/drawing/2014/main" val="4120739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92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- 2017-03-02 10:05:11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بعثات دراسية للماجستير من قبل بنك الكويت المركزي وبإدارة معهد الدراسات المصرفية، للمزيد من المعلومات يرجى مراجعة قسم البعثات بمعهد الدراسات المصرفية أو الاتصال على هاتف: 22901100 داخلي 218/215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17989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2459234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550</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2017-03-09T08:08:20Z</dcterms:created>
  <dcterms:modified xsi:type="dcterms:W3CDTF">2017-03-09T08:12:13Z</dcterms:modified>
</cp:coreProperties>
</file>