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56124888"/>
              </p:ext>
            </p:extLst>
          </p:nvPr>
        </p:nvGraphicFramePr>
        <p:xfrm>
          <a:off x="457200" y="1731963"/>
          <a:ext cx="8229600" cy="393700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76552180"/>
                    </a:ext>
                  </a:extLst>
                </a:gridCol>
                <a:gridCol w="987552">
                  <a:extLst>
                    <a:ext uri="{9D8B030D-6E8A-4147-A177-3AD203B41FA5}">
                      <a16:colId xmlns:a16="http://schemas.microsoft.com/office/drawing/2014/main" val="2472476521"/>
                    </a:ext>
                  </a:extLst>
                </a:gridCol>
                <a:gridCol w="987552">
                  <a:extLst>
                    <a:ext uri="{9D8B030D-6E8A-4147-A177-3AD203B41FA5}">
                      <a16:colId xmlns:a16="http://schemas.microsoft.com/office/drawing/2014/main" val="1021641052"/>
                    </a:ext>
                  </a:extLst>
                </a:gridCol>
                <a:gridCol w="987552">
                  <a:extLst>
                    <a:ext uri="{9D8B030D-6E8A-4147-A177-3AD203B41FA5}">
                      <a16:colId xmlns:a16="http://schemas.microsoft.com/office/drawing/2014/main" val="3912085556"/>
                    </a:ext>
                  </a:extLst>
                </a:gridCol>
                <a:gridCol w="987552">
                  <a:extLst>
                    <a:ext uri="{9D8B030D-6E8A-4147-A177-3AD203B41FA5}">
                      <a16:colId xmlns:a16="http://schemas.microsoft.com/office/drawing/2014/main" val="1986966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4539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mitsubishikuwait (</a:t>
                      </a:r>
                      <a:r>
                        <a:rPr kumimoji="0" lang="ar-AE" sz="1000" b="1" i="0" u="none" strike="noStrike" kern="1200" cap="none" spc="0" normalizeH="0" baseline="0" noProof="0">
                          <a:ln>
                            <a:noFill/>
                          </a:ln>
                          <a:solidFill>
                            <a:prstClr val="black"/>
                          </a:solidFill>
                          <a:effectLst/>
                          <a:uLnTx/>
                          <a:uFillTx/>
                          <a:latin typeface="+mn-lt"/>
                          <a:ea typeface="+mn-ea"/>
                          <a:cs typeface="+mn-cs"/>
                        </a:rPr>
                        <a:t>وكالة ميتسوبيشي بالكويت) - 2017-03-04 17:18:52</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Choose the missing part from the Montero sport #Certainly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62904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cadillacalghanim (Cadillac Alghanim) - 2017-03-02 13:32:38</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اي داخلية تفضل على </a:t>
                      </a:r>
                      <a:r>
                        <a:rPr kumimoji="0" lang="en-US" sz="1000" b="0" i="0" u="none" strike="noStrike" kern="1200" cap="none" spc="0" normalizeH="0" baseline="0" noProof="0">
                          <a:ln>
                            <a:noFill/>
                          </a:ln>
                          <a:solidFill>
                            <a:prstClr val="black"/>
                          </a:solidFill>
                          <a:effectLst/>
                          <a:uLnTx/>
                          <a:uFillTx/>
                          <a:latin typeface="+mn-lt"/>
                          <a:ea typeface="+mn-ea"/>
                          <a:cs typeface="+mn-cs"/>
                        </a:rPr>
                        <a:t>CTS؟
.
Which interior do you prefer on the 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87672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cadillacalghanim (Cadillac Alghanim) - 2017-03-06 16:18:27</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اسكاليد مع داخلية معدلة من @</a:t>
                      </a:r>
                      <a:r>
                        <a:rPr kumimoji="0" lang="en-US" sz="1000" b="0" i="0" u="none" strike="noStrike" kern="1200" cap="none" spc="0" normalizeH="0" baseline="0" noProof="0">
                          <a:ln>
                            <a:noFill/>
                          </a:ln>
                          <a:solidFill>
                            <a:prstClr val="black"/>
                          </a:solidFill>
                          <a:effectLst/>
                          <a:uLnTx/>
                          <a:uFillTx/>
                          <a:latin typeface="+mn-lt"/>
                          <a:ea typeface="+mn-ea"/>
                          <a:cs typeface="+mn-cs"/>
                        </a:rPr>
                        <a:t>lexanimotorcars، </a:t>
                      </a:r>
                      <a:r>
                        <a:rPr kumimoji="0" lang="ar-AE" sz="1000" b="0" i="0" u="none" strike="noStrike" kern="1200" cap="none" spc="0" normalizeH="0" baseline="0" noProof="0">
                          <a:ln>
                            <a:noFill/>
                          </a:ln>
                          <a:solidFill>
                            <a:prstClr val="black"/>
                          </a:solidFill>
                          <a:effectLst/>
                          <a:uLnTx/>
                          <a:uFillTx/>
                          <a:latin typeface="+mn-lt"/>
                          <a:ea typeface="+mn-ea"/>
                          <a:cs typeface="+mn-cs"/>
                        </a:rPr>
                        <a:t>قييم السيارة من 1-10؟
.
</a:t>
                      </a:r>
                      <a:r>
                        <a:rPr kumimoji="0" lang="en-US" sz="1000" b="0" i="0" u="none" strike="noStrike" kern="1200" cap="none" spc="0" normalizeH="0" baseline="0" noProof="0">
                          <a:ln>
                            <a:noFill/>
                          </a:ln>
                          <a:solidFill>
                            <a:prstClr val="black"/>
                          </a:solidFill>
                          <a:effectLst/>
                          <a:uLnTx/>
                          <a:uFillTx/>
                          <a:latin typeface="+mn-lt"/>
                          <a:ea typeface="+mn-ea"/>
                          <a:cs typeface="+mn-cs"/>
                        </a:rPr>
                        <a:t>An #Escalade with customized interior from @lexanimotorcars, what would you rate this from 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7714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cadillacalghanim (Cadillac Alghanim) - 2017-03-01 16:34:24</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أحط نفسك بنغماتك المفضلة مع نظام ®</a:t>
                      </a:r>
                      <a:r>
                        <a:rPr kumimoji="0" lang="en-US" sz="1000" b="0" i="0" u="none" strike="noStrike" kern="1200" cap="none" spc="0" normalizeH="0" baseline="0" noProof="0">
                          <a:ln>
                            <a:noFill/>
                          </a:ln>
                          <a:solidFill>
                            <a:prstClr val="black"/>
                          </a:solidFill>
                          <a:effectLst/>
                          <a:uLnTx/>
                          <a:uFillTx/>
                          <a:latin typeface="+mn-lt"/>
                          <a:ea typeface="+mn-ea"/>
                          <a:cs typeface="+mn-cs"/>
                        </a:rPr>
                        <a:t>BOSE ، </a:t>
                      </a:r>
                      <a:r>
                        <a:rPr kumimoji="0" lang="ar-AE" sz="1000" b="0" i="0" u="none" strike="noStrike" kern="1200" cap="none" spc="0" normalizeH="0" baseline="0" noProof="0">
                          <a:ln>
                            <a:noFill/>
                          </a:ln>
                          <a:solidFill>
                            <a:prstClr val="black"/>
                          </a:solidFill>
                          <a:effectLst/>
                          <a:uLnTx/>
                          <a:uFillTx/>
                          <a:latin typeface="+mn-lt"/>
                          <a:ea typeface="+mn-ea"/>
                          <a:cs typeface="+mn-cs"/>
                        </a:rPr>
                        <a:t>بفضل 12 مكبرات للصوت مع تقنية لتخفيف الضجيج. ومع إلغاء الضوضاء الناتجة عن محرك السيارة، سينعم كل ركاب </a:t>
                      </a:r>
                      <a:r>
                        <a:rPr kumimoji="0" lang="en-US" sz="1000" b="0" i="0" u="none" strike="noStrike" kern="1200" cap="none" spc="0" normalizeH="0" baseline="0" noProof="0">
                          <a:ln>
                            <a:noFill/>
                          </a:ln>
                          <a:solidFill>
                            <a:prstClr val="black"/>
                          </a:solidFill>
                          <a:effectLst/>
                          <a:uLnTx/>
                          <a:uFillTx/>
                          <a:latin typeface="+mn-lt"/>
                          <a:ea typeface="+mn-ea"/>
                          <a:cs typeface="+mn-cs"/>
                        </a:rPr>
                        <a:t>ATS </a:t>
                      </a:r>
                      <a:r>
                        <a:rPr kumimoji="0" lang="ar-AE" sz="1000" b="0" i="0" u="none" strike="noStrike" kern="1200" cap="none" spc="0" normalizeH="0" baseline="0" noProof="0">
                          <a:ln>
                            <a:noFill/>
                          </a:ln>
                          <a:solidFill>
                            <a:prstClr val="black"/>
                          </a:solidFill>
                          <a:effectLst/>
                          <a:uLnTx/>
                          <a:uFillTx/>
                          <a:latin typeface="+mn-lt"/>
                          <a:ea typeface="+mn-ea"/>
                          <a:cs typeface="+mn-cs"/>
                        </a:rPr>
                        <a:t>بتجربة صوتية غنية.
.
</a:t>
                      </a:r>
                      <a:r>
                        <a:rPr kumimoji="0" lang="en-US" sz="1000" b="0" i="0" u="none" strike="noStrike" kern="1200" cap="none" spc="0" normalizeH="0" baseline="0" noProof="0">
                          <a:ln>
                            <a:noFill/>
                          </a:ln>
                          <a:solidFill>
                            <a:prstClr val="black"/>
                          </a:solidFill>
                          <a:effectLst/>
                          <a:uLnTx/>
                          <a:uFillTx/>
                          <a:latin typeface="+mn-lt"/>
                          <a:ea typeface="+mn-ea"/>
                          <a:cs typeface="+mn-cs"/>
                        </a:rPr>
                        <a:t>The stunning sound you get from the Bose Surround Sound System with Active Noise Cancellation technology, gives you an amazing experience driving the 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6520755"/>
                  </a:ext>
                </a:extLst>
              </a:tr>
            </a:tbl>
          </a:graphicData>
        </a:graphic>
      </p:graphicFrame>
      <p:sp>
        <p:nvSpPr>
          <p:cNvPr id="4" name="Text Placeholder 3"/>
          <p:cNvSpPr>
            <a:spLocks noGrp="1"/>
          </p:cNvSpPr>
          <p:nvPr>
            <p:ph type="body" sz="quarter" idx="14"/>
          </p:nvPr>
        </p:nvSpPr>
        <p:spPr/>
        <p:txBody>
          <a:bodyPr/>
          <a:lstStyle/>
          <a:p>
            <a:r>
              <a:rPr lang="en-US"/>
              <a:t>01/03/2017 - 07/03/2017</a:t>
            </a:r>
            <a:endParaRPr lang="en-US"/>
          </a:p>
        </p:txBody>
      </p:sp>
    </p:spTree>
    <p:extLst>
      <p:ext uri="{BB962C8B-B14F-4D97-AF65-F5344CB8AC3E}">
        <p14:creationId xmlns:p14="http://schemas.microsoft.com/office/powerpoint/2010/main" val="805477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- 2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02420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65288908"/>
                    </a:ext>
                  </a:extLst>
                </a:gridCol>
                <a:gridCol w="987552">
                  <a:extLst>
                    <a:ext uri="{9D8B030D-6E8A-4147-A177-3AD203B41FA5}">
                      <a16:colId xmlns:a16="http://schemas.microsoft.com/office/drawing/2014/main" val="2447406274"/>
                    </a:ext>
                  </a:extLst>
                </a:gridCol>
                <a:gridCol w="987552">
                  <a:extLst>
                    <a:ext uri="{9D8B030D-6E8A-4147-A177-3AD203B41FA5}">
                      <a16:colId xmlns:a16="http://schemas.microsoft.com/office/drawing/2014/main" val="2997649052"/>
                    </a:ext>
                  </a:extLst>
                </a:gridCol>
                <a:gridCol w="987552">
                  <a:extLst>
                    <a:ext uri="{9D8B030D-6E8A-4147-A177-3AD203B41FA5}">
                      <a16:colId xmlns:a16="http://schemas.microsoft.com/office/drawing/2014/main" val="2030260087"/>
                    </a:ext>
                  </a:extLst>
                </a:gridCol>
                <a:gridCol w="987552">
                  <a:extLst>
                    <a:ext uri="{9D8B030D-6E8A-4147-A177-3AD203B41FA5}">
                      <a16:colId xmlns:a16="http://schemas.microsoft.com/office/drawing/2014/main" val="2058609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5828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nissankwt (Nissan Kuwait - Al Babtain) - 2017-03-02 16:21:38</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جم عدد القفزات؟
</a:t>
                      </a:r>
                      <a:r>
                        <a:rPr kumimoji="0" lang="en-US" sz="1000" b="0" i="0" u="none" strike="noStrike" kern="1200" cap="none" spc="0" normalizeH="0" baseline="0" noProof="0">
                          <a:ln>
                            <a:noFill/>
                          </a:ln>
                          <a:solidFill>
                            <a:prstClr val="black"/>
                          </a:solidFill>
                          <a:effectLst/>
                          <a:uLnTx/>
                          <a:uFillTx/>
                          <a:latin typeface="+mn-lt"/>
                          <a:ea typeface="+mn-ea"/>
                          <a:cs typeface="+mn-cs"/>
                        </a:rPr>
                        <a:t>➖
How many times did the tire bounce?
➖
#NissanFun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26837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cadillacalghanim (Cadillac Alghanim) - 2017-03-05 17:26:05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لا يوجد مثيل لتصميم </a:t>
                      </a:r>
                      <a:r>
                        <a:rPr kumimoji="0" lang="en-US" sz="1000" b="0" i="0" u="none" strike="noStrike" kern="1200" cap="none" spc="0" normalizeH="0" baseline="0" noProof="0">
                          <a:ln>
                            <a:noFill/>
                          </a:ln>
                          <a:solidFill>
                            <a:prstClr val="black"/>
                          </a:solidFill>
                          <a:effectLst/>
                          <a:uLnTx/>
                          <a:uFillTx/>
                          <a:latin typeface="+mn-lt"/>
                          <a:ea typeface="+mn-ea"/>
                          <a:cs typeface="+mn-cs"/>
                        </a:rPr>
                        <a:t>Cadillac Series 62. </a:t>
                      </a:r>
                      <a:r>
                        <a:rPr kumimoji="0" lang="ar-AE" sz="1000" b="0" i="0" u="none" strike="noStrike" kern="1200" cap="none" spc="0" normalizeH="0" baseline="0" noProof="0">
                          <a:ln>
                            <a:noFill/>
                          </a:ln>
                          <a:solidFill>
                            <a:prstClr val="black"/>
                          </a:solidFill>
                          <a:effectLst/>
                          <a:uLnTx/>
                          <a:uFillTx/>
                          <a:latin typeface="+mn-lt"/>
                          <a:ea typeface="+mn-ea"/>
                          <a:cs typeface="+mn-cs"/>
                        </a:rPr>
                        <a:t>نالت هذه السيارة سمعه قوية لتصميمها الانيق وخطوطها العصرية والسابقة لوقتها لتصبح ايقونة مضيئة في تاريخ كاديلاك.
.
</a:t>
                      </a:r>
                      <a:r>
                        <a:rPr kumimoji="0" lang="en-US" sz="1000" b="0" i="0" u="none" strike="noStrike" kern="1200" cap="none" spc="0" normalizeH="0" baseline="0" noProof="0">
                          <a:ln>
                            <a:noFill/>
                          </a:ln>
                          <a:solidFill>
                            <a:prstClr val="black"/>
                          </a:solidFill>
                          <a:effectLst/>
                          <a:uLnTx/>
                          <a:uFillTx/>
                          <a:latin typeface="+mn-lt"/>
                          <a:ea typeface="+mn-ea"/>
                          <a:cs typeface="+mn-cs"/>
                        </a:rPr>
                        <a:t>No car can match the Cadillac Series 62 design. This car set the standard for luxury looks and was ahead of its time making it a Cadillac icon.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4315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cadillacalghanim (Cadillac Alghanim) - 2017-03-04 20:25:04</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اضمن سلامتك ووفر أكثر مع عرض الخدمة من كاديلاك. 30% خصم على قطع الغيار، 10% خصم على أجور العمالة، مع فحص 21 نقطة مجانا والمزيد. احجز الآن 1800044
.
</a:t>
                      </a:r>
                      <a:r>
                        <a:rPr kumimoji="0" lang="en-US" sz="1000" b="0" i="0" u="none" strike="noStrike" kern="1200" cap="none" spc="0" normalizeH="0" baseline="0" noProof="0">
                          <a:ln>
                            <a:noFill/>
                          </a:ln>
                          <a:solidFill>
                            <a:prstClr val="black"/>
                          </a:solidFill>
                          <a:effectLst/>
                          <a:uLnTx/>
                          <a:uFillTx/>
                          <a:latin typeface="+mn-lt"/>
                          <a:ea typeface="+mn-ea"/>
                          <a:cs typeface="+mn-cs"/>
                        </a:rPr>
                        <a:t>Drive safely &amp; save more with Cadillac’s Service offers. Get 30% off on spare parts, 10% off on labor fees &amp; free 21-point check and more. Book now 1800044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00804164"/>
                  </a:ext>
                </a:extLst>
              </a:tr>
            </a:tbl>
          </a:graphicData>
        </a:graphic>
      </p:graphicFrame>
      <p:sp>
        <p:nvSpPr>
          <p:cNvPr id="4" name="Text Placeholder 3"/>
          <p:cNvSpPr>
            <a:spLocks noGrp="1"/>
          </p:cNvSpPr>
          <p:nvPr>
            <p:ph type="body" sz="quarter" idx="14"/>
          </p:nvPr>
        </p:nvSpPr>
        <p:spPr/>
        <p:txBody>
          <a:bodyPr/>
          <a:lstStyle/>
          <a:p>
            <a:r>
              <a:rPr lang="en-US"/>
              <a:t>01/03/2017 - 07/03/2017</a:t>
            </a:r>
            <a:endParaRPr lang="en-US"/>
          </a:p>
        </p:txBody>
      </p:sp>
    </p:spTree>
    <p:extLst>
      <p:ext uri="{BB962C8B-B14F-4D97-AF65-F5344CB8AC3E}">
        <p14:creationId xmlns:p14="http://schemas.microsoft.com/office/powerpoint/2010/main" val="3095302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- 3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96252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20410168"/>
                    </a:ext>
                  </a:extLst>
                </a:gridCol>
                <a:gridCol w="987552">
                  <a:extLst>
                    <a:ext uri="{9D8B030D-6E8A-4147-A177-3AD203B41FA5}">
                      <a16:colId xmlns:a16="http://schemas.microsoft.com/office/drawing/2014/main" val="4186314912"/>
                    </a:ext>
                  </a:extLst>
                </a:gridCol>
                <a:gridCol w="987552">
                  <a:extLst>
                    <a:ext uri="{9D8B030D-6E8A-4147-A177-3AD203B41FA5}">
                      <a16:colId xmlns:a16="http://schemas.microsoft.com/office/drawing/2014/main" val="633161089"/>
                    </a:ext>
                  </a:extLst>
                </a:gridCol>
                <a:gridCol w="987552">
                  <a:extLst>
                    <a:ext uri="{9D8B030D-6E8A-4147-A177-3AD203B41FA5}">
                      <a16:colId xmlns:a16="http://schemas.microsoft.com/office/drawing/2014/main" val="411063956"/>
                    </a:ext>
                  </a:extLst>
                </a:gridCol>
                <a:gridCol w="987552">
                  <a:extLst>
                    <a:ext uri="{9D8B030D-6E8A-4147-A177-3AD203B41FA5}">
                      <a16:colId xmlns:a16="http://schemas.microsoft.com/office/drawing/2014/main" val="3808892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9276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chevroletalghanim (Chevrolet Alghanim) - 2017-03-02 13:37:28</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اي داخلية تفضل على الكورفيت؟
.
</a:t>
                      </a:r>
                      <a:r>
                        <a:rPr kumimoji="0" lang="en-US" sz="1000" b="0" i="0" u="none" strike="noStrike" kern="1200" cap="none" spc="0" normalizeH="0" baseline="0" noProof="0">
                          <a:ln>
                            <a:noFill/>
                          </a:ln>
                          <a:solidFill>
                            <a:prstClr val="black"/>
                          </a:solidFill>
                          <a:effectLst/>
                          <a:uLnTx/>
                          <a:uFillTx/>
                          <a:latin typeface="+mn-lt"/>
                          <a:ea typeface="+mn-ea"/>
                          <a:cs typeface="+mn-cs"/>
                        </a:rPr>
                        <a:t>Which interior do you prefer on the Corvette?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85331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cadillacalghanim (Cadillac Alghanim) - 2017-03-07 14:02:16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أحرز استشاري الخدمة بكاديلاك الغانم طارق قصاص المركز الثاني من بين 400 استشاري خدمة في مسابقة 'مهارات استشاري الخدمة' على مستوى الخليج. ونسعى في كاديلاك الغانم في جودة الخدمة ضمن التزامنا الدائم بالارتقاء بمستويات أداء فريقنا في مركز الخدمة وخدمات مابعد البيع
.
</a:t>
                      </a:r>
                      <a:r>
                        <a:rPr kumimoji="0" lang="en-US" sz="1000" b="0" i="0" u="none" strike="noStrike" kern="1200" cap="none" spc="0" normalizeH="0" baseline="0" noProof="0">
                          <a:ln>
                            <a:noFill/>
                          </a:ln>
                          <a:solidFill>
                            <a:prstClr val="black"/>
                          </a:solidFill>
                          <a:effectLst/>
                          <a:uLnTx/>
                          <a:uFillTx/>
                          <a:latin typeface="+mn-lt"/>
                          <a:ea typeface="+mn-ea"/>
                          <a:cs typeface="+mn-cs"/>
                        </a:rPr>
                        <a:t>WE are proud of Tareq Qassas, our Service Consultant for winning the 2nd place from among 400 other service consultants in the Skills of Service Consultant Competition organized by General Motors (GM) in the GCC.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41124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alghanimhondakw (Honda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- 2017-03-05 13:40:10</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📣#Accord Fans, Are you Team Silver, Team White or Team Black? 📣</a:t>
                      </a:r>
                      <a:r>
                        <a:rPr kumimoji="0" lang="ar-AE" sz="1000" b="0" i="0" u="none" strike="noStrike" kern="1200" cap="none" spc="0" normalizeH="0" baseline="0" noProof="0">
                          <a:ln>
                            <a:noFill/>
                          </a:ln>
                          <a:solidFill>
                            <a:prstClr val="black"/>
                          </a:solidFill>
                          <a:effectLst/>
                          <a:uLnTx/>
                          <a:uFillTx/>
                          <a:latin typeface="+mn-lt"/>
                          <a:ea typeface="+mn-ea"/>
                          <a:cs typeface="+mn-cs"/>
                        </a:rPr>
                        <a:t>محبين الأكورد، أي لون تفضل؟ الفضي، الأبيض ولا الأسود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22926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mitsubishikuwait (</a:t>
                      </a:r>
                      <a:r>
                        <a:rPr kumimoji="0" lang="ar-AE" sz="1000" b="1" i="0" u="none" strike="noStrike" kern="1200" cap="none" spc="0" normalizeH="0" baseline="0" noProof="0">
                          <a:ln>
                            <a:noFill/>
                          </a:ln>
                          <a:solidFill>
                            <a:prstClr val="black"/>
                          </a:solidFill>
                          <a:effectLst/>
                          <a:uLnTx/>
                          <a:uFillTx/>
                          <a:latin typeface="+mn-lt"/>
                          <a:ea typeface="+mn-ea"/>
                          <a:cs typeface="+mn-cs"/>
                        </a:rPr>
                        <a:t>وكالة ميتسوبيشي بالكويت) - 2017-03-06 09:32:22</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Which car’s front is this ? #Certainly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4355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mitsubishikuwait (</a:t>
                      </a:r>
                      <a:r>
                        <a:rPr kumimoji="0" lang="ar-AE" sz="1000" b="1" i="0" u="none" strike="noStrike" kern="1200" cap="none" spc="0" normalizeH="0" baseline="0" noProof="0">
                          <a:ln>
                            <a:noFill/>
                          </a:ln>
                          <a:solidFill>
                            <a:prstClr val="black"/>
                          </a:solidFill>
                          <a:effectLst/>
                          <a:uLnTx/>
                          <a:uFillTx/>
                          <a:latin typeface="+mn-lt"/>
                          <a:ea typeface="+mn-ea"/>
                          <a:cs typeface="+mn-cs"/>
                        </a:rPr>
                        <a:t>وكالة ميتسوبيشي بالكويت) - 2017-03-01 12:15:28</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Did you know that the first small car from Mitsubishi was the Mitsubishi 500 in 1960? #Certainly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9766212"/>
                  </a:ext>
                </a:extLst>
              </a:tr>
            </a:tbl>
          </a:graphicData>
        </a:graphic>
      </p:graphicFrame>
      <p:sp>
        <p:nvSpPr>
          <p:cNvPr id="4" name="Text Placeholder 3"/>
          <p:cNvSpPr>
            <a:spLocks noGrp="1"/>
          </p:cNvSpPr>
          <p:nvPr>
            <p:ph type="body" sz="quarter" idx="14"/>
          </p:nvPr>
        </p:nvSpPr>
        <p:spPr/>
        <p:txBody>
          <a:bodyPr/>
          <a:lstStyle/>
          <a:p>
            <a:r>
              <a:rPr lang="en-US"/>
              <a:t>01/03/2017 - 07/03/2017</a:t>
            </a:r>
            <a:endParaRPr lang="en-US"/>
          </a:p>
        </p:txBody>
      </p:sp>
    </p:spTree>
    <p:extLst>
      <p:ext uri="{BB962C8B-B14F-4D97-AF65-F5344CB8AC3E}">
        <p14:creationId xmlns:p14="http://schemas.microsoft.com/office/powerpoint/2010/main" val="3222128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- 4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3604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99995093"/>
                    </a:ext>
                  </a:extLst>
                </a:gridCol>
                <a:gridCol w="987552">
                  <a:extLst>
                    <a:ext uri="{9D8B030D-6E8A-4147-A177-3AD203B41FA5}">
                      <a16:colId xmlns:a16="http://schemas.microsoft.com/office/drawing/2014/main" val="364470802"/>
                    </a:ext>
                  </a:extLst>
                </a:gridCol>
                <a:gridCol w="987552">
                  <a:extLst>
                    <a:ext uri="{9D8B030D-6E8A-4147-A177-3AD203B41FA5}">
                      <a16:colId xmlns:a16="http://schemas.microsoft.com/office/drawing/2014/main" val="3961823371"/>
                    </a:ext>
                  </a:extLst>
                </a:gridCol>
                <a:gridCol w="987552">
                  <a:extLst>
                    <a:ext uri="{9D8B030D-6E8A-4147-A177-3AD203B41FA5}">
                      <a16:colId xmlns:a16="http://schemas.microsoft.com/office/drawing/2014/main" val="811730631"/>
                    </a:ext>
                  </a:extLst>
                </a:gridCol>
                <a:gridCol w="987552">
                  <a:extLst>
                    <a:ext uri="{9D8B030D-6E8A-4147-A177-3AD203B41FA5}">
                      <a16:colId xmlns:a16="http://schemas.microsoft.com/office/drawing/2014/main" val="2046473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1212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mitsubishikuwait (</a:t>
                      </a:r>
                      <a:r>
                        <a:rPr kumimoji="0" lang="ar-AE" sz="1000" b="1" i="0" u="none" strike="noStrike" kern="1200" cap="none" spc="0" normalizeH="0" baseline="0" noProof="0">
                          <a:ln>
                            <a:noFill/>
                          </a:ln>
                          <a:solidFill>
                            <a:prstClr val="black"/>
                          </a:solidFill>
                          <a:effectLst/>
                          <a:uLnTx/>
                          <a:uFillTx/>
                          <a:latin typeface="+mn-lt"/>
                          <a:ea typeface="+mn-ea"/>
                          <a:cs typeface="+mn-cs"/>
                        </a:rPr>
                        <a:t>وكالة ميتسوبيشي بالكويت) - 2017-03-01 15:28:51</a:t>
                      </a:r>
                      <a:r>
                        <a:rPr kumimoji="0" lang="ar-AE" sz="1000" b="0" i="0" u="none" strike="noStrike" kern="1200" cap="none" spc="0" normalizeH="0" baseline="0" noProof="0">
                          <a:ln>
                            <a:noFill/>
                          </a:ln>
                          <a:solidFill>
                            <a:prstClr val="black"/>
                          </a:solidFill>
                          <a:effectLst/>
                          <a:uLnTx/>
                          <a:uFillTx/>
                          <a:latin typeface="+mn-lt"/>
                          <a:ea typeface="+mn-ea"/>
                          <a:cs typeface="+mn-cs"/>
                        </a:rPr>
                        <a:t>
مبروك للفائز 
@</a:t>
                      </a:r>
                      <a:r>
                        <a:rPr kumimoji="0" lang="en-US" sz="1000" b="0" i="0" u="none" strike="noStrike" kern="1200" cap="none" spc="0" normalizeH="0" baseline="0" noProof="0">
                          <a:ln>
                            <a:noFill/>
                          </a:ln>
                          <a:solidFill>
                            <a:prstClr val="black"/>
                          </a:solidFill>
                          <a:effectLst/>
                          <a:uLnTx/>
                          <a:uFillTx/>
                          <a:latin typeface="+mn-lt"/>
                          <a:ea typeface="+mn-ea"/>
                          <a:cs typeface="+mn-cs"/>
                        </a:rPr>
                        <a:t>m.bola96
</a:t>
                      </a:r>
                      <a:r>
                        <a:rPr kumimoji="0" lang="ar-AE" sz="1000" b="0" i="0" u="none" strike="noStrike" kern="1200" cap="none" spc="0" normalizeH="0" baseline="0" noProof="0">
                          <a:ln>
                            <a:noFill/>
                          </a:ln>
                          <a:solidFill>
                            <a:prstClr val="black"/>
                          </a:solidFill>
                          <a:effectLst/>
                          <a:uLnTx/>
                          <a:uFillTx/>
                          <a:latin typeface="+mn-lt"/>
                          <a:ea typeface="+mn-ea"/>
                          <a:cs typeface="+mn-cs"/>
                        </a:rPr>
                        <a:t>بجائزة 50 دينار كاش
في مسابقة منشن واربح
#</a:t>
                      </a:r>
                      <a:r>
                        <a:rPr kumimoji="0" lang="en-US" sz="1000" b="0" i="0" u="none" strike="noStrike" kern="1200" cap="none" spc="0" normalizeH="0" baseline="0" noProof="0">
                          <a:ln>
                            <a:noFill/>
                          </a:ln>
                          <a:solidFill>
                            <a:prstClr val="black"/>
                          </a:solidFill>
                          <a:effectLst/>
                          <a:uLnTx/>
                          <a:uFillTx/>
                          <a:latin typeface="+mn-lt"/>
                          <a:ea typeface="+mn-ea"/>
                          <a:cs typeface="+mn-cs"/>
                        </a:rPr>
                        <a:t>almullamotors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14647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chevroletalghanim (Chevrolet Alghanim) - 2017-03-01 16:36:30</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تعرف شنو يعني اسم كورفيت؟ الاسم كورفيت يشير الى نوع من السفن الحربية الصغيرة والسريعه وكانت تستخدم في الحرب العالمية الثانية.
.
</a:t>
                      </a:r>
                      <a:r>
                        <a:rPr kumimoji="0" lang="en-US" sz="1000" b="0" i="0" u="none" strike="noStrike" kern="1200" cap="none" spc="0" normalizeH="0" baseline="0" noProof="0">
                          <a:ln>
                            <a:noFill/>
                          </a:ln>
                          <a:solidFill>
                            <a:prstClr val="black"/>
                          </a:solidFill>
                          <a:effectLst/>
                          <a:uLnTx/>
                          <a:uFillTx/>
                          <a:latin typeface="+mn-lt"/>
                          <a:ea typeface="+mn-ea"/>
                          <a:cs typeface="+mn-cs"/>
                        </a:rPr>
                        <a:t>Ever wondered what Corvette means? Corvette refers to small and fast strike ships that were used in World War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7768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kiaq8 (KIA Motors Kuwait (Official)) - 2017-03-03 14:19:30</a:t>
                      </a:r>
                      <a:r>
                        <a:rPr kumimoji="0" lang="en-US" sz="1000" b="0" i="0" u="none" strike="noStrike" kern="1200" cap="none" spc="0" normalizeH="0" baseline="0" noProof="0">
                          <a:ln>
                            <a:noFill/>
                          </a:ln>
                          <a:solidFill>
                            <a:prstClr val="black"/>
                          </a:solidFill>
                          <a:effectLst/>
                          <a:uLnTx/>
                          <a:uFillTx/>
                          <a:latin typeface="+mn-lt"/>
                          <a:ea typeface="+mn-ea"/>
                          <a:cs typeface="+mn-cs"/>
                        </a:rPr>
                        <a:t>
Can you spot the five differences in this picture?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29666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mitsubishikuwait (</a:t>
                      </a:r>
                      <a:r>
                        <a:rPr kumimoji="0" lang="ar-AE" sz="1000" b="1" i="0" u="none" strike="noStrike" kern="1200" cap="none" spc="0" normalizeH="0" baseline="0" noProof="0">
                          <a:ln>
                            <a:noFill/>
                          </a:ln>
                          <a:solidFill>
                            <a:prstClr val="black"/>
                          </a:solidFill>
                          <a:effectLst/>
                          <a:uLnTx/>
                          <a:uFillTx/>
                          <a:latin typeface="+mn-lt"/>
                          <a:ea typeface="+mn-ea"/>
                          <a:cs typeface="+mn-cs"/>
                        </a:rPr>
                        <a:t>وكالة ميتسوبيشي بالكويت) - 2017-03-03 13:00:07</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Happy Friday to all our followers #Certainly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4727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mitsubishikuwait (</a:t>
                      </a:r>
                      <a:r>
                        <a:rPr kumimoji="0" lang="ar-AE" sz="1000" b="1" i="0" u="none" strike="noStrike" kern="1200" cap="none" spc="0" normalizeH="0" baseline="0" noProof="0">
                          <a:ln>
                            <a:noFill/>
                          </a:ln>
                          <a:solidFill>
                            <a:prstClr val="black"/>
                          </a:solidFill>
                          <a:effectLst/>
                          <a:uLnTx/>
                          <a:uFillTx/>
                          <a:latin typeface="+mn-lt"/>
                          <a:ea typeface="+mn-ea"/>
                          <a:cs typeface="+mn-cs"/>
                        </a:rPr>
                        <a:t>وكالة ميتسوبيشي بالكويت) - 2017-03-04 13:50:12</a:t>
                      </a:r>
                      <a:r>
                        <a:rPr kumimoji="0" lang="ar-AE" sz="1000" b="0" i="0" u="none" strike="noStrike" kern="1200" cap="none" spc="0" normalizeH="0" baseline="0" noProof="0">
                          <a:ln>
                            <a:noFill/>
                          </a:ln>
                          <a:solidFill>
                            <a:prstClr val="black"/>
                          </a:solidFill>
                          <a:effectLst/>
                          <a:uLnTx/>
                          <a:uFillTx/>
                          <a:latin typeface="+mn-lt"/>
                          <a:ea typeface="+mn-ea"/>
                          <a:cs typeface="+mn-cs"/>
                        </a:rPr>
                        <a:t>
مبروك للفائز 
@</a:t>
                      </a:r>
                      <a:r>
                        <a:rPr kumimoji="0" lang="en-US" sz="1000" b="0" i="0" u="none" strike="noStrike" kern="1200" cap="none" spc="0" normalizeH="0" baseline="0" noProof="0">
                          <a:ln>
                            <a:noFill/>
                          </a:ln>
                          <a:solidFill>
                            <a:prstClr val="black"/>
                          </a:solidFill>
                          <a:effectLst/>
                          <a:uLnTx/>
                          <a:uFillTx/>
                          <a:latin typeface="+mn-lt"/>
                          <a:ea typeface="+mn-ea"/>
                          <a:cs typeface="+mn-cs"/>
                        </a:rPr>
                        <a:t>m.bola96
</a:t>
                      </a:r>
                      <a:r>
                        <a:rPr kumimoji="0" lang="ar-AE" sz="1000" b="0" i="0" u="none" strike="noStrike" kern="1200" cap="none" spc="0" normalizeH="0" baseline="0" noProof="0">
                          <a:ln>
                            <a:noFill/>
                          </a:ln>
                          <a:solidFill>
                            <a:prstClr val="black"/>
                          </a:solidFill>
                          <a:effectLst/>
                          <a:uLnTx/>
                          <a:uFillTx/>
                          <a:latin typeface="+mn-lt"/>
                          <a:ea typeface="+mn-ea"/>
                          <a:cs typeface="+mn-cs"/>
                        </a:rPr>
                        <a:t>بجائزة 50 دينار كاش
في مسابقة منشن واربح
#</a:t>
                      </a:r>
                      <a:r>
                        <a:rPr kumimoji="0" lang="en-US" sz="1000" b="0" i="0" u="none" strike="noStrike" kern="1200" cap="none" spc="0" normalizeH="0" baseline="0" noProof="0">
                          <a:ln>
                            <a:noFill/>
                          </a:ln>
                          <a:solidFill>
                            <a:prstClr val="black"/>
                          </a:solidFill>
                          <a:effectLst/>
                          <a:uLnTx/>
                          <a:uFillTx/>
                          <a:latin typeface="+mn-lt"/>
                          <a:ea typeface="+mn-ea"/>
                          <a:cs typeface="+mn-cs"/>
                        </a:rPr>
                        <a:t>almullamotors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33773950"/>
                  </a:ext>
                </a:extLst>
              </a:tr>
            </a:tbl>
          </a:graphicData>
        </a:graphic>
      </p:graphicFrame>
      <p:sp>
        <p:nvSpPr>
          <p:cNvPr id="4" name="Text Placeholder 3"/>
          <p:cNvSpPr>
            <a:spLocks noGrp="1"/>
          </p:cNvSpPr>
          <p:nvPr>
            <p:ph type="body" sz="quarter" idx="14"/>
          </p:nvPr>
        </p:nvSpPr>
        <p:spPr/>
        <p:txBody>
          <a:bodyPr/>
          <a:lstStyle/>
          <a:p>
            <a:r>
              <a:rPr lang="en-US"/>
              <a:t>01/03/2017 - 07/03/2017</a:t>
            </a:r>
            <a:endParaRPr lang="en-US"/>
          </a:p>
        </p:txBody>
      </p:sp>
    </p:spTree>
    <p:extLst>
      <p:ext uri="{BB962C8B-B14F-4D97-AF65-F5344CB8AC3E}">
        <p14:creationId xmlns:p14="http://schemas.microsoft.com/office/powerpoint/2010/main" val="3464824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- 5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33270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85743720"/>
                    </a:ext>
                  </a:extLst>
                </a:gridCol>
                <a:gridCol w="987552">
                  <a:extLst>
                    <a:ext uri="{9D8B030D-6E8A-4147-A177-3AD203B41FA5}">
                      <a16:colId xmlns:a16="http://schemas.microsoft.com/office/drawing/2014/main" val="91616066"/>
                    </a:ext>
                  </a:extLst>
                </a:gridCol>
                <a:gridCol w="987552">
                  <a:extLst>
                    <a:ext uri="{9D8B030D-6E8A-4147-A177-3AD203B41FA5}">
                      <a16:colId xmlns:a16="http://schemas.microsoft.com/office/drawing/2014/main" val="2460205965"/>
                    </a:ext>
                  </a:extLst>
                </a:gridCol>
                <a:gridCol w="987552">
                  <a:extLst>
                    <a:ext uri="{9D8B030D-6E8A-4147-A177-3AD203B41FA5}">
                      <a16:colId xmlns:a16="http://schemas.microsoft.com/office/drawing/2014/main" val="18822074"/>
                    </a:ext>
                  </a:extLst>
                </a:gridCol>
                <a:gridCol w="987552">
                  <a:extLst>
                    <a:ext uri="{9D8B030D-6E8A-4147-A177-3AD203B41FA5}">
                      <a16:colId xmlns:a16="http://schemas.microsoft.com/office/drawing/2014/main" val="3844877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9669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alghanimhondakw (Honda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- 2017-03-04 20:29:40</a:t>
                      </a:r>
                      <a:r>
                        <a:rPr kumimoji="0" lang="ar-AE" sz="1000" b="0" i="0" u="none" strike="noStrike" kern="1200" cap="none" spc="0" normalizeH="0" baseline="0" noProof="0">
                          <a:ln>
                            <a:noFill/>
                          </a:ln>
                          <a:solidFill>
                            <a:prstClr val="black"/>
                          </a:solidFill>
                          <a:effectLst/>
                          <a:uLnTx/>
                          <a:uFillTx/>
                          <a:latin typeface="+mn-lt"/>
                          <a:ea typeface="+mn-ea"/>
                          <a:cs typeface="+mn-cs"/>
                        </a:rPr>
                        <a:t>
.
هوندا سيڤيك: ببساطة مذهلة!
</a:t>
                      </a:r>
                      <a:r>
                        <a:rPr kumimoji="0" lang="en-US" sz="1000" b="0" i="0" u="none" strike="noStrike" kern="1200" cap="none" spc="0" normalizeH="0" baseline="0" noProof="0">
                          <a:ln>
                            <a:noFill/>
                          </a:ln>
                          <a:solidFill>
                            <a:prstClr val="black"/>
                          </a:solidFill>
                          <a:effectLst/>
                          <a:uLnTx/>
                          <a:uFillTx/>
                          <a:latin typeface="+mn-lt"/>
                          <a:ea typeface="+mn-ea"/>
                          <a:cs typeface="+mn-cs"/>
                        </a:rPr>
                        <a:t>Honda Civic: simply stunning!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28096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nissankwt (Nissan Kuwait - Al Babtain) - 2017-03-06 15:57:09</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الكل يرحب في الإضافة الجديدة الى عائلة نيسان باترول.. </a:t>
                      </a:r>
                      <a:r>
                        <a:rPr kumimoji="0" lang="en-US" sz="1000" b="0" i="0" u="none" strike="noStrike" kern="1200" cap="none" spc="0" normalizeH="0" baseline="0" noProof="0">
                          <a:ln>
                            <a:noFill/>
                          </a:ln>
                          <a:solidFill>
                            <a:prstClr val="black"/>
                          </a:solidFill>
                          <a:effectLst/>
                          <a:uLnTx/>
                          <a:uFillTx/>
                          <a:latin typeface="+mn-lt"/>
                          <a:ea typeface="+mn-ea"/>
                          <a:cs typeface="+mn-cs"/>
                        </a:rPr>
                        <a:t>Titanium 2017!
➖
Please welcome the new addition to our Nissan Patrol family.. Patrol Titanium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04203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chevroletalghanim (Chevrolet Alghanim) - 2017-03-04 09:29:03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زيارتها الأولى لمدينة #الكويت، عاشت ناتالي تجارب رائعة في محاولة منها لاكتشاف ما تخبئه لها هذه المدينة الرائعة بمساعدة من شفروليه#تراكس. الآن دور مينا، استعدوا لـ#بيروت وتابعوا مينا لمعرفة المزيد. #اكتشفي_طريقك
.
</a:t>
                      </a:r>
                      <a:r>
                        <a:rPr kumimoji="0" lang="en-US" sz="1000" b="0" i="0" u="none" strike="noStrike" kern="1200" cap="none" spc="0" normalizeH="0" baseline="0" noProof="0">
                          <a:ln>
                            <a:noFill/>
                          </a:ln>
                          <a:solidFill>
                            <a:prstClr val="black"/>
                          </a:solidFill>
                          <a:effectLst/>
                          <a:uLnTx/>
                          <a:uFillTx/>
                          <a:latin typeface="+mn-lt"/>
                          <a:ea typeface="+mn-ea"/>
                          <a:cs typeface="+mn-cs"/>
                        </a:rPr>
                        <a:t>In her first visit to #Kuwait city, @nathaliefanj had a wonderful time unlocking its hidden gems thanks to #trax. Now it’s @minaalsheikhly's turn, follow her to learn more about her experiences in Lebanon. #UnlockTheCity 
@nathaliefanj 
@minaalsheikhly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96420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mitsubishikuwait (</a:t>
                      </a:r>
                      <a:r>
                        <a:rPr kumimoji="0" lang="ar-AE" sz="1000" b="1" i="0" u="none" strike="noStrike" kern="1200" cap="none" spc="0" normalizeH="0" baseline="0" noProof="0">
                          <a:ln>
                            <a:noFill/>
                          </a:ln>
                          <a:solidFill>
                            <a:prstClr val="black"/>
                          </a:solidFill>
                          <a:effectLst/>
                          <a:uLnTx/>
                          <a:uFillTx/>
                          <a:latin typeface="+mn-lt"/>
                          <a:ea typeface="+mn-ea"/>
                          <a:cs typeface="+mn-cs"/>
                        </a:rPr>
                        <a:t>وكالة ميتسوبيشي بالكويت) - 2017-03-02 18:14:31</a:t>
                      </a:r>
                      <a:r>
                        <a:rPr kumimoji="0" lang="ar-AE" sz="1000" b="0" i="0" u="none" strike="noStrike" kern="1200" cap="none" spc="0" normalizeH="0" baseline="0" noProof="0">
                          <a:ln>
                            <a:noFill/>
                          </a:ln>
                          <a:solidFill>
                            <a:prstClr val="black"/>
                          </a:solidFill>
                          <a:effectLst/>
                          <a:uLnTx/>
                          <a:uFillTx/>
                          <a:latin typeface="+mn-lt"/>
                          <a:ea typeface="+mn-ea"/>
                          <a:cs typeface="+mn-cs"/>
                        </a:rPr>
                        <a:t>
مع إيه إس إكس سيطرة تامة على كل ما يحيطك بلمح البصر #بالتأكيد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69621982"/>
                  </a:ext>
                </a:extLst>
              </a:tr>
            </a:tbl>
          </a:graphicData>
        </a:graphic>
      </p:graphicFrame>
      <p:sp>
        <p:nvSpPr>
          <p:cNvPr id="4" name="Text Placeholder 3"/>
          <p:cNvSpPr>
            <a:spLocks noGrp="1"/>
          </p:cNvSpPr>
          <p:nvPr>
            <p:ph type="body" sz="quarter" idx="14"/>
          </p:nvPr>
        </p:nvSpPr>
        <p:spPr/>
        <p:txBody>
          <a:bodyPr/>
          <a:lstStyle/>
          <a:p>
            <a:r>
              <a:rPr lang="en-US"/>
              <a:t>01/03/2017 - 07/03/2017</a:t>
            </a:r>
            <a:endParaRPr lang="en-US"/>
          </a:p>
        </p:txBody>
      </p:sp>
    </p:spTree>
    <p:extLst>
      <p:ext uri="{BB962C8B-B14F-4D97-AF65-F5344CB8AC3E}">
        <p14:creationId xmlns:p14="http://schemas.microsoft.com/office/powerpoint/2010/main" val="3603837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- 6 of 6</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94387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73038861"/>
                    </a:ext>
                  </a:extLst>
                </a:gridCol>
                <a:gridCol w="987552">
                  <a:extLst>
                    <a:ext uri="{9D8B030D-6E8A-4147-A177-3AD203B41FA5}">
                      <a16:colId xmlns:a16="http://schemas.microsoft.com/office/drawing/2014/main" val="572644701"/>
                    </a:ext>
                  </a:extLst>
                </a:gridCol>
                <a:gridCol w="987552">
                  <a:extLst>
                    <a:ext uri="{9D8B030D-6E8A-4147-A177-3AD203B41FA5}">
                      <a16:colId xmlns:a16="http://schemas.microsoft.com/office/drawing/2014/main" val="2167580557"/>
                    </a:ext>
                  </a:extLst>
                </a:gridCol>
                <a:gridCol w="987552">
                  <a:extLst>
                    <a:ext uri="{9D8B030D-6E8A-4147-A177-3AD203B41FA5}">
                      <a16:colId xmlns:a16="http://schemas.microsoft.com/office/drawing/2014/main" val="3649884806"/>
                    </a:ext>
                  </a:extLst>
                </a:gridCol>
                <a:gridCol w="987552">
                  <a:extLst>
                    <a:ext uri="{9D8B030D-6E8A-4147-A177-3AD203B41FA5}">
                      <a16:colId xmlns:a16="http://schemas.microsoft.com/office/drawing/2014/main" val="280661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152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mitsubishikuwait (</a:t>
                      </a:r>
                      <a:r>
                        <a:rPr kumimoji="0" lang="ar-AE" sz="1000" b="1" i="0" u="none" strike="noStrike" kern="1200" cap="none" spc="0" normalizeH="0" baseline="0" noProof="0">
                          <a:ln>
                            <a:noFill/>
                          </a:ln>
                          <a:solidFill>
                            <a:prstClr val="black"/>
                          </a:solidFill>
                          <a:effectLst/>
                          <a:uLnTx/>
                          <a:uFillTx/>
                          <a:latin typeface="+mn-lt"/>
                          <a:ea typeface="+mn-ea"/>
                          <a:cs typeface="+mn-cs"/>
                        </a:rPr>
                        <a:t>وكالة ميتسوبيشي بالكويت) - 2017-03-07 11:37:26</a:t>
                      </a:r>
                      <a:r>
                        <a:rPr kumimoji="0" lang="ar-AE" sz="1000" b="0" i="0" u="none" strike="noStrike" kern="1200" cap="none" spc="0" normalizeH="0" baseline="0" noProof="0">
                          <a:ln>
                            <a:noFill/>
                          </a:ln>
                          <a:solidFill>
                            <a:prstClr val="black"/>
                          </a:solidFill>
                          <a:effectLst/>
                          <a:uLnTx/>
                          <a:uFillTx/>
                          <a:latin typeface="+mn-lt"/>
                          <a:ea typeface="+mn-ea"/>
                          <a:cs typeface="+mn-cs"/>
                        </a:rPr>
                        <a:t>
قوة ديناميكية
سواء كانت سيارتك تتجاوز السيارات الأخرى على الطرقات السريعة أو تصعد على مرتفعات شديدة الميلان فإنك بحاجة إلى إستجابة قوية يمكنك الإعتماد عليها #بالتأكيد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30635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nissankwt (Nissan Kuwait - Al Babtain) - 2017-03-07 16:55:34</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سيارة راقية مثل نيسان فيجن جران توريزمو 2020 تستاهل دخلة عجيبة </a:t>
                      </a:r>
                      <a:r>
                        <a:rPr kumimoji="0" lang="en-US" sz="1000" b="0" i="0" u="none" strike="noStrike" kern="1200" cap="none" spc="0" normalizeH="0" baseline="0" noProof="0">
                          <a:ln>
                            <a:noFill/>
                          </a:ln>
                          <a:solidFill>
                            <a:prstClr val="black"/>
                          </a:solidFill>
                          <a:effectLst/>
                          <a:uLnTx/>
                          <a:uFillTx/>
                          <a:latin typeface="+mn-lt"/>
                          <a:ea typeface="+mn-ea"/>
                          <a:cs typeface="+mn-cs"/>
                        </a:rPr>
                        <a:t>👌
➖
An elegant car like this 2020 Nissan Vision Gran Turismo concept deserves a grand entrance 👌
➖
#NissanTech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21963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chevroletalghanim (Chevrolet Alghanim) - 2017-03-05 17:23:24</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في وقتها كانت تمثل الـــ </a:t>
                      </a:r>
                      <a:r>
                        <a:rPr kumimoji="0" lang="en-US" sz="1000" b="0" i="0" u="none" strike="noStrike" kern="1200" cap="none" spc="0" normalizeH="0" baseline="0" noProof="0">
                          <a:ln>
                            <a:noFill/>
                          </a:ln>
                          <a:solidFill>
                            <a:prstClr val="black"/>
                          </a:solidFill>
                          <a:effectLst/>
                          <a:uLnTx/>
                          <a:uFillTx/>
                          <a:latin typeface="+mn-lt"/>
                          <a:ea typeface="+mn-ea"/>
                          <a:cs typeface="+mn-cs"/>
                        </a:rPr>
                        <a:t>Pickup 3100 </a:t>
                      </a:r>
                      <a:r>
                        <a:rPr kumimoji="0" lang="ar-AE" sz="1000" b="0" i="0" u="none" strike="noStrike" kern="1200" cap="none" spc="0" normalizeH="0" baseline="0" noProof="0">
                          <a:ln>
                            <a:noFill/>
                          </a:ln>
                          <a:solidFill>
                            <a:prstClr val="black"/>
                          </a:solidFill>
                          <a:effectLst/>
                          <a:uLnTx/>
                          <a:uFillTx/>
                          <a:latin typeface="+mn-lt"/>
                          <a:ea typeface="+mn-ea"/>
                          <a:cs typeface="+mn-cs"/>
                        </a:rPr>
                        <a:t>تطوراً في شاحنات شفرولية لأنها اصبحت اكثر راحة وملائمة، وزودت بمحرك سعة 216 انش مكعب يطلق 90 حصان ونظام نقل حركة من 3 سرعات.
.
</a:t>
                      </a:r>
                      <a:r>
                        <a:rPr kumimoji="0" lang="en-US" sz="1000" b="0" i="0" u="none" strike="noStrike" kern="1200" cap="none" spc="0" normalizeH="0" baseline="0" noProof="0">
                          <a:ln>
                            <a:noFill/>
                          </a:ln>
                          <a:solidFill>
                            <a:prstClr val="black"/>
                          </a:solidFill>
                          <a:effectLst/>
                          <a:uLnTx/>
                          <a:uFillTx/>
                          <a:latin typeface="+mn-lt"/>
                          <a:ea typeface="+mn-ea"/>
                          <a:cs typeface="+mn-cs"/>
                        </a:rPr>
                        <a:t>During its period, the Pickup 3100 marked a huge evolution in Chevrolet trucks, due to its interior adjustments that made it extremely comfortable. It had 216 cubic inch size engine that generates 90 hp and had a 3 speed transmission
.
#ChevroletYesterdayKW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18529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mitsubishikuwait (</a:t>
                      </a:r>
                      <a:r>
                        <a:rPr kumimoji="0" lang="ar-AE" sz="1000" b="1" i="0" u="none" strike="noStrike" kern="1200" cap="none" spc="0" normalizeH="0" baseline="0" noProof="0">
                          <a:ln>
                            <a:noFill/>
                          </a:ln>
                          <a:solidFill>
                            <a:prstClr val="black"/>
                          </a:solidFill>
                          <a:effectLst/>
                          <a:uLnTx/>
                          <a:uFillTx/>
                          <a:latin typeface="+mn-lt"/>
                          <a:ea typeface="+mn-ea"/>
                          <a:cs typeface="+mn-cs"/>
                        </a:rPr>
                        <a:t>وكالة ميتسوبيشي بالكويت) - 2017-03-05 11:19:03</a:t>
                      </a:r>
                      <a:r>
                        <a:rPr kumimoji="0" lang="ar-AE" sz="1000" b="0" i="0" u="none" strike="noStrike" kern="1200" cap="none" spc="0" normalizeH="0" baseline="0" noProof="0">
                          <a:ln>
                            <a:noFill/>
                          </a:ln>
                          <a:solidFill>
                            <a:prstClr val="black"/>
                          </a:solidFill>
                          <a:effectLst/>
                          <a:uLnTx/>
                          <a:uFillTx/>
                          <a:latin typeface="+mn-lt"/>
                          <a:ea typeface="+mn-ea"/>
                          <a:cs typeface="+mn-cs"/>
                        </a:rPr>
                        <a:t>
تقدم </a:t>
                      </a:r>
                      <a:r>
                        <a:rPr kumimoji="0" lang="en-US" sz="1000" b="0" i="0" u="none" strike="noStrike" kern="1200" cap="none" spc="0" normalizeH="0" baseline="0" noProof="0">
                          <a:ln>
                            <a:noFill/>
                          </a:ln>
                          <a:solidFill>
                            <a:prstClr val="black"/>
                          </a:solidFill>
                          <a:effectLst/>
                          <a:uLnTx/>
                          <a:uFillTx/>
                          <a:latin typeface="+mn-lt"/>
                          <a:ea typeface="+mn-ea"/>
                          <a:cs typeface="+mn-cs"/>
                        </a:rPr>
                        <a:t>ASX </a:t>
                      </a:r>
                      <a:r>
                        <a:rPr kumimoji="0" lang="ar-AE" sz="1000" b="0" i="0" u="none" strike="noStrike" kern="1200" cap="none" spc="0" normalizeH="0" baseline="0" noProof="0">
                          <a:ln>
                            <a:noFill/>
                          </a:ln>
                          <a:solidFill>
                            <a:prstClr val="black"/>
                          </a:solidFill>
                          <a:effectLst/>
                          <a:uLnTx/>
                          <a:uFillTx/>
                          <a:latin typeface="+mn-lt"/>
                          <a:ea typeface="+mn-ea"/>
                          <a:cs typeface="+mn-cs"/>
                        </a:rPr>
                        <a:t>الأداء العالي الذي تريده من سيارة رياضية متعددة الأغراض قوية البنية #بالتأكيد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16334451"/>
                  </a:ext>
                </a:extLst>
              </a:tr>
            </a:tbl>
          </a:graphicData>
        </a:graphic>
      </p:graphicFrame>
      <p:sp>
        <p:nvSpPr>
          <p:cNvPr id="4" name="Text Placeholder 3"/>
          <p:cNvSpPr>
            <a:spLocks noGrp="1"/>
          </p:cNvSpPr>
          <p:nvPr>
            <p:ph type="body" sz="quarter" idx="14"/>
          </p:nvPr>
        </p:nvSpPr>
        <p:spPr/>
        <p:txBody>
          <a:bodyPr/>
          <a:lstStyle/>
          <a:p>
            <a:r>
              <a:rPr lang="en-US"/>
              <a:t>01/03/2017 - 07/03/2017</a:t>
            </a:r>
            <a:endParaRPr lang="en-US"/>
          </a:p>
        </p:txBody>
      </p:sp>
    </p:spTree>
    <p:extLst>
      <p:ext uri="{BB962C8B-B14F-4D97-AF65-F5344CB8AC3E}">
        <p14:creationId xmlns:p14="http://schemas.microsoft.com/office/powerpoint/2010/main" val="25787647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440</Words>
  <Application>Microsoft Office PowerPoint</Application>
  <PresentationFormat>On-screen Show (4:3)</PresentationFormat>
  <Paragraphs>167</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Instagram Posts Table - 1 of 6</vt:lpstr>
      <vt:lpstr>Instagram Posts Table - 2 of 6</vt:lpstr>
      <vt:lpstr>Instagram Posts Table - 3 of 6</vt:lpstr>
      <vt:lpstr>Instagram Posts Table - 4 of 6</vt:lpstr>
      <vt:lpstr>Instagram Posts Table - 5 of 6</vt:lpstr>
      <vt:lpstr>Instagram Posts Table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- 1 of 6</dc:title>
  <dc:creator>Administrator</dc:creator>
  <cp:lastModifiedBy>Administrator</cp:lastModifiedBy>
  <cp:revision>1</cp:revision>
  <dcterms:created xsi:type="dcterms:W3CDTF">2017-03-08T08:19:12Z</dcterms:created>
  <dcterms:modified xsi:type="dcterms:W3CDTF">2017-03-08T08:21:22Z</dcterms:modified>
</cp:coreProperties>
</file>