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2696693"/>
              </p:ext>
            </p:extLst>
          </p:nvPr>
        </p:nvGraphicFramePr>
        <p:xfrm>
          <a:off x="457200" y="1731963"/>
          <a:ext cx="8229600" cy="34442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90707555"/>
                    </a:ext>
                  </a:extLst>
                </a:gridCol>
                <a:gridCol w="658368">
                  <a:extLst>
                    <a:ext uri="{9D8B030D-6E8A-4147-A177-3AD203B41FA5}">
                      <a16:colId xmlns:a16="http://schemas.microsoft.com/office/drawing/2014/main" val="2278604590"/>
                    </a:ext>
                  </a:extLst>
                </a:gridCol>
                <a:gridCol w="658368">
                  <a:extLst>
                    <a:ext uri="{9D8B030D-6E8A-4147-A177-3AD203B41FA5}">
                      <a16:colId xmlns:a16="http://schemas.microsoft.com/office/drawing/2014/main" val="374246621"/>
                    </a:ext>
                  </a:extLst>
                </a:gridCol>
                <a:gridCol w="658368">
                  <a:extLst>
                    <a:ext uri="{9D8B030D-6E8A-4147-A177-3AD203B41FA5}">
                      <a16:colId xmlns:a16="http://schemas.microsoft.com/office/drawing/2014/main" val="566746254"/>
                    </a:ext>
                  </a:extLst>
                </a:gridCol>
                <a:gridCol w="658368">
                  <a:extLst>
                    <a:ext uri="{9D8B030D-6E8A-4147-A177-3AD203B41FA5}">
                      <a16:colId xmlns:a16="http://schemas.microsoft.com/office/drawing/2014/main" val="4126438531"/>
                    </a:ext>
                  </a:extLst>
                </a:gridCol>
                <a:gridCol w="658368">
                  <a:extLst>
                    <a:ext uri="{9D8B030D-6E8A-4147-A177-3AD203B41FA5}">
                      <a16:colId xmlns:a16="http://schemas.microsoft.com/office/drawing/2014/main" val="1729158217"/>
                    </a:ext>
                  </a:extLst>
                </a:gridCol>
                <a:gridCol w="658368">
                  <a:extLst>
                    <a:ext uri="{9D8B030D-6E8A-4147-A177-3AD203B41FA5}">
                      <a16:colId xmlns:a16="http://schemas.microsoft.com/office/drawing/2014/main" val="3049852270"/>
                    </a:ext>
                  </a:extLst>
                </a:gridCol>
                <a:gridCol w="658368">
                  <a:extLst>
                    <a:ext uri="{9D8B030D-6E8A-4147-A177-3AD203B41FA5}">
                      <a16:colId xmlns:a16="http://schemas.microsoft.com/office/drawing/2014/main" val="975637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725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- 2017-03-02 13:32:48</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Which interior do you prefer on the CTS?
</a:t>
                      </a:r>
                      <a:r>
                        <a:rPr kumimoji="0" lang="ar-AE" sz="1000" b="0" i="0" u="none" strike="noStrike" kern="1200" cap="none" spc="0" normalizeH="0" baseline="0" noProof="0">
                          <a:ln>
                            <a:noFill/>
                          </a:ln>
                          <a:solidFill>
                            <a:prstClr val="black"/>
                          </a:solidFill>
                          <a:effectLst/>
                          <a:uLnTx/>
                          <a:uFillTx/>
                          <a:latin typeface="+mn-lt"/>
                          <a:ea typeface="+mn-ea"/>
                          <a:cs typeface="+mn-cs"/>
                        </a:rPr>
                        <a:t>اي داخلية تفضل على </a:t>
                      </a:r>
                      <a:r>
                        <a:rPr kumimoji="0" lang="en-US" sz="1000" b="0" i="0" u="none" strike="noStrike" kern="1200" cap="none" spc="0" normalizeH="0" baseline="0" noProof="0">
                          <a:ln>
                            <a:noFill/>
                          </a:ln>
                          <a:solidFill>
                            <a:prstClr val="black"/>
                          </a:solidFill>
                          <a:effectLst/>
                          <a:uLnTx/>
                          <a:uFillTx/>
                          <a:latin typeface="+mn-lt"/>
                          <a:ea typeface="+mn-ea"/>
                          <a:cs typeface="+mn-cs"/>
                        </a:rPr>
                        <a:t>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552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- 2017-03-06 16:12:55</a:t>
                      </a:r>
                      <a:r>
                        <a:rPr kumimoji="0" lang="en-US" sz="1000" b="0" i="0" u="none" strike="noStrike" kern="1200" cap="none" spc="0" normalizeH="0" baseline="0" noProof="0">
                          <a:ln>
                            <a:noFill/>
                          </a:ln>
                          <a:solidFill>
                            <a:prstClr val="black"/>
                          </a:solidFill>
                          <a:effectLst/>
                          <a:uLnTx/>
                          <a:uFillTx/>
                          <a:latin typeface="+mn-lt"/>
                          <a:ea typeface="+mn-ea"/>
                          <a:cs typeface="+mn-cs"/>
                        </a:rPr>
                        <a:t>
Please welcome the new addition to our Nissan Patrol family.. Patrol Titanium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07567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- 2017-03-06 16:18:27</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An Escalade with customized interior from @lexanimotorcars, what would you rate this from 1-10? 
</a:t>
                      </a:r>
                      <a:r>
                        <a:rPr kumimoji="0" lang="ar-AE" sz="1000" b="0" i="0" u="none" strike="noStrike" kern="1200" cap="none" spc="0" normalizeH="0" baseline="0" noProof="0">
                          <a:ln>
                            <a:noFill/>
                          </a:ln>
                          <a:solidFill>
                            <a:prstClr val="black"/>
                          </a:solidFill>
                          <a:effectLst/>
                          <a:uLnTx/>
                          <a:uFillTx/>
                          <a:latin typeface="+mn-lt"/>
                          <a:ea typeface="+mn-ea"/>
                          <a:cs typeface="+mn-cs"/>
                        </a:rPr>
                        <a:t>اسكاليد مع داخلية معدلة من @</a:t>
                      </a:r>
                      <a:r>
                        <a:rPr kumimoji="0" lang="en-US" sz="1000" b="0" i="0" u="none" strike="noStrike" kern="1200" cap="none" spc="0" normalizeH="0" baseline="0" noProof="0">
                          <a:ln>
                            <a:noFill/>
                          </a:ln>
                          <a:solidFill>
                            <a:prstClr val="black"/>
                          </a:solidFill>
                          <a:effectLst/>
                          <a:uLnTx/>
                          <a:uFillTx/>
                          <a:latin typeface="+mn-lt"/>
                          <a:ea typeface="+mn-ea"/>
                          <a:cs typeface="+mn-cs"/>
                        </a:rPr>
                        <a:t>lexanimotorcars، </a:t>
                      </a:r>
                      <a:r>
                        <a:rPr kumimoji="0" lang="ar-AE" sz="1000" b="0" i="0" u="none" strike="noStrike" kern="1200" cap="none" spc="0" normalizeH="0" baseline="0" noProof="0">
                          <a:ln>
                            <a:noFill/>
                          </a:ln>
                          <a:solidFill>
                            <a:prstClr val="black"/>
                          </a:solidFill>
                          <a:effectLst/>
                          <a:uLnTx/>
                          <a:uFillTx/>
                          <a:latin typeface="+mn-lt"/>
                          <a:ea typeface="+mn-ea"/>
                          <a:cs typeface="+mn-cs"/>
                        </a:rPr>
                        <a:t>قييم السيارة من 1-10؟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33686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- 2017-03-02 16:20:55</a:t>
                      </a:r>
                      <a:r>
                        <a:rPr kumimoji="0" lang="en-US" sz="1000" b="0" i="0" u="none" strike="noStrike" kern="1200" cap="none" spc="0" normalizeH="0" baseline="0" noProof="0">
                          <a:ln>
                            <a:noFill/>
                          </a:ln>
                          <a:solidFill>
                            <a:prstClr val="black"/>
                          </a:solidFill>
                          <a:effectLst/>
                          <a:uLnTx/>
                          <a:uFillTx/>
                          <a:latin typeface="+mn-lt"/>
                          <a:ea typeface="+mn-ea"/>
                          <a:cs typeface="+mn-cs"/>
                        </a:rPr>
                        <a:t>
How many times did the tire bounce?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6998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- 2017-03-03 17:33:01</a:t>
                      </a:r>
                      <a:r>
                        <a:rPr kumimoji="0" lang="en-US" sz="1000" b="0" i="0" u="none" strike="noStrike" kern="1200" cap="none" spc="0" normalizeH="0" baseline="0" noProof="0">
                          <a:ln>
                            <a:noFill/>
                          </a:ln>
                          <a:solidFill>
                            <a:prstClr val="black"/>
                          </a:solidFill>
                          <a:effectLst/>
                          <a:uLnTx/>
                          <a:uFillTx/>
                          <a:latin typeface="+mn-lt"/>
                          <a:ea typeface="+mn-ea"/>
                          <a:cs typeface="+mn-cs"/>
                        </a:rPr>
                        <a:t>
Choose the missing part from the Montero sport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4252701"/>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2322139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71870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6393576"/>
                    </a:ext>
                  </a:extLst>
                </a:gridCol>
                <a:gridCol w="658368">
                  <a:extLst>
                    <a:ext uri="{9D8B030D-6E8A-4147-A177-3AD203B41FA5}">
                      <a16:colId xmlns:a16="http://schemas.microsoft.com/office/drawing/2014/main" val="406108410"/>
                    </a:ext>
                  </a:extLst>
                </a:gridCol>
                <a:gridCol w="658368">
                  <a:extLst>
                    <a:ext uri="{9D8B030D-6E8A-4147-A177-3AD203B41FA5}">
                      <a16:colId xmlns:a16="http://schemas.microsoft.com/office/drawing/2014/main" val="457712388"/>
                    </a:ext>
                  </a:extLst>
                </a:gridCol>
                <a:gridCol w="658368">
                  <a:extLst>
                    <a:ext uri="{9D8B030D-6E8A-4147-A177-3AD203B41FA5}">
                      <a16:colId xmlns:a16="http://schemas.microsoft.com/office/drawing/2014/main" val="2686956006"/>
                    </a:ext>
                  </a:extLst>
                </a:gridCol>
                <a:gridCol w="658368">
                  <a:extLst>
                    <a:ext uri="{9D8B030D-6E8A-4147-A177-3AD203B41FA5}">
                      <a16:colId xmlns:a16="http://schemas.microsoft.com/office/drawing/2014/main" val="3955398583"/>
                    </a:ext>
                  </a:extLst>
                </a:gridCol>
                <a:gridCol w="658368">
                  <a:extLst>
                    <a:ext uri="{9D8B030D-6E8A-4147-A177-3AD203B41FA5}">
                      <a16:colId xmlns:a16="http://schemas.microsoft.com/office/drawing/2014/main" val="3789240452"/>
                    </a:ext>
                  </a:extLst>
                </a:gridCol>
                <a:gridCol w="658368">
                  <a:extLst>
                    <a:ext uri="{9D8B030D-6E8A-4147-A177-3AD203B41FA5}">
                      <a16:colId xmlns:a16="http://schemas.microsoft.com/office/drawing/2014/main" val="869842681"/>
                    </a:ext>
                  </a:extLst>
                </a:gridCol>
                <a:gridCol w="658368">
                  <a:extLst>
                    <a:ext uri="{9D8B030D-6E8A-4147-A177-3AD203B41FA5}">
                      <a16:colId xmlns:a16="http://schemas.microsoft.com/office/drawing/2014/main" val="3302182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7392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- 2017-03-01 17:02:16</a:t>
                      </a:r>
                      <a:r>
                        <a:rPr kumimoji="0" lang="en-US" sz="1000" b="0" i="0" u="none" strike="noStrike" kern="1200" cap="none" spc="0" normalizeH="0" baseline="0" noProof="0">
                          <a:ln>
                            <a:noFill/>
                          </a:ln>
                          <a:solidFill>
                            <a:prstClr val="black"/>
                          </a:solidFill>
                          <a:effectLst/>
                          <a:uLnTx/>
                          <a:uFillTx/>
                          <a:latin typeface="+mn-lt"/>
                          <a:ea typeface="+mn-ea"/>
                          <a:cs typeface="+mn-cs"/>
                        </a:rPr>
                        <a:t>
Hello, my name is Maricel Lacson. I've been working as a Customer Coordinator at Nissan for 5 years.  My favorite part of my job is working with my supportive colleagues every day. One of the funniest things that happened to me while at work was that one customer mistook me for a technician and gave me he’s car keys in order to take a look at his car and I had to explain to him that I was not a technician. My favorite car at Nissan is the Hero of all Terrains.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932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- 2017-03-05 16:22:02</a:t>
                      </a:r>
                      <a:r>
                        <a:rPr kumimoji="0" lang="en-US" sz="1000" b="0" i="0" u="none" strike="noStrike" kern="1200" cap="none" spc="0" normalizeH="0" baseline="0" noProof="0">
                          <a:ln>
                            <a:noFill/>
                          </a:ln>
                          <a:solidFill>
                            <a:prstClr val="black"/>
                          </a:solidFill>
                          <a:effectLst/>
                          <a:uLnTx/>
                          <a:uFillTx/>
                          <a:latin typeface="+mn-lt"/>
                          <a:ea typeface="+mn-ea"/>
                          <a:cs typeface="+mn-cs"/>
                        </a:rPr>
                        <a:t>
Join us in giving the gift of life to those who need it by donating blood at our Nissan Showroom in Alrai (Meeting Room) on Thursday, March 9th between 9 am &amp; 1 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012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- 2017-03-05 17:25:51</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No car can match the Cadillac Series 62 design. This car set the standard for luxury looks and was ahead of its time making it a Cadillac icon. 
</a:t>
                      </a:r>
                      <a:r>
                        <a:rPr kumimoji="0" lang="ar-AE" sz="1000" b="0" i="0" u="none" strike="noStrike" kern="1200" cap="none" spc="0" normalizeH="0" baseline="0" noProof="0">
                          <a:ln>
                            <a:noFill/>
                          </a:ln>
                          <a:solidFill>
                            <a:prstClr val="black"/>
                          </a:solidFill>
                          <a:effectLst/>
                          <a:uLnTx/>
                          <a:uFillTx/>
                          <a:latin typeface="+mn-lt"/>
                          <a:ea typeface="+mn-ea"/>
                          <a:cs typeface="+mn-cs"/>
                        </a:rPr>
                        <a:t>لا يوجد مثيل لتصميم </a:t>
                      </a:r>
                      <a:r>
                        <a:rPr kumimoji="0" lang="en-US" sz="1000" b="0" i="0" u="none" strike="noStrike" kern="1200" cap="none" spc="0" normalizeH="0" baseline="0" noProof="0">
                          <a:ln>
                            <a:noFill/>
                          </a:ln>
                          <a:solidFill>
                            <a:prstClr val="black"/>
                          </a:solidFill>
                          <a:effectLst/>
                          <a:uLnTx/>
                          <a:uFillTx/>
                          <a:latin typeface="+mn-lt"/>
                          <a:ea typeface="+mn-ea"/>
                          <a:cs typeface="+mn-cs"/>
                        </a:rPr>
                        <a:t>Cadillac Series 62. </a:t>
                      </a:r>
                      <a:r>
                        <a:rPr kumimoji="0" lang="ar-AE" sz="1000" b="0" i="0" u="none" strike="noStrike" kern="1200" cap="none" spc="0" normalizeH="0" baseline="0" noProof="0">
                          <a:ln>
                            <a:noFill/>
                          </a:ln>
                          <a:solidFill>
                            <a:prstClr val="black"/>
                          </a:solidFill>
                          <a:effectLst/>
                          <a:uLnTx/>
                          <a:uFillTx/>
                          <a:latin typeface="+mn-lt"/>
                          <a:ea typeface="+mn-ea"/>
                          <a:cs typeface="+mn-cs"/>
                        </a:rPr>
                        <a:t>نالت هذه السيارة سمعه قوية لتصميمها الانيق وخطوطها العصرية والسابقة لوقتها لتصبح ايقونة مضيئة في تاريخ كاديلاك.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4010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- 2017-03-03 14:30:50</a:t>
                      </a:r>
                      <a:r>
                        <a:rPr kumimoji="0" lang="en-US" sz="1000" b="0" i="0" u="none" strike="noStrike" kern="1200" cap="none" spc="0" normalizeH="0" baseline="0" noProof="0">
                          <a:ln>
                            <a:noFill/>
                          </a:ln>
                          <a:solidFill>
                            <a:prstClr val="black"/>
                          </a:solidFill>
                          <a:effectLst/>
                          <a:uLnTx/>
                          <a:uFillTx/>
                          <a:latin typeface="+mn-lt"/>
                          <a:ea typeface="+mn-ea"/>
                          <a:cs typeface="+mn-cs"/>
                        </a:rPr>
                        <a:t>
Can you spot the five differences in this picture?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2763512"/>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885827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7142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55653310"/>
                    </a:ext>
                  </a:extLst>
                </a:gridCol>
                <a:gridCol w="658368">
                  <a:extLst>
                    <a:ext uri="{9D8B030D-6E8A-4147-A177-3AD203B41FA5}">
                      <a16:colId xmlns:a16="http://schemas.microsoft.com/office/drawing/2014/main" val="1820481386"/>
                    </a:ext>
                  </a:extLst>
                </a:gridCol>
                <a:gridCol w="658368">
                  <a:extLst>
                    <a:ext uri="{9D8B030D-6E8A-4147-A177-3AD203B41FA5}">
                      <a16:colId xmlns:a16="http://schemas.microsoft.com/office/drawing/2014/main" val="5564955"/>
                    </a:ext>
                  </a:extLst>
                </a:gridCol>
                <a:gridCol w="658368">
                  <a:extLst>
                    <a:ext uri="{9D8B030D-6E8A-4147-A177-3AD203B41FA5}">
                      <a16:colId xmlns:a16="http://schemas.microsoft.com/office/drawing/2014/main" val="2209448493"/>
                    </a:ext>
                  </a:extLst>
                </a:gridCol>
                <a:gridCol w="658368">
                  <a:extLst>
                    <a:ext uri="{9D8B030D-6E8A-4147-A177-3AD203B41FA5}">
                      <a16:colId xmlns:a16="http://schemas.microsoft.com/office/drawing/2014/main" val="2546041102"/>
                    </a:ext>
                  </a:extLst>
                </a:gridCol>
                <a:gridCol w="658368">
                  <a:extLst>
                    <a:ext uri="{9D8B030D-6E8A-4147-A177-3AD203B41FA5}">
                      <a16:colId xmlns:a16="http://schemas.microsoft.com/office/drawing/2014/main" val="3359585731"/>
                    </a:ext>
                  </a:extLst>
                </a:gridCol>
                <a:gridCol w="658368">
                  <a:extLst>
                    <a:ext uri="{9D8B030D-6E8A-4147-A177-3AD203B41FA5}">
                      <a16:colId xmlns:a16="http://schemas.microsoft.com/office/drawing/2014/main" val="1151532926"/>
                    </a:ext>
                  </a:extLst>
                </a:gridCol>
                <a:gridCol w="658368">
                  <a:extLst>
                    <a:ext uri="{9D8B030D-6E8A-4147-A177-3AD203B41FA5}">
                      <a16:colId xmlns:a16="http://schemas.microsoft.com/office/drawing/2014/main" val="1720074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652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- 2017-03-04 20:56:56</a:t>
                      </a:r>
                      <a:r>
                        <a:rPr kumimoji="0" lang="ar-AE" sz="1000" b="0" i="0" u="none" strike="noStrike" kern="1200" cap="none" spc="0" normalizeH="0" baseline="0" noProof="0">
                          <a:ln>
                            <a:noFill/>
                          </a:ln>
                          <a:solidFill>
                            <a:prstClr val="black"/>
                          </a:solidFill>
                          <a:effectLst/>
                          <a:uLnTx/>
                          <a:uFillTx/>
                          <a:latin typeface="+mn-lt"/>
                          <a:ea typeface="+mn-ea"/>
                          <a:cs typeface="+mn-cs"/>
                        </a:rPr>
                        <a:t>
هوندا سيڤيك: ببساطة مذهلة!
</a:t>
                      </a:r>
                      <a:r>
                        <a:rPr kumimoji="0" lang="en-US" sz="1000" b="0" i="0" u="none" strike="noStrike" kern="1200" cap="none" spc="0" normalizeH="0" baseline="0" noProof="0">
                          <a:ln>
                            <a:noFill/>
                          </a:ln>
                          <a:solidFill>
                            <a:prstClr val="black"/>
                          </a:solidFill>
                          <a:effectLst/>
                          <a:uLnTx/>
                          <a:uFillTx/>
                          <a:latin typeface="+mn-lt"/>
                          <a:ea typeface="+mn-ea"/>
                          <a:cs typeface="+mn-cs"/>
                        </a:rPr>
                        <a:t>Honda Civic: simply stunning!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965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- 2017-03-05 15:18:27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لاتطوفكم الفرصة! سورينتو وموهافي 2017 بأسعار أقل من التكلفة
</a:t>
                      </a:r>
                      <a:r>
                        <a:rPr kumimoji="0" lang="en-US" sz="1000" b="0" i="0" u="none" strike="noStrike" kern="1200" cap="none" spc="0" normalizeH="0" baseline="0" noProof="0">
                          <a:ln>
                            <a:noFill/>
                          </a:ln>
                          <a:solidFill>
                            <a:prstClr val="black"/>
                          </a:solidFill>
                          <a:effectLst/>
                          <a:uLnTx/>
                          <a:uFillTx/>
                          <a:latin typeface="+mn-lt"/>
                          <a:ea typeface="+mn-ea"/>
                          <a:cs typeface="+mn-cs"/>
                        </a:rPr>
                        <a:t>Don’t miss the offer! Sorento &amp; Mohave 2017 at prices below cost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336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KIA Motors Kuwait - 2017-03-02 17:03:43</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85749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- 2017-03-05 17:18:20</a:t>
                      </a:r>
                      <a:r>
                        <a:rPr kumimoji="0" lang="en-US" sz="1000" b="0" i="0" u="none" strike="noStrike" kern="1200" cap="none" spc="0" normalizeH="0" baseline="0" noProof="0">
                          <a:ln>
                            <a:noFill/>
                          </a:ln>
                          <a:solidFill>
                            <a:prstClr val="black"/>
                          </a:solidFill>
                          <a:effectLst/>
                          <a:uLnTx/>
                          <a:uFillTx/>
                          <a:latin typeface="+mn-lt"/>
                          <a:ea typeface="+mn-ea"/>
                          <a:cs typeface="+mn-cs"/>
                        </a:rPr>
                        <a:t>
Get the chance to be at the Champions League Final, when you purchase one of the selected Nissan vehicles.
2 Airplane Tickets Kuwait-London-Kuwait
Accommodation for 2 nights for 2 persons
2 UCL Final match Tickets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3409027"/>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3915380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1978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0506969"/>
                    </a:ext>
                  </a:extLst>
                </a:gridCol>
                <a:gridCol w="658368">
                  <a:extLst>
                    <a:ext uri="{9D8B030D-6E8A-4147-A177-3AD203B41FA5}">
                      <a16:colId xmlns:a16="http://schemas.microsoft.com/office/drawing/2014/main" val="412409737"/>
                    </a:ext>
                  </a:extLst>
                </a:gridCol>
                <a:gridCol w="658368">
                  <a:extLst>
                    <a:ext uri="{9D8B030D-6E8A-4147-A177-3AD203B41FA5}">
                      <a16:colId xmlns:a16="http://schemas.microsoft.com/office/drawing/2014/main" val="3354199166"/>
                    </a:ext>
                  </a:extLst>
                </a:gridCol>
                <a:gridCol w="658368">
                  <a:extLst>
                    <a:ext uri="{9D8B030D-6E8A-4147-A177-3AD203B41FA5}">
                      <a16:colId xmlns:a16="http://schemas.microsoft.com/office/drawing/2014/main" val="157687789"/>
                    </a:ext>
                  </a:extLst>
                </a:gridCol>
                <a:gridCol w="658368">
                  <a:extLst>
                    <a:ext uri="{9D8B030D-6E8A-4147-A177-3AD203B41FA5}">
                      <a16:colId xmlns:a16="http://schemas.microsoft.com/office/drawing/2014/main" val="278574691"/>
                    </a:ext>
                  </a:extLst>
                </a:gridCol>
                <a:gridCol w="658368">
                  <a:extLst>
                    <a:ext uri="{9D8B030D-6E8A-4147-A177-3AD203B41FA5}">
                      <a16:colId xmlns:a16="http://schemas.microsoft.com/office/drawing/2014/main" val="1006691507"/>
                    </a:ext>
                  </a:extLst>
                </a:gridCol>
                <a:gridCol w="658368">
                  <a:extLst>
                    <a:ext uri="{9D8B030D-6E8A-4147-A177-3AD203B41FA5}">
                      <a16:colId xmlns:a16="http://schemas.microsoft.com/office/drawing/2014/main" val="386807737"/>
                    </a:ext>
                  </a:extLst>
                </a:gridCol>
                <a:gridCol w="658368">
                  <a:extLst>
                    <a:ext uri="{9D8B030D-6E8A-4147-A177-3AD203B41FA5}">
                      <a16:colId xmlns:a16="http://schemas.microsoft.com/office/drawing/2014/main" val="4093986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256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- 2017-03-01 16:34:30</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The stunning sound you get from the Bose Surround Sound System with Active Noise Cancellation technology, gives you an amazing experience driving the ATS
</a:t>
                      </a:r>
                      <a:r>
                        <a:rPr kumimoji="0" lang="ar-AE" sz="1000" b="0" i="0" u="none" strike="noStrike" kern="1200" cap="none" spc="0" normalizeH="0" baseline="0" noProof="0">
                          <a:ln>
                            <a:noFill/>
                          </a:ln>
                          <a:solidFill>
                            <a:prstClr val="black"/>
                          </a:solidFill>
                          <a:effectLst/>
                          <a:uLnTx/>
                          <a:uFillTx/>
                          <a:latin typeface="+mn-lt"/>
                          <a:ea typeface="+mn-ea"/>
                          <a:cs typeface="+mn-cs"/>
                        </a:rPr>
                        <a:t>أحط نفسك بنغماتك المفضلة مع نظام ®</a:t>
                      </a:r>
                      <a:r>
                        <a:rPr kumimoji="0" lang="en-US" sz="1000" b="0" i="0" u="none" strike="noStrike" kern="1200" cap="none" spc="0" normalizeH="0" baseline="0" noProof="0">
                          <a:ln>
                            <a:noFill/>
                          </a:ln>
                          <a:solidFill>
                            <a:prstClr val="black"/>
                          </a:solidFill>
                          <a:effectLst/>
                          <a:uLnTx/>
                          <a:uFillTx/>
                          <a:latin typeface="+mn-lt"/>
                          <a:ea typeface="+mn-ea"/>
                          <a:cs typeface="+mn-cs"/>
                        </a:rPr>
                        <a:t>BOSE ، </a:t>
                      </a:r>
                      <a:r>
                        <a:rPr kumimoji="0" lang="ar-AE" sz="1000" b="0" i="0" u="none" strike="noStrike" kern="1200" cap="none" spc="0" normalizeH="0" baseline="0" noProof="0">
                          <a:ln>
                            <a:noFill/>
                          </a:ln>
                          <a:solidFill>
                            <a:prstClr val="black"/>
                          </a:solidFill>
                          <a:effectLst/>
                          <a:uLnTx/>
                          <a:uFillTx/>
                          <a:latin typeface="+mn-lt"/>
                          <a:ea typeface="+mn-ea"/>
                          <a:cs typeface="+mn-cs"/>
                        </a:rPr>
                        <a:t>بفضل 12 مكبرات للصوت مع تقنية لتخفيف الضجيج. ومع إلغاء الضوضاء الناتجة عن محرك السيارة، سينعم كل ركاب </a:t>
                      </a:r>
                      <a:r>
                        <a:rPr kumimoji="0" lang="en-US" sz="1000" b="0" i="0" u="none" strike="noStrike" kern="1200" cap="none" spc="0" normalizeH="0" baseline="0" noProof="0">
                          <a:ln>
                            <a:noFill/>
                          </a:ln>
                          <a:solidFill>
                            <a:prstClr val="black"/>
                          </a:solidFill>
                          <a:effectLst/>
                          <a:uLnTx/>
                          <a:uFillTx/>
                          <a:latin typeface="+mn-lt"/>
                          <a:ea typeface="+mn-ea"/>
                          <a:cs typeface="+mn-cs"/>
                        </a:rPr>
                        <a:t>ATS </a:t>
                      </a:r>
                      <a:r>
                        <a:rPr kumimoji="0" lang="ar-AE" sz="1000" b="0" i="0" u="none" strike="noStrike" kern="1200" cap="none" spc="0" normalizeH="0" baseline="0" noProof="0">
                          <a:ln>
                            <a:noFill/>
                          </a:ln>
                          <a:solidFill>
                            <a:prstClr val="black"/>
                          </a:solidFill>
                          <a:effectLst/>
                          <a:uLnTx/>
                          <a:uFillTx/>
                          <a:latin typeface="+mn-lt"/>
                          <a:ea typeface="+mn-ea"/>
                          <a:cs typeface="+mn-cs"/>
                        </a:rPr>
                        <a:t>بتجربة صوتية غنية.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751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- 2017-03-07 10:00:04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صباح الخير
أوقات خدمة السيرفس السريع لميتسوبيشي من ٧:٣٠ صباحاً إلى الساعة ٨ مساءً من يوم السبت إلى الخميس
#بالتأكيد #</a:t>
                      </a:r>
                      <a:r>
                        <a:rPr kumimoji="0" lang="en-US" sz="1000" b="0" i="0" u="none" strike="noStrike" kern="1200" cap="none" spc="0" normalizeH="0" baseline="0" noProof="0">
                          <a:ln>
                            <a:noFill/>
                          </a:ln>
                          <a:solidFill>
                            <a:prstClr val="black"/>
                          </a:solidFill>
                          <a:effectLst/>
                          <a:uLnTx/>
                          <a:uFillTx/>
                          <a:latin typeface="+mn-lt"/>
                          <a:ea typeface="+mn-ea"/>
                          <a:cs typeface="+mn-cs"/>
                        </a:rPr>
                        <a:t>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200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- 2017-03-01 18:29:01</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 first small car from Mitsubishi was the Mitsubishi 500 in 1960?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7423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- 2017-03-06 13:00:37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قوة ديناميكية
سواء كانت سيارتك تتجاوز السيارات الأخرى على الطرقات السريعة أو تصعد على مرتفعات شديدة الميلان فإنك بحاجة إلى إستجابة قوية يمكنك الإعتماد عليها #بالتأكيد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293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- 2017-03-02 13:37:22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Which interior do you prefer on the Corvette?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2948143"/>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2989740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3291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2850574"/>
                    </a:ext>
                  </a:extLst>
                </a:gridCol>
                <a:gridCol w="658368">
                  <a:extLst>
                    <a:ext uri="{9D8B030D-6E8A-4147-A177-3AD203B41FA5}">
                      <a16:colId xmlns:a16="http://schemas.microsoft.com/office/drawing/2014/main" val="2789086391"/>
                    </a:ext>
                  </a:extLst>
                </a:gridCol>
                <a:gridCol w="658368">
                  <a:extLst>
                    <a:ext uri="{9D8B030D-6E8A-4147-A177-3AD203B41FA5}">
                      <a16:colId xmlns:a16="http://schemas.microsoft.com/office/drawing/2014/main" val="2455086246"/>
                    </a:ext>
                  </a:extLst>
                </a:gridCol>
                <a:gridCol w="658368">
                  <a:extLst>
                    <a:ext uri="{9D8B030D-6E8A-4147-A177-3AD203B41FA5}">
                      <a16:colId xmlns:a16="http://schemas.microsoft.com/office/drawing/2014/main" val="2503483911"/>
                    </a:ext>
                  </a:extLst>
                </a:gridCol>
                <a:gridCol w="658368">
                  <a:extLst>
                    <a:ext uri="{9D8B030D-6E8A-4147-A177-3AD203B41FA5}">
                      <a16:colId xmlns:a16="http://schemas.microsoft.com/office/drawing/2014/main" val="3400450633"/>
                    </a:ext>
                  </a:extLst>
                </a:gridCol>
                <a:gridCol w="658368">
                  <a:extLst>
                    <a:ext uri="{9D8B030D-6E8A-4147-A177-3AD203B41FA5}">
                      <a16:colId xmlns:a16="http://schemas.microsoft.com/office/drawing/2014/main" val="3847104546"/>
                    </a:ext>
                  </a:extLst>
                </a:gridCol>
                <a:gridCol w="658368">
                  <a:extLst>
                    <a:ext uri="{9D8B030D-6E8A-4147-A177-3AD203B41FA5}">
                      <a16:colId xmlns:a16="http://schemas.microsoft.com/office/drawing/2014/main" val="1507964545"/>
                    </a:ext>
                  </a:extLst>
                </a:gridCol>
                <a:gridCol w="658368">
                  <a:extLst>
                    <a:ext uri="{9D8B030D-6E8A-4147-A177-3AD203B41FA5}">
                      <a16:colId xmlns:a16="http://schemas.microsoft.com/office/drawing/2014/main" val="601452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4880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- 2017-03-06 12:09:41</a:t>
                      </a:r>
                      <a:r>
                        <a:rPr kumimoji="0" lang="ar-A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60940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- 2017-03-07 13:58:28</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WE are proud of Tareq Qassas, our Service Consultant for winning the 2nd place from among 400 other service consultants in the Skills of Service Consultant Competition organized by General Motors (GM) in the GCC.  
</a:t>
                      </a:r>
                      <a:r>
                        <a:rPr kumimoji="0" lang="ar-AE" sz="1000" b="0" i="0" u="none" strike="noStrike" kern="1200" cap="none" spc="0" normalizeH="0" baseline="0" noProof="0">
                          <a:ln>
                            <a:noFill/>
                          </a:ln>
                          <a:solidFill>
                            <a:prstClr val="black"/>
                          </a:solidFill>
                          <a:effectLst/>
                          <a:uLnTx/>
                          <a:uFillTx/>
                          <a:latin typeface="+mn-lt"/>
                          <a:ea typeface="+mn-ea"/>
                          <a:cs typeface="+mn-cs"/>
                        </a:rPr>
                        <a:t>أحرز استشاري الخدمة بكاديلاك الغانم طارق قصاص المركز الثاني من بين 400 استشاري خدمة في مسابقة 'مهارات استشاري الخدمة' على مستوى الخليج. ونسعى في كاديلاك الغانم في جودة الخدمة ضمن التزامنا الدائم بالارتقاء بمستويات أداء فريقنا في مركز الخدمة وخدمات مابعد البيع.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609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KIA Motors Kuwait - 2017-03-01 17:56:54</a:t>
                      </a:r>
                      <a:r>
                        <a:rPr kumimoji="0" lang="sv-S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4171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- 2017-03-04 13:06:46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حياكم الله في معرض كيا
</a:t>
                      </a:r>
                      <a:r>
                        <a:rPr kumimoji="0" lang="en-US" sz="1000" b="0" i="0" u="none" strike="noStrike" kern="1200" cap="none" spc="0" normalizeH="0" baseline="0" noProof="0">
                          <a:ln>
                            <a:noFill/>
                          </a:ln>
                          <a:solidFill>
                            <a:prstClr val="black"/>
                          </a:solidFill>
                          <a:effectLst/>
                          <a:uLnTx/>
                          <a:uFillTx/>
                          <a:latin typeface="+mn-lt"/>
                          <a:ea typeface="+mn-ea"/>
                          <a:cs typeface="+mn-cs"/>
                        </a:rPr>
                        <a:t>Welcome to KIA Showroom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75818248"/>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198012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70398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5028964"/>
                    </a:ext>
                  </a:extLst>
                </a:gridCol>
                <a:gridCol w="658368">
                  <a:extLst>
                    <a:ext uri="{9D8B030D-6E8A-4147-A177-3AD203B41FA5}">
                      <a16:colId xmlns:a16="http://schemas.microsoft.com/office/drawing/2014/main" val="2244910693"/>
                    </a:ext>
                  </a:extLst>
                </a:gridCol>
                <a:gridCol w="658368">
                  <a:extLst>
                    <a:ext uri="{9D8B030D-6E8A-4147-A177-3AD203B41FA5}">
                      <a16:colId xmlns:a16="http://schemas.microsoft.com/office/drawing/2014/main" val="3529447854"/>
                    </a:ext>
                  </a:extLst>
                </a:gridCol>
                <a:gridCol w="658368">
                  <a:extLst>
                    <a:ext uri="{9D8B030D-6E8A-4147-A177-3AD203B41FA5}">
                      <a16:colId xmlns:a16="http://schemas.microsoft.com/office/drawing/2014/main" val="2901641278"/>
                    </a:ext>
                  </a:extLst>
                </a:gridCol>
                <a:gridCol w="658368">
                  <a:extLst>
                    <a:ext uri="{9D8B030D-6E8A-4147-A177-3AD203B41FA5}">
                      <a16:colId xmlns:a16="http://schemas.microsoft.com/office/drawing/2014/main" val="355748498"/>
                    </a:ext>
                  </a:extLst>
                </a:gridCol>
                <a:gridCol w="658368">
                  <a:extLst>
                    <a:ext uri="{9D8B030D-6E8A-4147-A177-3AD203B41FA5}">
                      <a16:colId xmlns:a16="http://schemas.microsoft.com/office/drawing/2014/main" val="599700740"/>
                    </a:ext>
                  </a:extLst>
                </a:gridCol>
                <a:gridCol w="658368">
                  <a:extLst>
                    <a:ext uri="{9D8B030D-6E8A-4147-A177-3AD203B41FA5}">
                      <a16:colId xmlns:a16="http://schemas.microsoft.com/office/drawing/2014/main" val="1960256344"/>
                    </a:ext>
                  </a:extLst>
                </a:gridCol>
                <a:gridCol w="658368">
                  <a:extLst>
                    <a:ext uri="{9D8B030D-6E8A-4147-A177-3AD203B41FA5}">
                      <a16:colId xmlns:a16="http://schemas.microsoft.com/office/drawing/2014/main" val="3325180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614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- 2017-03-06 14:59:40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تستخدم كيا صلب مقوى متطور لصناعة هيكل أقوى أكثر أمانا و أقل استهلاكا للوقود   
</a:t>
                      </a:r>
                      <a:r>
                        <a:rPr kumimoji="0" lang="en-US" sz="1000" b="0" i="0" u="none" strike="noStrike" kern="1200" cap="none" spc="0" normalizeH="0" baseline="0" noProof="0">
                          <a:ln>
                            <a:noFill/>
                          </a:ln>
                          <a:solidFill>
                            <a:prstClr val="black"/>
                          </a:solidFill>
                          <a:effectLst/>
                          <a:uLnTx/>
                          <a:uFillTx/>
                          <a:latin typeface="+mn-lt"/>
                          <a:ea typeface="+mn-ea"/>
                          <a:cs typeface="+mn-cs"/>
                        </a:rPr>
                        <a:t>Kia uses advanced high-strength steel (AHSS) to create stronger, lighter body frames, increasing crash safety and fuel 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838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- 2017-03-05 17:40:03</a:t>
                      </a:r>
                      <a:r>
                        <a:rPr kumimoji="0" lang="en-US" sz="1000" b="0" i="0" u="none" strike="noStrike" kern="1200" cap="none" spc="0" normalizeH="0" baseline="0" noProof="0">
                          <a:ln>
                            <a:noFill/>
                          </a:ln>
                          <a:solidFill>
                            <a:prstClr val="black"/>
                          </a:solidFill>
                          <a:effectLst/>
                          <a:uLnTx/>
                          <a:uFillTx/>
                          <a:latin typeface="+mn-lt"/>
                          <a:ea typeface="+mn-ea"/>
                          <a:cs typeface="+mn-cs"/>
                        </a:rPr>
                        <a:t>
Which car’s front is this? #Certainly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2742862"/>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1121101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7</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78366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2634305"/>
                    </a:ext>
                  </a:extLst>
                </a:gridCol>
                <a:gridCol w="658368">
                  <a:extLst>
                    <a:ext uri="{9D8B030D-6E8A-4147-A177-3AD203B41FA5}">
                      <a16:colId xmlns:a16="http://schemas.microsoft.com/office/drawing/2014/main" val="2749923973"/>
                    </a:ext>
                  </a:extLst>
                </a:gridCol>
                <a:gridCol w="658368">
                  <a:extLst>
                    <a:ext uri="{9D8B030D-6E8A-4147-A177-3AD203B41FA5}">
                      <a16:colId xmlns:a16="http://schemas.microsoft.com/office/drawing/2014/main" val="343451636"/>
                    </a:ext>
                  </a:extLst>
                </a:gridCol>
                <a:gridCol w="658368">
                  <a:extLst>
                    <a:ext uri="{9D8B030D-6E8A-4147-A177-3AD203B41FA5}">
                      <a16:colId xmlns:a16="http://schemas.microsoft.com/office/drawing/2014/main" val="4136326862"/>
                    </a:ext>
                  </a:extLst>
                </a:gridCol>
                <a:gridCol w="658368">
                  <a:extLst>
                    <a:ext uri="{9D8B030D-6E8A-4147-A177-3AD203B41FA5}">
                      <a16:colId xmlns:a16="http://schemas.microsoft.com/office/drawing/2014/main" val="1294973918"/>
                    </a:ext>
                  </a:extLst>
                </a:gridCol>
                <a:gridCol w="658368">
                  <a:extLst>
                    <a:ext uri="{9D8B030D-6E8A-4147-A177-3AD203B41FA5}">
                      <a16:colId xmlns:a16="http://schemas.microsoft.com/office/drawing/2014/main" val="919893834"/>
                    </a:ext>
                  </a:extLst>
                </a:gridCol>
                <a:gridCol w="658368">
                  <a:extLst>
                    <a:ext uri="{9D8B030D-6E8A-4147-A177-3AD203B41FA5}">
                      <a16:colId xmlns:a16="http://schemas.microsoft.com/office/drawing/2014/main" val="2091973921"/>
                    </a:ext>
                  </a:extLst>
                </a:gridCol>
                <a:gridCol w="658368">
                  <a:extLst>
                    <a:ext uri="{9D8B030D-6E8A-4147-A177-3AD203B41FA5}">
                      <a16:colId xmlns:a16="http://schemas.microsoft.com/office/drawing/2014/main" val="962205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137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- 2017-03-01 14:11:13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أداء متفوق، قيمة عالية عند إعادة البيع، وعراقة متميزة ... هذه بعض المزايا القياسية التي جعلت سيارات تويوتا استثماراً رائعاً على مر السنين. وفي مارس، أصبح الاستثمار بشراء سيارة تويوتا جديدة أكثر جدوى مع عروضنا المميزة: 
لاند كروزر
خدمة لمدة عامين أو 30,000 كم*_مع تأمين شامل لمدة عام
برادو / فورتنر
خدمة لمدة عامين أو 30,000 كم*
مع بطاقة وقود بقيمة100  د.ك
كامري
خدمة لمدة عامين أو 30,000 كم*
مع بطاقة وقود بقيمة 50  د.ك
أي موديل آخر من تويوتا
خدمة لمدة عامين أو 30,000 كم*
مع بطاقة وقود بقيمة 30  د.ك
لمبيعات الجملة - خدمة لمدة عامين أو 30,000 كم*
احجز اليوم سيارتك تويوتا الجديدة، واستثمر مع راحة البال.
صور السيارات المعروضة لغرض الإعلان فقط وقد لا تتوفر بعض الألوان أو المواصفات
للتفاصيل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http://ow.ly/OsLO309t51C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4249265"/>
                  </a:ext>
                </a:extLst>
              </a:tr>
            </a:tbl>
          </a:graphicData>
        </a:graphic>
      </p:graphicFrame>
      <p:sp>
        <p:nvSpPr>
          <p:cNvPr id="4" name="Text Placeholder 3"/>
          <p:cNvSpPr>
            <a:spLocks noGrp="1"/>
          </p:cNvSpPr>
          <p:nvPr>
            <p:ph type="body" sz="quarter" idx="14"/>
          </p:nvPr>
        </p:nvSpPr>
        <p:spPr/>
        <p:txBody>
          <a:bodyPr/>
          <a:lstStyle/>
          <a:p>
            <a:r>
              <a:rPr lang="en-US"/>
              <a:t>01/03/2017 - 07/03/2017</a:t>
            </a:r>
            <a:endParaRPr lang="en-US"/>
          </a:p>
        </p:txBody>
      </p:sp>
    </p:spTree>
    <p:extLst>
      <p:ext uri="{BB962C8B-B14F-4D97-AF65-F5344CB8AC3E}">
        <p14:creationId xmlns:p14="http://schemas.microsoft.com/office/powerpoint/2010/main" val="29002021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541</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7</dc:title>
  <dc:creator>Administrator</dc:creator>
  <cp:lastModifiedBy>Administrator</cp:lastModifiedBy>
  <cp:revision>1</cp:revision>
  <dcterms:created xsi:type="dcterms:W3CDTF">2017-03-08T07:35:17Z</dcterms:created>
  <dcterms:modified xsi:type="dcterms:W3CDTF">2017-03-08T07:38:52Z</dcterms:modified>
</cp:coreProperties>
</file>