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- 1 of 6</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06707936"/>
              </p:ext>
            </p:extLst>
          </p:nvPr>
        </p:nvGraphicFramePr>
        <p:xfrm>
          <a:off x="457200" y="1731963"/>
          <a:ext cx="8229600" cy="384556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34569746"/>
                    </a:ext>
                  </a:extLst>
                </a:gridCol>
                <a:gridCol w="987552">
                  <a:extLst>
                    <a:ext uri="{9D8B030D-6E8A-4147-A177-3AD203B41FA5}">
                      <a16:colId xmlns:a16="http://schemas.microsoft.com/office/drawing/2014/main" val="1061588168"/>
                    </a:ext>
                  </a:extLst>
                </a:gridCol>
                <a:gridCol w="987552">
                  <a:extLst>
                    <a:ext uri="{9D8B030D-6E8A-4147-A177-3AD203B41FA5}">
                      <a16:colId xmlns:a16="http://schemas.microsoft.com/office/drawing/2014/main" val="1276808175"/>
                    </a:ext>
                  </a:extLst>
                </a:gridCol>
                <a:gridCol w="987552">
                  <a:extLst>
                    <a:ext uri="{9D8B030D-6E8A-4147-A177-3AD203B41FA5}">
                      <a16:colId xmlns:a16="http://schemas.microsoft.com/office/drawing/2014/main" val="3321604088"/>
                    </a:ext>
                  </a:extLst>
                </a:gridCol>
                <a:gridCol w="987552">
                  <a:extLst>
                    <a:ext uri="{9D8B030D-6E8A-4147-A177-3AD203B41FA5}">
                      <a16:colId xmlns:a16="http://schemas.microsoft.com/office/drawing/2014/main" val="989764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25896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costakuwait (Costa Coffee Kuwait) - 2017-02-23 16:54:26</a:t>
                      </a:r>
                      <a:r>
                        <a:rPr kumimoji="0" lang="en-US" sz="1000" b="0" i="0" u="none" strike="noStrike" kern="1200" cap="none" spc="0" normalizeH="0" baseline="0" noProof="0">
                          <a:ln>
                            <a:noFill/>
                          </a:ln>
                          <a:solidFill>
                            <a:prstClr val="black"/>
                          </a:solidFill>
                          <a:effectLst/>
                          <a:uLnTx/>
                          <a:uFillTx/>
                          <a:latin typeface="+mn-lt"/>
                          <a:ea typeface="+mn-ea"/>
                          <a:cs typeface="+mn-cs"/>
                        </a:rPr>
                        <a:t>
Today's our sixth weekly #GuessTheCortoArt competition! Simply guess what our barista featured on their Corto and you may be a winner! We'll announce the winner on the following Tuesday– if we get multiple correct answers then the winner be selected by draw
Can you #GuesstheCortoArt?
</a:t>
                      </a:r>
                      <a:r>
                        <a:rPr kumimoji="0" lang="ar-AE" sz="1000" b="0" i="0" u="none" strike="noStrike" kern="1200" cap="none" spc="0" normalizeH="0" baseline="0" noProof="0">
                          <a:ln>
                            <a:noFill/>
                          </a:ln>
                          <a:solidFill>
                            <a:prstClr val="black"/>
                          </a:solidFill>
                          <a:effectLst/>
                          <a:uLnTx/>
                          <a:uFillTx/>
                          <a:latin typeface="+mn-lt"/>
                          <a:ea typeface="+mn-ea"/>
                          <a:cs typeface="+mn-cs"/>
                        </a:rPr>
                        <a:t>اليوم سادس أسبوع لمسابقتنا الأسبوعية 
#</a:t>
                      </a:r>
                      <a:r>
                        <a:rPr kumimoji="0" lang="en-US" sz="1000" b="0" i="0" u="none" strike="noStrike" kern="1200" cap="none" spc="0" normalizeH="0" baseline="0" noProof="0">
                          <a:ln>
                            <a:noFill/>
                          </a:ln>
                          <a:solidFill>
                            <a:prstClr val="black"/>
                          </a:solidFill>
                          <a:effectLst/>
                          <a:uLnTx/>
                          <a:uFillTx/>
                          <a:latin typeface="+mn-lt"/>
                          <a:ea typeface="+mn-ea"/>
                          <a:cs typeface="+mn-cs"/>
                        </a:rPr>
                        <a:t>GuessTheCortoArt
 </a:t>
                      </a:r>
                      <a:r>
                        <a:rPr kumimoji="0" lang="ar-AE" sz="1000" b="0" i="0" u="none" strike="noStrike" kern="1200" cap="none" spc="0" normalizeH="0" baseline="0" noProof="0">
                          <a:ln>
                            <a:noFill/>
                          </a:ln>
                          <a:solidFill>
                            <a:prstClr val="black"/>
                          </a:solidFill>
                          <a:effectLst/>
                          <a:uLnTx/>
                          <a:uFillTx/>
                          <a:latin typeface="+mn-lt"/>
                          <a:ea typeface="+mn-ea"/>
                          <a:cs typeface="+mn-cs"/>
                        </a:rPr>
                        <a:t>كل اللي عليكم أنكم تقولون لنا شنو الشي المرسوم على قهوة الـ كورتو.. راح نعلن عن الرابح بيوم الثلاثا اللي بعده وفي حال تكرار الأجوبة الصحيحة سيتم اختيار الرابح عن طريق السحب
شنو الشي المرسوم على الـ كورتو؟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22962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cbtl_kuwait (The Coffee Bean &amp; Tea Leaf) - 2017-02-25 09:12:06</a:t>
                      </a:r>
                      <a:r>
                        <a:rPr kumimoji="0" lang="en-US" sz="1000" b="0" i="0" u="none" strike="noStrike" kern="1200" cap="none" spc="0" normalizeH="0" baseline="0" noProof="0">
                          <a:ln>
                            <a:noFill/>
                          </a:ln>
                          <a:solidFill>
                            <a:prstClr val="black"/>
                          </a:solidFill>
                          <a:effectLst/>
                          <a:uLnTx/>
                          <a:uFillTx/>
                          <a:latin typeface="+mn-lt"/>
                          <a:ea typeface="+mn-ea"/>
                          <a:cs typeface="+mn-cs"/>
                        </a:rPr>
                        <a:t>
Happy National and Liberation day from the CBTL Kuwait family 💜
#cbtl_kuwait #q8food #instapic #weekend #kuwait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69354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costakuwait (Costa Coffee Kuwait) - 2017-02-22 13:05:03</a:t>
                      </a:r>
                      <a:r>
                        <a:rPr kumimoji="0" lang="en-US" sz="1000" b="0" i="0" u="none" strike="noStrike" kern="1200" cap="none" spc="0" normalizeH="0" baseline="0" noProof="0">
                          <a:ln>
                            <a:noFill/>
                          </a:ln>
                          <a:solidFill>
                            <a:prstClr val="black"/>
                          </a:solidFill>
                          <a:effectLst/>
                          <a:uLnTx/>
                          <a:uFillTx/>
                          <a:latin typeface="+mn-lt"/>
                          <a:ea typeface="+mn-ea"/>
                          <a:cs typeface="+mn-cs"/>
                        </a:rPr>
                        <a:t>
Our new mugs are in store! Get a free drink on us when you buy one! ☕️ </a:t>
                      </a:r>
                      <a:r>
                        <a:rPr kumimoji="0" lang="ar-AE" sz="1000" b="0" i="0" u="none" strike="noStrike" kern="1200" cap="none" spc="0" normalizeH="0" baseline="0" noProof="0">
                          <a:ln>
                            <a:noFill/>
                          </a:ln>
                          <a:solidFill>
                            <a:prstClr val="black"/>
                          </a:solidFill>
                          <a:effectLst/>
                          <a:uLnTx/>
                          <a:uFillTx/>
                          <a:latin typeface="+mn-lt"/>
                          <a:ea typeface="+mn-ea"/>
                          <a:cs typeface="+mn-cs"/>
                        </a:rPr>
                        <a:t>اكوابتنا اليديدة وصلت! اشتر كوب واحصل على مشروب مجاني!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89495474"/>
                  </a:ext>
                </a:extLst>
              </a:tr>
            </a:tbl>
          </a:graphicData>
        </a:graphic>
      </p:graphicFrame>
      <p:sp>
        <p:nvSpPr>
          <p:cNvPr id="4" name="Text Placeholder 3"/>
          <p:cNvSpPr>
            <a:spLocks noGrp="1"/>
          </p:cNvSpPr>
          <p:nvPr>
            <p:ph type="body" sz="quarter" idx="14"/>
          </p:nvPr>
        </p:nvSpPr>
        <p:spPr/>
        <p:txBody>
          <a:bodyPr/>
          <a:lstStyle/>
          <a:p>
            <a:r>
              <a:rPr lang="en-US"/>
              <a:t>22/02/2017 - 01/03/2017</a:t>
            </a:r>
            <a:endParaRPr lang="en-US"/>
          </a:p>
        </p:txBody>
      </p:sp>
    </p:spTree>
    <p:extLst>
      <p:ext uri="{BB962C8B-B14F-4D97-AF65-F5344CB8AC3E}">
        <p14:creationId xmlns:p14="http://schemas.microsoft.com/office/powerpoint/2010/main" val="14808714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- 2 of 6</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80065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09268199"/>
                    </a:ext>
                  </a:extLst>
                </a:gridCol>
                <a:gridCol w="987552">
                  <a:extLst>
                    <a:ext uri="{9D8B030D-6E8A-4147-A177-3AD203B41FA5}">
                      <a16:colId xmlns:a16="http://schemas.microsoft.com/office/drawing/2014/main" val="1656737987"/>
                    </a:ext>
                  </a:extLst>
                </a:gridCol>
                <a:gridCol w="987552">
                  <a:extLst>
                    <a:ext uri="{9D8B030D-6E8A-4147-A177-3AD203B41FA5}">
                      <a16:colId xmlns:a16="http://schemas.microsoft.com/office/drawing/2014/main" val="2370968288"/>
                    </a:ext>
                  </a:extLst>
                </a:gridCol>
                <a:gridCol w="987552">
                  <a:extLst>
                    <a:ext uri="{9D8B030D-6E8A-4147-A177-3AD203B41FA5}">
                      <a16:colId xmlns:a16="http://schemas.microsoft.com/office/drawing/2014/main" val="2461991440"/>
                    </a:ext>
                  </a:extLst>
                </a:gridCol>
                <a:gridCol w="987552">
                  <a:extLst>
                    <a:ext uri="{9D8B030D-6E8A-4147-A177-3AD203B41FA5}">
                      <a16:colId xmlns:a16="http://schemas.microsoft.com/office/drawing/2014/main" val="3335438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2996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caribou_social (Caribou Coffee ME) - 2017-02-26 16:02:21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نفدي ترابج يا كويت
</a:t>
                      </a:r>
                      <a:r>
                        <a:rPr kumimoji="0" lang="en-US" sz="1000" b="0" i="0" u="none" strike="noStrike" kern="1200" cap="none" spc="0" normalizeH="0" baseline="0" noProof="0">
                          <a:ln>
                            <a:noFill/>
                          </a:ln>
                          <a:solidFill>
                            <a:prstClr val="black"/>
                          </a:solidFill>
                          <a:effectLst/>
                          <a:uLnTx/>
                          <a:uFillTx/>
                          <a:latin typeface="+mn-lt"/>
                          <a:ea typeface="+mn-ea"/>
                          <a:cs typeface="+mn-cs"/>
                        </a:rPr>
                        <a:t>Our 💕s beat for you Kuwait 📸: @ifarsi
#CaribouCoffee #Caribou #</a:t>
                      </a:r>
                      <a:r>
                        <a:rPr kumimoji="0" lang="ar-AE" sz="1000" b="0" i="0" u="none" strike="noStrike" kern="1200" cap="none" spc="0" normalizeH="0" baseline="0" noProof="0">
                          <a:ln>
                            <a:noFill/>
                          </a:ln>
                          <a:solidFill>
                            <a:prstClr val="black"/>
                          </a:solidFill>
                          <a:effectLst/>
                          <a:uLnTx/>
                          <a:uFillTx/>
                          <a:latin typeface="+mn-lt"/>
                          <a:ea typeface="+mn-ea"/>
                          <a:cs typeface="+mn-cs"/>
                        </a:rPr>
                        <a:t>كاريبو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86340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cbtl_kuwait (The Coffee Bean &amp; Tea Leaf) - 2017-03-01 18:26:51</a:t>
                      </a:r>
                      <a:r>
                        <a:rPr kumimoji="0" lang="en-US" sz="1000" b="0" i="0" u="none" strike="noStrike" kern="1200" cap="none" spc="0" normalizeH="0" baseline="0" noProof="0">
                          <a:ln>
                            <a:noFill/>
                          </a:ln>
                          <a:solidFill>
                            <a:prstClr val="black"/>
                          </a:solidFill>
                          <a:effectLst/>
                          <a:uLnTx/>
                          <a:uFillTx/>
                          <a:latin typeface="+mn-lt"/>
                          <a:ea typeface="+mn-ea"/>
                          <a:cs typeface="+mn-cs"/>
                        </a:rPr>
                        <a:t>
The original. The ultimate 💜
#cbtl_kuwait #q8food #q8photography #repost #iceblended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93269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caribou_social (Caribou Coffee ME) - 2017-02-24 16:04:23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عاشت لنا الكويت
</a:t>
                      </a:r>
                      <a:r>
                        <a:rPr kumimoji="0" lang="en-US" sz="1000" b="0" i="0" u="none" strike="noStrike" kern="1200" cap="none" spc="0" normalizeH="0" baseline="0" noProof="0">
                          <a:ln>
                            <a:noFill/>
                          </a:ln>
                          <a:solidFill>
                            <a:prstClr val="black"/>
                          </a:solidFill>
                          <a:effectLst/>
                          <a:uLnTx/>
                          <a:uFillTx/>
                          <a:latin typeface="+mn-lt"/>
                          <a:ea typeface="+mn-ea"/>
                          <a:cs typeface="+mn-cs"/>
                        </a:rPr>
                        <a:t>Caribou 💚 Kuwait 📸: @joeysbuddy
#CaribouCoffee #Caribou #</a:t>
                      </a:r>
                      <a:r>
                        <a:rPr kumimoji="0" lang="ar-AE" sz="1000" b="0" i="0" u="none" strike="noStrike" kern="1200" cap="none" spc="0" normalizeH="0" baseline="0" noProof="0">
                          <a:ln>
                            <a:noFill/>
                          </a:ln>
                          <a:solidFill>
                            <a:prstClr val="black"/>
                          </a:solidFill>
                          <a:effectLst/>
                          <a:uLnTx/>
                          <a:uFillTx/>
                          <a:latin typeface="+mn-lt"/>
                          <a:ea typeface="+mn-ea"/>
                          <a:cs typeface="+mn-cs"/>
                        </a:rPr>
                        <a:t>كاريبو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66786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caribou_social (Caribou Coffee ME) - 2017-02-25 10:02:36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عيد وطني سعيد
</a:t>
                      </a:r>
                      <a:r>
                        <a:rPr kumimoji="0" lang="en-US" sz="1000" b="0" i="0" u="none" strike="noStrike" kern="1200" cap="none" spc="0" normalizeH="0" baseline="0" noProof="0">
                          <a:ln>
                            <a:noFill/>
                          </a:ln>
                          <a:solidFill>
                            <a:prstClr val="black"/>
                          </a:solidFill>
                          <a:effectLst/>
                          <a:uLnTx/>
                          <a:uFillTx/>
                          <a:latin typeface="+mn-lt"/>
                          <a:ea typeface="+mn-ea"/>
                          <a:cs typeface="+mn-cs"/>
                        </a:rPr>
                        <a:t>Happy National Day❣️ #CaribouCoffee #Caribou #</a:t>
                      </a:r>
                      <a:r>
                        <a:rPr kumimoji="0" lang="ar-AE" sz="1000" b="0" i="0" u="none" strike="noStrike" kern="1200" cap="none" spc="0" normalizeH="0" baseline="0" noProof="0">
                          <a:ln>
                            <a:noFill/>
                          </a:ln>
                          <a:solidFill>
                            <a:prstClr val="black"/>
                          </a:solidFill>
                          <a:effectLst/>
                          <a:uLnTx/>
                          <a:uFillTx/>
                          <a:latin typeface="+mn-lt"/>
                          <a:ea typeface="+mn-ea"/>
                          <a:cs typeface="+mn-cs"/>
                        </a:rPr>
                        <a:t>كاريبو_كوفي #كاريبو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48369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cbtl_kuwait (The Coffee Bean &amp; Tea Leaf) - 2017-02-27 13:11:26</a:t>
                      </a:r>
                      <a:r>
                        <a:rPr kumimoji="0" lang="en-US" sz="1000" b="0" i="0" u="none" strike="noStrike" kern="1200" cap="none" spc="0" normalizeH="0" baseline="0" noProof="0">
                          <a:ln>
                            <a:noFill/>
                          </a:ln>
                          <a:solidFill>
                            <a:prstClr val="black"/>
                          </a:solidFill>
                          <a:effectLst/>
                          <a:uLnTx/>
                          <a:uFillTx/>
                          <a:latin typeface="+mn-lt"/>
                          <a:ea typeface="+mn-ea"/>
                          <a:cs typeface="+mn-cs"/>
                        </a:rPr>
                        <a:t>
Whatever your mood, we have the nibbles 💜
#cbtl_kuwait #q8food #instafoodie #instadaily #foodie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31391897"/>
                  </a:ext>
                </a:extLst>
              </a:tr>
            </a:tbl>
          </a:graphicData>
        </a:graphic>
      </p:graphicFrame>
      <p:sp>
        <p:nvSpPr>
          <p:cNvPr id="4" name="Text Placeholder 3"/>
          <p:cNvSpPr>
            <a:spLocks noGrp="1"/>
          </p:cNvSpPr>
          <p:nvPr>
            <p:ph type="body" sz="quarter" idx="14"/>
          </p:nvPr>
        </p:nvSpPr>
        <p:spPr/>
        <p:txBody>
          <a:bodyPr/>
          <a:lstStyle/>
          <a:p>
            <a:r>
              <a:rPr lang="en-US"/>
              <a:t>22/02/2017 - 01/03/2017</a:t>
            </a:r>
            <a:endParaRPr lang="en-US"/>
          </a:p>
        </p:txBody>
      </p:sp>
    </p:spTree>
    <p:extLst>
      <p:ext uri="{BB962C8B-B14F-4D97-AF65-F5344CB8AC3E}">
        <p14:creationId xmlns:p14="http://schemas.microsoft.com/office/powerpoint/2010/main" val="1519182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- 3 of 6</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03986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25997720"/>
                    </a:ext>
                  </a:extLst>
                </a:gridCol>
                <a:gridCol w="987552">
                  <a:extLst>
                    <a:ext uri="{9D8B030D-6E8A-4147-A177-3AD203B41FA5}">
                      <a16:colId xmlns:a16="http://schemas.microsoft.com/office/drawing/2014/main" val="2223738379"/>
                    </a:ext>
                  </a:extLst>
                </a:gridCol>
                <a:gridCol w="987552">
                  <a:extLst>
                    <a:ext uri="{9D8B030D-6E8A-4147-A177-3AD203B41FA5}">
                      <a16:colId xmlns:a16="http://schemas.microsoft.com/office/drawing/2014/main" val="301258137"/>
                    </a:ext>
                  </a:extLst>
                </a:gridCol>
                <a:gridCol w="987552">
                  <a:extLst>
                    <a:ext uri="{9D8B030D-6E8A-4147-A177-3AD203B41FA5}">
                      <a16:colId xmlns:a16="http://schemas.microsoft.com/office/drawing/2014/main" val="3323338930"/>
                    </a:ext>
                  </a:extLst>
                </a:gridCol>
                <a:gridCol w="987552">
                  <a:extLst>
                    <a:ext uri="{9D8B030D-6E8A-4147-A177-3AD203B41FA5}">
                      <a16:colId xmlns:a16="http://schemas.microsoft.com/office/drawing/2014/main" val="3610504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4361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starbucksmiddleeast (Starbucks Middle East) - 2017-02-23 09:03:28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ابدأ يومك مع مذاق الموكا البيضاء الرائع
</a:t>
                      </a:r>
                      <a:r>
                        <a:rPr kumimoji="0" lang="en-US" sz="1000" b="0" i="0" u="none" strike="noStrike" kern="1200" cap="none" spc="0" normalizeH="0" baseline="0" noProof="0">
                          <a:ln>
                            <a:noFill/>
                          </a:ln>
                          <a:solidFill>
                            <a:prstClr val="black"/>
                          </a:solidFill>
                          <a:effectLst/>
                          <a:uLnTx/>
                          <a:uFillTx/>
                          <a:latin typeface="+mn-lt"/>
                          <a:ea typeface="+mn-ea"/>
                          <a:cs typeface="+mn-cs"/>
                        </a:rPr>
                        <a:t>Love starting the morning with you. #WhiteMocha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93186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caribou_social (Caribou Coffee ME) - 2017-02-28 13:00:55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خلك مبتسم مع #كاريبو_كوفي
</a:t>
                      </a:r>
                      <a:r>
                        <a:rPr kumimoji="0" lang="en-US" sz="1000" b="0" i="0" u="none" strike="noStrike" kern="1200" cap="none" spc="0" normalizeH="0" baseline="0" noProof="0">
                          <a:ln>
                            <a:noFill/>
                          </a:ln>
                          <a:solidFill>
                            <a:prstClr val="black"/>
                          </a:solidFill>
                          <a:effectLst/>
                          <a:uLnTx/>
                          <a:uFillTx/>
                          <a:latin typeface="+mn-lt"/>
                          <a:ea typeface="+mn-ea"/>
                          <a:cs typeface="+mn-cs"/>
                        </a:rPr>
                        <a:t>Keep smiling with #CaribouCoffee
#Caribou #</a:t>
                      </a:r>
                      <a:r>
                        <a:rPr kumimoji="0" lang="ar-AE" sz="1000" b="0" i="0" u="none" strike="noStrike" kern="1200" cap="none" spc="0" normalizeH="0" baseline="0" noProof="0">
                          <a:ln>
                            <a:noFill/>
                          </a:ln>
                          <a:solidFill>
                            <a:prstClr val="black"/>
                          </a:solidFill>
                          <a:effectLst/>
                          <a:uLnTx/>
                          <a:uFillTx/>
                          <a:latin typeface="+mn-lt"/>
                          <a:ea typeface="+mn-ea"/>
                          <a:cs typeface="+mn-cs"/>
                        </a:rPr>
                        <a:t>كاريبو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90575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cbtl_kuwait (The Coffee Bean &amp; Tea Leaf) - 2017-02-24 17:56:21</a:t>
                      </a:r>
                      <a:r>
                        <a:rPr kumimoji="0" lang="en-US" sz="1000" b="0" i="0" u="none" strike="noStrike" kern="1200" cap="none" spc="0" normalizeH="0" baseline="0" noProof="0">
                          <a:ln>
                            <a:noFill/>
                          </a:ln>
                          <a:solidFill>
                            <a:prstClr val="black"/>
                          </a:solidFill>
                          <a:effectLst/>
                          <a:uLnTx/>
                          <a:uFillTx/>
                          <a:latin typeface="+mn-lt"/>
                          <a:ea typeface="+mn-ea"/>
                          <a:cs typeface="+mn-cs"/>
                        </a:rPr>
                        <a:t>
Nothing but love for you 💜 
#cbtl_kuwait #q8food #q8photography #repost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59077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caribou_social (Caribou Coffee ME) - 2017-02-24 10:02:38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 افتتاح كاريبو كوفي في المنطقة الحرة لمطار الشارقة الدولي
</a:t>
                      </a:r>
                      <a:r>
                        <a:rPr kumimoji="0" lang="en-US" sz="1000" b="0" i="0" u="none" strike="noStrike" kern="1200" cap="none" spc="0" normalizeH="0" baseline="0" noProof="0">
                          <a:ln>
                            <a:noFill/>
                          </a:ln>
                          <a:solidFill>
                            <a:prstClr val="black"/>
                          </a:solidFill>
                          <a:effectLst/>
                          <a:uLnTx/>
                          <a:uFillTx/>
                          <a:latin typeface="+mn-lt"/>
                          <a:ea typeface="+mn-ea"/>
                          <a:cs typeface="+mn-cs"/>
                        </a:rPr>
                        <a:t>Caribou Coffee Sharjah Airport International Free Zone is now open.. #CaribouCoffee #Caribou #</a:t>
                      </a:r>
                      <a:r>
                        <a:rPr kumimoji="0" lang="ar-AE" sz="1000" b="0" i="0" u="none" strike="noStrike" kern="1200" cap="none" spc="0" normalizeH="0" baseline="0" noProof="0">
                          <a:ln>
                            <a:noFill/>
                          </a:ln>
                          <a:solidFill>
                            <a:prstClr val="black"/>
                          </a:solidFill>
                          <a:effectLst/>
                          <a:uLnTx/>
                          <a:uFillTx/>
                          <a:latin typeface="+mn-lt"/>
                          <a:ea typeface="+mn-ea"/>
                          <a:cs typeface="+mn-cs"/>
                        </a:rPr>
                        <a:t>كاريبو_كوفي #كاريبو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26033723"/>
                  </a:ext>
                </a:extLst>
              </a:tr>
            </a:tbl>
          </a:graphicData>
        </a:graphic>
      </p:graphicFrame>
      <p:sp>
        <p:nvSpPr>
          <p:cNvPr id="4" name="Text Placeholder 3"/>
          <p:cNvSpPr>
            <a:spLocks noGrp="1"/>
          </p:cNvSpPr>
          <p:nvPr>
            <p:ph type="body" sz="quarter" idx="14"/>
          </p:nvPr>
        </p:nvSpPr>
        <p:spPr/>
        <p:txBody>
          <a:bodyPr/>
          <a:lstStyle/>
          <a:p>
            <a:r>
              <a:rPr lang="en-US"/>
              <a:t>22/02/2017 - 01/03/2017</a:t>
            </a:r>
            <a:endParaRPr lang="en-US"/>
          </a:p>
        </p:txBody>
      </p:sp>
    </p:spTree>
    <p:extLst>
      <p:ext uri="{BB962C8B-B14F-4D97-AF65-F5344CB8AC3E}">
        <p14:creationId xmlns:p14="http://schemas.microsoft.com/office/powerpoint/2010/main" val="3530010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- 4 of 6</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683466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17698102"/>
                    </a:ext>
                  </a:extLst>
                </a:gridCol>
                <a:gridCol w="987552">
                  <a:extLst>
                    <a:ext uri="{9D8B030D-6E8A-4147-A177-3AD203B41FA5}">
                      <a16:colId xmlns:a16="http://schemas.microsoft.com/office/drawing/2014/main" val="2645150207"/>
                    </a:ext>
                  </a:extLst>
                </a:gridCol>
                <a:gridCol w="987552">
                  <a:extLst>
                    <a:ext uri="{9D8B030D-6E8A-4147-A177-3AD203B41FA5}">
                      <a16:colId xmlns:a16="http://schemas.microsoft.com/office/drawing/2014/main" val="17675040"/>
                    </a:ext>
                  </a:extLst>
                </a:gridCol>
                <a:gridCol w="987552">
                  <a:extLst>
                    <a:ext uri="{9D8B030D-6E8A-4147-A177-3AD203B41FA5}">
                      <a16:colId xmlns:a16="http://schemas.microsoft.com/office/drawing/2014/main" val="71897701"/>
                    </a:ext>
                  </a:extLst>
                </a:gridCol>
                <a:gridCol w="987552">
                  <a:extLst>
                    <a:ext uri="{9D8B030D-6E8A-4147-A177-3AD203B41FA5}">
                      <a16:colId xmlns:a16="http://schemas.microsoft.com/office/drawing/2014/main" val="3153513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2251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caribou_social (Caribou Coffee ME) - 2017-02-27 11:01:13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خلك مركز بالشغل
#</a:t>
                      </a:r>
                      <a:r>
                        <a:rPr kumimoji="0" lang="en-US" sz="1000" b="0" i="0" u="none" strike="noStrike" kern="1200" cap="none" spc="0" normalizeH="0" baseline="0" noProof="0">
                          <a:ln>
                            <a:noFill/>
                          </a:ln>
                          <a:solidFill>
                            <a:prstClr val="black"/>
                          </a:solidFill>
                          <a:effectLst/>
                          <a:uLnTx/>
                          <a:uFillTx/>
                          <a:latin typeface="+mn-lt"/>
                          <a:ea typeface="+mn-ea"/>
                          <a:cs typeface="+mn-cs"/>
                        </a:rPr>
                        <a:t>CaribouCoffee espresso… the ultimate productivity booster!
#Caribou #</a:t>
                      </a:r>
                      <a:r>
                        <a:rPr kumimoji="0" lang="ar-AE" sz="1000" b="0" i="0" u="none" strike="noStrike" kern="1200" cap="none" spc="0" normalizeH="0" baseline="0" noProof="0">
                          <a:ln>
                            <a:noFill/>
                          </a:ln>
                          <a:solidFill>
                            <a:prstClr val="black"/>
                          </a:solidFill>
                          <a:effectLst/>
                          <a:uLnTx/>
                          <a:uFillTx/>
                          <a:latin typeface="+mn-lt"/>
                          <a:ea typeface="+mn-ea"/>
                          <a:cs typeface="+mn-cs"/>
                        </a:rPr>
                        <a:t>كاريبو_كوفي #كاريبو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94967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caribou_social (Caribou Coffee ME) - 2017-02-26 12:30:26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بريك و استمتع بـ الترتيل موكا
</a:t>
                      </a:r>
                      <a:r>
                        <a:rPr kumimoji="0" lang="en-US" sz="1000" b="0" i="0" u="none" strike="noStrike" kern="1200" cap="none" spc="0" normalizeH="0" baseline="0" noProof="0">
                          <a:ln>
                            <a:noFill/>
                          </a:ln>
                          <a:solidFill>
                            <a:prstClr val="black"/>
                          </a:solidFill>
                          <a:effectLst/>
                          <a:uLnTx/>
                          <a:uFillTx/>
                          <a:latin typeface="+mn-lt"/>
                          <a:ea typeface="+mn-ea"/>
                          <a:cs typeface="+mn-cs"/>
                        </a:rPr>
                        <a:t>Take a break and enjoy a Turtle Mocha
#CaribouCoffee #Caribou #</a:t>
                      </a:r>
                      <a:r>
                        <a:rPr kumimoji="0" lang="ar-AE" sz="1000" b="0" i="0" u="none" strike="noStrike" kern="1200" cap="none" spc="0" normalizeH="0" baseline="0" noProof="0">
                          <a:ln>
                            <a:noFill/>
                          </a:ln>
                          <a:solidFill>
                            <a:prstClr val="black"/>
                          </a:solidFill>
                          <a:effectLst/>
                          <a:uLnTx/>
                          <a:uFillTx/>
                          <a:latin typeface="+mn-lt"/>
                          <a:ea typeface="+mn-ea"/>
                          <a:cs typeface="+mn-cs"/>
                        </a:rPr>
                        <a:t>كاريبو_كوفي #كاريبو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03580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caribou_social (Caribou Coffee ME) - 2017-02-23 14:42:20</a:t>
                      </a:r>
                      <a:r>
                        <a:rPr kumimoji="0" lang="en-US" sz="1000" b="0" i="0" u="none" strike="noStrike" kern="1200" cap="none" spc="0" normalizeH="0" baseline="0" noProof="0">
                          <a:ln>
                            <a:noFill/>
                          </a:ln>
                          <a:solidFill>
                            <a:prstClr val="black"/>
                          </a:solidFill>
                          <a:effectLst/>
                          <a:uLnTx/>
                          <a:uFillTx/>
                          <a:latin typeface="+mn-lt"/>
                          <a:ea typeface="+mn-ea"/>
                          <a:cs typeface="+mn-cs"/>
                        </a:rPr>
                        <a:t>
Caribou Coffee Kuwait won Service Hero Award 2016 for the seventh consecutive year…
</a:t>
                      </a:r>
                      <a:r>
                        <a:rPr kumimoji="0" lang="ar-AE" sz="1000" b="0" i="0" u="none" strike="noStrike" kern="1200" cap="none" spc="0" normalizeH="0" baseline="0" noProof="0">
                          <a:ln>
                            <a:noFill/>
                          </a:ln>
                          <a:solidFill>
                            <a:prstClr val="black"/>
                          </a:solidFill>
                          <a:effectLst/>
                          <a:uLnTx/>
                          <a:uFillTx/>
                          <a:latin typeface="+mn-lt"/>
                          <a:ea typeface="+mn-ea"/>
                          <a:cs typeface="+mn-cs"/>
                        </a:rPr>
                        <a:t>بفضل ثقتكم بنا، كاريبو كوفي تحقق المركز الأول للسنة السابعة على التوالي بتقديم أفضل خدمة لعملائها في قطاع الكوفي شوب في الكويت... شكراً من القلب لجميع زبائننا
#</a:t>
                      </a:r>
                      <a:r>
                        <a:rPr kumimoji="0" lang="en-US" sz="1000" b="0" i="0" u="none" strike="noStrike" kern="1200" cap="none" spc="0" normalizeH="0" baseline="0" noProof="0">
                          <a:ln>
                            <a:noFill/>
                          </a:ln>
                          <a:solidFill>
                            <a:prstClr val="black"/>
                          </a:solidFill>
                          <a:effectLst/>
                          <a:uLnTx/>
                          <a:uFillTx/>
                          <a:latin typeface="+mn-lt"/>
                          <a:ea typeface="+mn-ea"/>
                          <a:cs typeface="+mn-cs"/>
                        </a:rPr>
                        <a:t>CaribouCoffee #Caribou #</a:t>
                      </a:r>
                      <a:r>
                        <a:rPr kumimoji="0" lang="ar-AE" sz="1000" b="0" i="0" u="none" strike="noStrike" kern="1200" cap="none" spc="0" normalizeH="0" baseline="0" noProof="0">
                          <a:ln>
                            <a:noFill/>
                          </a:ln>
                          <a:solidFill>
                            <a:prstClr val="black"/>
                          </a:solidFill>
                          <a:effectLst/>
                          <a:uLnTx/>
                          <a:uFillTx/>
                          <a:latin typeface="+mn-lt"/>
                          <a:ea typeface="+mn-ea"/>
                          <a:cs typeface="+mn-cs"/>
                        </a:rPr>
                        <a:t>كاريبو_كوفي #كاريبو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32645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costakuwait (Costa Coffee Kuwait) - 2017-02-24 22:49:29</a:t>
                      </a:r>
                      <a:r>
                        <a:rPr kumimoji="0" lang="en-US" sz="1000" b="0" i="0" u="none" strike="noStrike" kern="1200" cap="none" spc="0" normalizeH="0" baseline="0" noProof="0">
                          <a:ln>
                            <a:noFill/>
                          </a:ln>
                          <a:solidFill>
                            <a:prstClr val="black"/>
                          </a:solidFill>
                          <a:effectLst/>
                          <a:uLnTx/>
                          <a:uFillTx/>
                          <a:latin typeface="+mn-lt"/>
                          <a:ea typeface="+mn-ea"/>
                          <a:cs typeface="+mn-cs"/>
                        </a:rPr>
                        <a:t>
Happy National and Liberation days! 🇰🇼
</a:t>
                      </a:r>
                      <a:r>
                        <a:rPr kumimoji="0" lang="ar-AE" sz="1000" b="0" i="0" u="none" strike="noStrike" kern="1200" cap="none" spc="0" normalizeH="0" baseline="0" noProof="0">
                          <a:ln>
                            <a:noFill/>
                          </a:ln>
                          <a:solidFill>
                            <a:prstClr val="black"/>
                          </a:solidFill>
                          <a:effectLst/>
                          <a:uLnTx/>
                          <a:uFillTx/>
                          <a:latin typeface="+mn-lt"/>
                          <a:ea typeface="+mn-ea"/>
                          <a:cs typeface="+mn-cs"/>
                        </a:rPr>
                        <a:t>كل عام والكويت وأهلها بخير وأمان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361394"/>
                  </a:ext>
                </a:extLst>
              </a:tr>
            </a:tbl>
          </a:graphicData>
        </a:graphic>
      </p:graphicFrame>
      <p:sp>
        <p:nvSpPr>
          <p:cNvPr id="4" name="Text Placeholder 3"/>
          <p:cNvSpPr>
            <a:spLocks noGrp="1"/>
          </p:cNvSpPr>
          <p:nvPr>
            <p:ph type="body" sz="quarter" idx="14"/>
          </p:nvPr>
        </p:nvSpPr>
        <p:spPr/>
        <p:txBody>
          <a:bodyPr/>
          <a:lstStyle/>
          <a:p>
            <a:r>
              <a:rPr lang="en-US"/>
              <a:t>22/02/2017 - 01/03/2017</a:t>
            </a:r>
            <a:endParaRPr lang="en-US"/>
          </a:p>
        </p:txBody>
      </p:sp>
    </p:spTree>
    <p:extLst>
      <p:ext uri="{BB962C8B-B14F-4D97-AF65-F5344CB8AC3E}">
        <p14:creationId xmlns:p14="http://schemas.microsoft.com/office/powerpoint/2010/main" val="2104904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- 5 of 6</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89241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20208362"/>
                    </a:ext>
                  </a:extLst>
                </a:gridCol>
                <a:gridCol w="987552">
                  <a:extLst>
                    <a:ext uri="{9D8B030D-6E8A-4147-A177-3AD203B41FA5}">
                      <a16:colId xmlns:a16="http://schemas.microsoft.com/office/drawing/2014/main" val="2046941402"/>
                    </a:ext>
                  </a:extLst>
                </a:gridCol>
                <a:gridCol w="987552">
                  <a:extLst>
                    <a:ext uri="{9D8B030D-6E8A-4147-A177-3AD203B41FA5}">
                      <a16:colId xmlns:a16="http://schemas.microsoft.com/office/drawing/2014/main" val="1564711166"/>
                    </a:ext>
                  </a:extLst>
                </a:gridCol>
                <a:gridCol w="987552">
                  <a:extLst>
                    <a:ext uri="{9D8B030D-6E8A-4147-A177-3AD203B41FA5}">
                      <a16:colId xmlns:a16="http://schemas.microsoft.com/office/drawing/2014/main" val="1843374527"/>
                    </a:ext>
                  </a:extLst>
                </a:gridCol>
                <a:gridCol w="987552">
                  <a:extLst>
                    <a:ext uri="{9D8B030D-6E8A-4147-A177-3AD203B41FA5}">
                      <a16:colId xmlns:a16="http://schemas.microsoft.com/office/drawing/2014/main" val="1642309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7771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caribou_social (Caribou Coffee ME) - 2017-03-01 11:12:10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خلك مصحصح مع كاريبو
</a:t>
                      </a:r>
                      <a:r>
                        <a:rPr kumimoji="0" lang="en-US" sz="1000" b="0" i="0" u="none" strike="noStrike" kern="1200" cap="none" spc="0" normalizeH="0" baseline="0" noProof="0">
                          <a:ln>
                            <a:noFill/>
                          </a:ln>
                          <a:solidFill>
                            <a:prstClr val="black"/>
                          </a:solidFill>
                          <a:effectLst/>
                          <a:uLnTx/>
                          <a:uFillTx/>
                          <a:latin typeface="+mn-lt"/>
                          <a:ea typeface="+mn-ea"/>
                          <a:cs typeface="+mn-cs"/>
                        </a:rPr>
                        <a:t>A steaming cup of joe to stay woke
#CaribouCoffee #Caribou #</a:t>
                      </a:r>
                      <a:r>
                        <a:rPr kumimoji="0" lang="ar-AE" sz="1000" b="0" i="0" u="none" strike="noStrike" kern="1200" cap="none" spc="0" normalizeH="0" baseline="0" noProof="0">
                          <a:ln>
                            <a:noFill/>
                          </a:ln>
                          <a:solidFill>
                            <a:prstClr val="black"/>
                          </a:solidFill>
                          <a:effectLst/>
                          <a:uLnTx/>
                          <a:uFillTx/>
                          <a:latin typeface="+mn-lt"/>
                          <a:ea typeface="+mn-ea"/>
                          <a:cs typeface="+mn-cs"/>
                        </a:rPr>
                        <a:t>كاريبو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68471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costakuwait (Costa Coffee Kuwait) - 2017-02-24 20:25:29</a:t>
                      </a:r>
                      <a:r>
                        <a:rPr kumimoji="0" lang="en-US" sz="1000" b="0" i="0" u="none" strike="noStrike" kern="1200" cap="none" spc="0" normalizeH="0" baseline="0" noProof="0">
                          <a:ln>
                            <a:noFill/>
                          </a:ln>
                          <a:solidFill>
                            <a:prstClr val="black"/>
                          </a:solidFill>
                          <a:effectLst/>
                          <a:uLnTx/>
                          <a:uFillTx/>
                          <a:latin typeface="+mn-lt"/>
                          <a:ea typeface="+mn-ea"/>
                          <a:cs typeface="+mn-cs"/>
                        </a:rPr>
                        <a:t>
Get a free size upgrade during National and Liberation days! 🇰🇼 </a:t>
                      </a:r>
                      <a:r>
                        <a:rPr kumimoji="0" lang="ar-AE" sz="1000" b="0" i="0" u="none" strike="noStrike" kern="1200" cap="none" spc="0" normalizeH="0" baseline="0" noProof="0">
                          <a:ln>
                            <a:noFill/>
                          </a:ln>
                          <a:solidFill>
                            <a:prstClr val="black"/>
                          </a:solidFill>
                          <a:effectLst/>
                          <a:uLnTx/>
                          <a:uFillTx/>
                          <a:latin typeface="+mn-lt"/>
                          <a:ea typeface="+mn-ea"/>
                          <a:cs typeface="+mn-cs"/>
                        </a:rPr>
                        <a:t>احصل على مشروب حجم أكبر في العيد الوطني وعيد التحرير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48056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starbucksmiddleeast (Starbucks Middle East) - 2017-02-25 08:07:44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لنحتفل بأعياد الكويت. اكتشفوا التمبلر الجديد بتصميم مميز وألوان رائعة مستوحاة من الاحتفالات بأعياد الكويت. متوفر الآن لدى مقاهي ستاربكس لفترة محدودة. شكراً للفنان أحمد الراشد على مشاركته بتصميمه الرائع.
</a:t>
                      </a:r>
                      <a:r>
                        <a:rPr kumimoji="0" lang="en-US" sz="1000" b="0" i="0" u="none" strike="noStrike" kern="1200" cap="none" spc="0" normalizeH="0" baseline="0" noProof="0">
                          <a:ln>
                            <a:noFill/>
                          </a:ln>
                          <a:solidFill>
                            <a:prstClr val="black"/>
                          </a:solidFill>
                          <a:effectLst/>
                          <a:uLnTx/>
                          <a:uFillTx/>
                          <a:latin typeface="+mn-lt"/>
                          <a:ea typeface="+mn-ea"/>
                          <a:cs typeface="+mn-cs"/>
                        </a:rPr>
                        <a:t>Celebrate in colour with this Limited Edition tumbler. Available in all Kuwait stores while stocks last. Thank you @ahmadalrashid for the wonderful 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78210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costakuwait (Costa Coffee Kuwait) - 2017-02-27 14:55:31</a:t>
                      </a:r>
                      <a:r>
                        <a:rPr kumimoji="0" lang="en-US" sz="1000" b="0" i="0" u="none" strike="noStrike" kern="1200" cap="none" spc="0" normalizeH="0" baseline="0" noProof="0">
                          <a:ln>
                            <a:noFill/>
                          </a:ln>
                          <a:solidFill>
                            <a:prstClr val="black"/>
                          </a:solidFill>
                          <a:effectLst/>
                          <a:uLnTx/>
                          <a:uFillTx/>
                          <a:latin typeface="+mn-lt"/>
                          <a:ea typeface="+mn-ea"/>
                          <a:cs typeface="+mn-cs"/>
                        </a:rPr>
                        <a:t>
First day back to work! What time do you take your first coffee break? ☕️ </a:t>
                      </a:r>
                      <a:r>
                        <a:rPr kumimoji="0" lang="ar-AE" sz="1000" b="0" i="0" u="none" strike="noStrike" kern="1200" cap="none" spc="0" normalizeH="0" baseline="0" noProof="0">
                          <a:ln>
                            <a:noFill/>
                          </a:ln>
                          <a:solidFill>
                            <a:prstClr val="black"/>
                          </a:solidFill>
                          <a:effectLst/>
                          <a:uLnTx/>
                          <a:uFillTx/>
                          <a:latin typeface="+mn-lt"/>
                          <a:ea typeface="+mn-ea"/>
                          <a:cs typeface="+mn-cs"/>
                        </a:rPr>
                        <a:t>أول يوم ما بعد الإجازة! متى حزة قهوتكم بالدوام؟ 
_
</a:t>
                      </a:r>
                      <a:r>
                        <a:rPr kumimoji="0" lang="en-US" sz="1000" b="0" i="0" u="none" strike="noStrike" kern="1200" cap="none" spc="0" normalizeH="0" baseline="0" noProof="0">
                          <a:ln>
                            <a:noFill/>
                          </a:ln>
                          <a:solidFill>
                            <a:prstClr val="black"/>
                          </a:solidFill>
                          <a:effectLst/>
                          <a:uLnTx/>
                          <a:uFillTx/>
                          <a:latin typeface="+mn-lt"/>
                          <a:ea typeface="+mn-ea"/>
                          <a:cs typeface="+mn-cs"/>
                        </a:rPr>
                        <a:t>📷: @_a_abdulaziz_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8286813"/>
                  </a:ext>
                </a:extLst>
              </a:tr>
            </a:tbl>
          </a:graphicData>
        </a:graphic>
      </p:graphicFrame>
      <p:sp>
        <p:nvSpPr>
          <p:cNvPr id="4" name="Text Placeholder 3"/>
          <p:cNvSpPr>
            <a:spLocks noGrp="1"/>
          </p:cNvSpPr>
          <p:nvPr>
            <p:ph type="body" sz="quarter" idx="14"/>
          </p:nvPr>
        </p:nvSpPr>
        <p:spPr/>
        <p:txBody>
          <a:bodyPr/>
          <a:lstStyle/>
          <a:p>
            <a:r>
              <a:rPr lang="en-US"/>
              <a:t>22/02/2017 - 01/03/2017</a:t>
            </a:r>
            <a:endParaRPr lang="en-US"/>
          </a:p>
        </p:txBody>
      </p:sp>
    </p:spTree>
    <p:extLst>
      <p:ext uri="{BB962C8B-B14F-4D97-AF65-F5344CB8AC3E}">
        <p14:creationId xmlns:p14="http://schemas.microsoft.com/office/powerpoint/2010/main" val="1774358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- 6 of 6</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15269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29036311"/>
                    </a:ext>
                  </a:extLst>
                </a:gridCol>
                <a:gridCol w="987552">
                  <a:extLst>
                    <a:ext uri="{9D8B030D-6E8A-4147-A177-3AD203B41FA5}">
                      <a16:colId xmlns:a16="http://schemas.microsoft.com/office/drawing/2014/main" val="2613175397"/>
                    </a:ext>
                  </a:extLst>
                </a:gridCol>
                <a:gridCol w="987552">
                  <a:extLst>
                    <a:ext uri="{9D8B030D-6E8A-4147-A177-3AD203B41FA5}">
                      <a16:colId xmlns:a16="http://schemas.microsoft.com/office/drawing/2014/main" val="1705558026"/>
                    </a:ext>
                  </a:extLst>
                </a:gridCol>
                <a:gridCol w="987552">
                  <a:extLst>
                    <a:ext uri="{9D8B030D-6E8A-4147-A177-3AD203B41FA5}">
                      <a16:colId xmlns:a16="http://schemas.microsoft.com/office/drawing/2014/main" val="2142721166"/>
                    </a:ext>
                  </a:extLst>
                </a:gridCol>
                <a:gridCol w="987552">
                  <a:extLst>
                    <a:ext uri="{9D8B030D-6E8A-4147-A177-3AD203B41FA5}">
                      <a16:colId xmlns:a16="http://schemas.microsoft.com/office/drawing/2014/main" val="2496684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5023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costakuwait (Costa Coffee Kuwait) - 2017-02-23 14:13:55</a:t>
                      </a:r>
                      <a:r>
                        <a:rPr kumimoji="0" lang="en-US" sz="1000" b="0" i="0" u="none" strike="noStrike" kern="1200" cap="none" spc="0" normalizeH="0" baseline="0" noProof="0">
                          <a:ln>
                            <a:noFill/>
                          </a:ln>
                          <a:solidFill>
                            <a:prstClr val="black"/>
                          </a:solidFill>
                          <a:effectLst/>
                          <a:uLnTx/>
                          <a:uFillTx/>
                          <a:latin typeface="+mn-lt"/>
                          <a:ea typeface="+mn-ea"/>
                          <a:cs typeface="+mn-cs"/>
                        </a:rPr>
                        <a:t>
Enjoy our holiday red velvet cake and pain au chocolat in store until March 2nd! 🇰🇼 </a:t>
                      </a:r>
                      <a:r>
                        <a:rPr kumimoji="0" lang="ar-AE" sz="1000" b="0" i="0" u="none" strike="noStrike" kern="1200" cap="none" spc="0" normalizeH="0" baseline="0" noProof="0">
                          <a:ln>
                            <a:noFill/>
                          </a:ln>
                          <a:solidFill>
                            <a:prstClr val="black"/>
                          </a:solidFill>
                          <a:effectLst/>
                          <a:uLnTx/>
                          <a:uFillTx/>
                          <a:latin typeface="+mn-lt"/>
                          <a:ea typeface="+mn-ea"/>
                          <a:cs typeface="+mn-cs"/>
                        </a:rPr>
                        <a:t>استمتعوا بـ كيكة الـ ريد فيلفيت و بان او شوكولا في الأعياد الوطنية وحتى ٢ مارس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48911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caribou_social (Caribou Coffee ME) - 2017-02-22 12:02:34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الطلعه ما تكمل الا بـ #كاريبو_كوفي
</a:t>
                      </a:r>
                      <a:r>
                        <a:rPr kumimoji="0" lang="en-US" sz="1000" b="0" i="0" u="none" strike="noStrike" kern="1200" cap="none" spc="0" normalizeH="0" baseline="0" noProof="0">
                          <a:ln>
                            <a:noFill/>
                          </a:ln>
                          <a:solidFill>
                            <a:prstClr val="black"/>
                          </a:solidFill>
                          <a:effectLst/>
                          <a:uLnTx/>
                          <a:uFillTx/>
                          <a:latin typeface="+mn-lt"/>
                          <a:ea typeface="+mn-ea"/>
                          <a:cs typeface="+mn-cs"/>
                        </a:rPr>
                        <a:t>Going somewhere? Stop by #CaribouCoffee first!
#Caribou #</a:t>
                      </a:r>
                      <a:r>
                        <a:rPr kumimoji="0" lang="ar-AE" sz="1000" b="0" i="0" u="none" strike="noStrike" kern="1200" cap="none" spc="0" normalizeH="0" baseline="0" noProof="0">
                          <a:ln>
                            <a:noFill/>
                          </a:ln>
                          <a:solidFill>
                            <a:prstClr val="black"/>
                          </a:solidFill>
                          <a:effectLst/>
                          <a:uLnTx/>
                          <a:uFillTx/>
                          <a:latin typeface="+mn-lt"/>
                          <a:ea typeface="+mn-ea"/>
                          <a:cs typeface="+mn-cs"/>
                        </a:rPr>
                        <a:t>كاريبو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26030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costakuwait (Costa Coffee Kuwait) - 2017-02-25 12:25:55</a:t>
                      </a:r>
                      <a:r>
                        <a:rPr kumimoji="0" lang="en-US" sz="1000" b="0" i="0" u="none" strike="noStrike" kern="1200" cap="none" spc="0" normalizeH="0" baseline="0" noProof="0">
                          <a:ln>
                            <a:noFill/>
                          </a:ln>
                          <a:solidFill>
                            <a:prstClr val="black"/>
                          </a:solidFill>
                          <a:effectLst/>
                          <a:uLnTx/>
                          <a:uFillTx/>
                          <a:latin typeface="+mn-lt"/>
                          <a:ea typeface="+mn-ea"/>
                          <a:cs typeface="+mn-cs"/>
                        </a:rPr>
                        <a:t>
Enjoy a bite of our Qors Ogaili with your coffee during the holidays! 🇰🇼
</a:t>
                      </a:r>
                      <a:r>
                        <a:rPr kumimoji="0" lang="ar-AE" sz="1000" b="0" i="0" u="none" strike="noStrike" kern="1200" cap="none" spc="0" normalizeH="0" baseline="0" noProof="0">
                          <a:ln>
                            <a:noFill/>
                          </a:ln>
                          <a:solidFill>
                            <a:prstClr val="black"/>
                          </a:solidFill>
                          <a:effectLst/>
                          <a:uLnTx/>
                          <a:uFillTx/>
                          <a:latin typeface="+mn-lt"/>
                          <a:ea typeface="+mn-ea"/>
                          <a:cs typeface="+mn-cs"/>
                        </a:rPr>
                        <a:t>استمتعوا بحبات قرص العقيلي مع قهوتكم خلال الأعياد الوطنية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24844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costakuwait (Costa Coffee Kuwait) - 2017-03-01 15:59:08</a:t>
                      </a:r>
                      <a:r>
                        <a:rPr kumimoji="0" lang="en-US" sz="1000" b="0" i="0" u="none" strike="noStrike" kern="1200" cap="none" spc="0" normalizeH="0" baseline="0" noProof="0">
                          <a:ln>
                            <a:noFill/>
                          </a:ln>
                          <a:solidFill>
                            <a:prstClr val="black"/>
                          </a:solidFill>
                          <a:effectLst/>
                          <a:uLnTx/>
                          <a:uFillTx/>
                          <a:latin typeface="+mn-lt"/>
                          <a:ea typeface="+mn-ea"/>
                          <a:cs typeface="+mn-cs"/>
                        </a:rPr>
                        <a:t>
When your customers celebrate your achievements with you! Costa Sahara with a new sales record! #SalesRecord #CostaSahara #Kuwait 
</a:t>
                      </a:r>
                      <a:r>
                        <a:rPr kumimoji="0" lang="ar-AE" sz="1000" b="0" i="0" u="none" strike="noStrike" kern="1200" cap="none" spc="0" normalizeH="0" baseline="0" noProof="0">
                          <a:ln>
                            <a:noFill/>
                          </a:ln>
                          <a:solidFill>
                            <a:prstClr val="black"/>
                          </a:solidFill>
                          <a:effectLst/>
                          <a:uLnTx/>
                          <a:uFillTx/>
                          <a:latin typeface="+mn-lt"/>
                          <a:ea typeface="+mn-ea"/>
                          <a:cs typeface="+mn-cs"/>
                        </a:rPr>
                        <a:t>كوستا صحارى يحقق أرقام قياسية جديدة في المبيعات ويحتفل مع بعض من رواده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95986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costakuwait (Costa Coffee Kuwait) - 2017-03-01 12:16:09</a:t>
                      </a:r>
                      <a:r>
                        <a:rPr kumimoji="0" lang="en-US" sz="1000" b="0" i="0" u="none" strike="noStrike" kern="1200" cap="none" spc="0" normalizeH="0" baseline="0" noProof="0">
                          <a:ln>
                            <a:noFill/>
                          </a:ln>
                          <a:solidFill>
                            <a:prstClr val="black"/>
                          </a:solidFill>
                          <a:effectLst/>
                          <a:uLnTx/>
                          <a:uFillTx/>
                          <a:latin typeface="+mn-lt"/>
                          <a:ea typeface="+mn-ea"/>
                          <a:cs typeface="+mn-cs"/>
                        </a:rPr>
                        <a:t>
How about a healthy mid-day snack to go along with your coffee?
#CruditésandHummus #SaltedCaramelCorto  </a:t>
                      </a:r>
                      <a:r>
                        <a:rPr kumimoji="0" lang="ar-AE" sz="1000" b="0" i="0" u="none" strike="noStrike" kern="1200" cap="none" spc="0" normalizeH="0" baseline="0" noProof="0">
                          <a:ln>
                            <a:noFill/>
                          </a:ln>
                          <a:solidFill>
                            <a:prstClr val="black"/>
                          </a:solidFill>
                          <a:effectLst/>
                          <a:uLnTx/>
                          <a:uFillTx/>
                          <a:latin typeface="+mn-lt"/>
                          <a:ea typeface="+mn-ea"/>
                          <a:cs typeface="+mn-cs"/>
                        </a:rPr>
                        <a:t>شرايكم بوجبة خفيفة وصحية مع قهوتكم؟
#خضروات_مشكلة_مع_الحمص #كورتو_كراميل_مملح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34445902"/>
                  </a:ext>
                </a:extLst>
              </a:tr>
            </a:tbl>
          </a:graphicData>
        </a:graphic>
      </p:graphicFrame>
      <p:sp>
        <p:nvSpPr>
          <p:cNvPr id="4" name="Text Placeholder 3"/>
          <p:cNvSpPr>
            <a:spLocks noGrp="1"/>
          </p:cNvSpPr>
          <p:nvPr>
            <p:ph type="body" sz="quarter" idx="14"/>
          </p:nvPr>
        </p:nvSpPr>
        <p:spPr/>
        <p:txBody>
          <a:bodyPr/>
          <a:lstStyle/>
          <a:p>
            <a:r>
              <a:rPr lang="en-US"/>
              <a:t>22/02/2017 - 01/03/2017</a:t>
            </a:r>
            <a:endParaRPr lang="en-US"/>
          </a:p>
        </p:txBody>
      </p:sp>
    </p:spTree>
    <p:extLst>
      <p:ext uri="{BB962C8B-B14F-4D97-AF65-F5344CB8AC3E}">
        <p14:creationId xmlns:p14="http://schemas.microsoft.com/office/powerpoint/2010/main" val="10003035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474</Words>
  <Application>Microsoft Office PowerPoint</Application>
  <PresentationFormat>On-screen Show (4:3)</PresentationFormat>
  <Paragraphs>167</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Posts Table - 1 of 6</vt:lpstr>
      <vt:lpstr>Posts Table - 2 of 6</vt:lpstr>
      <vt:lpstr>Posts Table - 3 of 6</vt:lpstr>
      <vt:lpstr>Posts Table - 4 of 6</vt:lpstr>
      <vt:lpstr>Posts Table - 5 of 6</vt:lpstr>
      <vt:lpstr>Posts Table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Posts Table - 1 of 6</dc:title>
  <dc:creator>Administrator</dc:creator>
  <cp:lastModifiedBy>Administrator</cp:lastModifiedBy>
  <cp:revision>1</cp:revision>
  <dcterms:created xsi:type="dcterms:W3CDTF">2017-03-02T13:18:51Z</dcterms:created>
  <dcterms:modified xsi:type="dcterms:W3CDTF">2017-03-02T13:20:35Z</dcterms:modified>
</cp:coreProperties>
</file>