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03571818"/>
              </p:ext>
            </p:extLst>
          </p:nvPr>
        </p:nvGraphicFramePr>
        <p:xfrm>
          <a:off x="457200" y="1731963"/>
          <a:ext cx="8229600" cy="37846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163863"/>
                    </a:ext>
                  </a:extLst>
                </a:gridCol>
                <a:gridCol w="987552">
                  <a:extLst>
                    <a:ext uri="{9D8B030D-6E8A-4147-A177-3AD203B41FA5}">
                      <a16:colId xmlns:a16="http://schemas.microsoft.com/office/drawing/2014/main" val="4261798827"/>
                    </a:ext>
                  </a:extLst>
                </a:gridCol>
                <a:gridCol w="987552">
                  <a:extLst>
                    <a:ext uri="{9D8B030D-6E8A-4147-A177-3AD203B41FA5}">
                      <a16:colId xmlns:a16="http://schemas.microsoft.com/office/drawing/2014/main" val="1704716455"/>
                    </a:ext>
                  </a:extLst>
                </a:gridCol>
                <a:gridCol w="987552">
                  <a:extLst>
                    <a:ext uri="{9D8B030D-6E8A-4147-A177-3AD203B41FA5}">
                      <a16:colId xmlns:a16="http://schemas.microsoft.com/office/drawing/2014/main" val="2312833265"/>
                    </a:ext>
                  </a:extLst>
                </a:gridCol>
                <a:gridCol w="987552">
                  <a:extLst>
                    <a:ext uri="{9D8B030D-6E8A-4147-A177-3AD203B41FA5}">
                      <a16:colId xmlns:a16="http://schemas.microsoft.com/office/drawing/2014/main" val="1828328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0471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- 2017-02-26 16:31:32</a:t>
                      </a:r>
                      <a:r>
                        <a:rPr kumimoji="0" lang="en-US" sz="1000" b="0" i="0" u="none" strike="noStrike" kern="1200" cap="none" spc="0" normalizeH="0" baseline="0" noProof="0">
                          <a:ln>
                            <a:noFill/>
                          </a:ln>
                          <a:solidFill>
                            <a:prstClr val="black"/>
                          </a:solidFill>
                          <a:effectLst/>
                          <a:uLnTx/>
                          <a:uFillTx/>
                          <a:latin typeface="+mn-lt"/>
                          <a:ea typeface="+mn-ea"/>
                          <a:cs typeface="+mn-cs"/>
                        </a:rPr>
                        <a:t>
Gulf Bank wishes Kuwait Happy National Day and Happy Liberation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2451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- 2017-02-28 12:12:04</a:t>
                      </a:r>
                      <a:r>
                        <a:rPr kumimoji="0" lang="en-US" sz="1000" b="0" i="0" u="none" strike="noStrike" kern="1200" cap="none" spc="0" normalizeH="0" baseline="0" noProof="0">
                          <a:ln>
                            <a:noFill/>
                          </a:ln>
                          <a:solidFill>
                            <a:prstClr val="black"/>
                          </a:solidFill>
                          <a:effectLst/>
                          <a:uLnTx/>
                          <a:uFillTx/>
                          <a:latin typeface="+mn-lt"/>
                          <a:ea typeface="+mn-ea"/>
                          <a:cs typeface="+mn-cs"/>
                        </a:rPr>
                        <a:t>
Know more about your bank!
We  invite you to participate with us in this interactive test of knowledge to know more about NBK and to hear from you more often. 
Did you know for how many times was NBK chosen in the global list of the safest banks by Global Finance? share us your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22110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- 2017-03-01 16:46:55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الشهر -مارس- وقبل ٤٠ سنة صدر المرسوم الأميري بتأسيس "بيتك" كأول بنك إسلامي في الكويت.
.
</a:t>
                      </a:r>
                      <a:r>
                        <a:rPr kumimoji="0" lang="en-US" sz="1000" b="0" i="0" u="none" strike="noStrike" kern="1200" cap="none" spc="0" normalizeH="0" baseline="0" noProof="0">
                          <a:ln>
                            <a:noFill/>
                          </a:ln>
                          <a:solidFill>
                            <a:prstClr val="black"/>
                          </a:solidFill>
                          <a:effectLst/>
                          <a:uLnTx/>
                          <a:uFillTx/>
                          <a:latin typeface="+mn-lt"/>
                          <a:ea typeface="+mn-ea"/>
                          <a:cs typeface="+mn-cs"/>
                        </a:rPr>
                        <a:t>This month 40 years ago an Emiri decree established KFH as the first Islamic bank in Kuwait.
#KFHHistory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87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- 2017-02-28 11:06:45</a:t>
                      </a:r>
                      <a:r>
                        <a:rPr kumimoji="0" lang="en-US" sz="1000" b="0" i="0" u="none" strike="noStrike" kern="1200" cap="none" spc="0" normalizeH="0" baseline="0" noProof="0">
                          <a:ln>
                            <a:noFill/>
                          </a:ln>
                          <a:solidFill>
                            <a:prstClr val="black"/>
                          </a:solidFill>
                          <a:effectLst/>
                          <a:uLnTx/>
                          <a:uFillTx/>
                          <a:latin typeface="+mn-lt"/>
                          <a:ea typeface="+mn-ea"/>
                          <a:cs typeface="+mn-cs"/>
                        </a:rPr>
                        <a:t>
KFH sponsored the awareness program for a voluntary team to participate in the national days in collaboration with the Ministry of Interior and the Ministry of State for Youth Affairs. Participants underwent several training courses of firefighting, first aid and evacuations.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4508540"/>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740259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1410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23085531"/>
                    </a:ext>
                  </a:extLst>
                </a:gridCol>
                <a:gridCol w="987552">
                  <a:extLst>
                    <a:ext uri="{9D8B030D-6E8A-4147-A177-3AD203B41FA5}">
                      <a16:colId xmlns:a16="http://schemas.microsoft.com/office/drawing/2014/main" val="147455284"/>
                    </a:ext>
                  </a:extLst>
                </a:gridCol>
                <a:gridCol w="987552">
                  <a:extLst>
                    <a:ext uri="{9D8B030D-6E8A-4147-A177-3AD203B41FA5}">
                      <a16:colId xmlns:a16="http://schemas.microsoft.com/office/drawing/2014/main" val="2255130440"/>
                    </a:ext>
                  </a:extLst>
                </a:gridCol>
                <a:gridCol w="987552">
                  <a:extLst>
                    <a:ext uri="{9D8B030D-6E8A-4147-A177-3AD203B41FA5}">
                      <a16:colId xmlns:a16="http://schemas.microsoft.com/office/drawing/2014/main" val="2536496144"/>
                    </a:ext>
                  </a:extLst>
                </a:gridCol>
                <a:gridCol w="987552">
                  <a:extLst>
                    <a:ext uri="{9D8B030D-6E8A-4147-A177-3AD203B41FA5}">
                      <a16:colId xmlns:a16="http://schemas.microsoft.com/office/drawing/2014/main" val="1524651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077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- 2017-02-28 19:48:25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 مصر يحقق أرباحاً صافية قدرها 848,9 مليون جنيه مصري في العام 2016 بنمو 47,5 %
 </a:t>
                      </a:r>
                      <a:r>
                        <a:rPr kumimoji="0" lang="en-US" sz="1000" b="0" i="0" u="none" strike="noStrike" kern="1200" cap="none" spc="0" normalizeH="0" baseline="0" noProof="0">
                          <a:ln>
                            <a:noFill/>
                          </a:ln>
                          <a:solidFill>
                            <a:prstClr val="black"/>
                          </a:solidFill>
                          <a:effectLst/>
                          <a:uLnTx/>
                          <a:uFillTx/>
                          <a:latin typeface="+mn-lt"/>
                          <a:ea typeface="+mn-ea"/>
                          <a:cs typeface="+mn-cs"/>
                        </a:rPr>
                        <a:t>NBK-Egypt reports EGP 848.9 million in net profits in 2016, up 47.5%
  y-o-y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78358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- 2017-03-01 11:37:39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يوروماني " تمنح بنك الكويت الوطني جائزة أفضل بنك للخدمات المصرفية الخاصة في الكويت 2017 للعام التاسع على التوالي
</a:t>
                      </a:r>
                      <a:r>
                        <a:rPr kumimoji="0" lang="en-US" sz="1000" b="0" i="0" u="none" strike="noStrike" kern="1200" cap="none" spc="0" normalizeH="0" baseline="0" noProof="0">
                          <a:ln>
                            <a:noFill/>
                          </a:ln>
                          <a:solidFill>
                            <a:prstClr val="black"/>
                          </a:solidFill>
                          <a:effectLst/>
                          <a:uLnTx/>
                          <a:uFillTx/>
                          <a:latin typeface="+mn-lt"/>
                          <a:ea typeface="+mn-ea"/>
                          <a:cs typeface="+mn-cs"/>
                        </a:rPr>
                        <a:t>For the 9th year in a row, NBK awarded “Best Private Bank" for 2017 in 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2934560"/>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2774562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- 3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27784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0079600"/>
                    </a:ext>
                  </a:extLst>
                </a:gridCol>
                <a:gridCol w="987552">
                  <a:extLst>
                    <a:ext uri="{9D8B030D-6E8A-4147-A177-3AD203B41FA5}">
                      <a16:colId xmlns:a16="http://schemas.microsoft.com/office/drawing/2014/main" val="3177825246"/>
                    </a:ext>
                  </a:extLst>
                </a:gridCol>
                <a:gridCol w="987552">
                  <a:extLst>
                    <a:ext uri="{9D8B030D-6E8A-4147-A177-3AD203B41FA5}">
                      <a16:colId xmlns:a16="http://schemas.microsoft.com/office/drawing/2014/main" val="1896224459"/>
                    </a:ext>
                  </a:extLst>
                </a:gridCol>
                <a:gridCol w="987552">
                  <a:extLst>
                    <a:ext uri="{9D8B030D-6E8A-4147-A177-3AD203B41FA5}">
                      <a16:colId xmlns:a16="http://schemas.microsoft.com/office/drawing/2014/main" val="1209072717"/>
                    </a:ext>
                  </a:extLst>
                </a:gridCol>
                <a:gridCol w="987552">
                  <a:extLst>
                    <a:ext uri="{9D8B030D-6E8A-4147-A177-3AD203B41FA5}">
                      <a16:colId xmlns:a16="http://schemas.microsoft.com/office/drawing/2014/main" val="340597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937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- 2017-03-01 21:28:29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يحصد مجموعة من الجوائز المميزة من قبل مجلة "أخبار التمويل الاسلامي" في الحفل المقام حالياً في امارة دبي.
الجوائز:
- أفضل بنك اسلامي في الكويت
- ممول أفضل صفقة في الكويت
- أفضل صفقة مشاركة
- ممول أفضل صفقة بالدولارالامريكي
.
</a:t>
                      </a:r>
                      <a:r>
                        <a:rPr kumimoji="0" lang="en-US" sz="1000" b="0" i="0" u="none" strike="noStrike" kern="1200" cap="none" spc="0" normalizeH="0" baseline="0" noProof="0">
                          <a:ln>
                            <a:noFill/>
                          </a:ln>
                          <a:solidFill>
                            <a:prstClr val="black"/>
                          </a:solidFill>
                          <a:effectLst/>
                          <a:uLnTx/>
                          <a:uFillTx/>
                          <a:latin typeface="+mn-lt"/>
                          <a:ea typeface="+mn-ea"/>
                          <a:cs typeface="+mn-cs"/>
                        </a:rPr>
                        <a:t>KFH wins 4 prestigious awards from IFN in the award ceremony held in Dubai.
The awards are:
- Syndicated Deal of the Year.
- Best Islamic Bank in Kuwait.
- Kuwait Deal of the Year.
- US Deal of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446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- 2017-03-01 12:16:38</a:t>
                      </a:r>
                      <a:r>
                        <a:rPr kumimoji="0" lang="en-US" sz="1000" b="0" i="0" u="none" strike="noStrike" kern="1200" cap="none" spc="0" normalizeH="0" baseline="0" noProof="0">
                          <a:ln>
                            <a:noFill/>
                          </a:ln>
                          <a:solidFill>
                            <a:prstClr val="black"/>
                          </a:solidFill>
                          <a:effectLst/>
                          <a:uLnTx/>
                          <a:uFillTx/>
                          <a:latin typeface="+mn-lt"/>
                          <a:ea typeface="+mn-ea"/>
                          <a:cs typeface="+mn-cs"/>
                        </a:rPr>
                        <a:t>
Kuwait Finance House – Saudi Arabia participated in the golden sponsorship of the launch ceremony of the parallel market “Nomu” at Faisaliya Hotel – Riyad. Several companies were listed in the parallel market. KFH- Saudi has participated in managing the subscription process in one of the Saudi companies “Omran Industrial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2885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- 2017-02-28 22:47:51</a:t>
                      </a:r>
                      <a:r>
                        <a:rPr kumimoji="0" lang="en-US" sz="1000" b="0" i="0" u="none" strike="noStrike" kern="1200" cap="none" spc="0" normalizeH="0" baseline="0" noProof="0">
                          <a:ln>
                            <a:noFill/>
                          </a:ln>
                          <a:solidFill>
                            <a:prstClr val="black"/>
                          </a:solidFill>
                          <a:effectLst/>
                          <a:uLnTx/>
                          <a:uFillTx/>
                          <a:latin typeface="+mn-lt"/>
                          <a:ea typeface="+mn-ea"/>
                          <a:cs typeface="+mn-cs"/>
                        </a:rPr>
                        <a:t>
https://lnkd.in/f2yWJ5n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64174316"/>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2140365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- 4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8335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54331667"/>
                    </a:ext>
                  </a:extLst>
                </a:gridCol>
                <a:gridCol w="987552">
                  <a:extLst>
                    <a:ext uri="{9D8B030D-6E8A-4147-A177-3AD203B41FA5}">
                      <a16:colId xmlns:a16="http://schemas.microsoft.com/office/drawing/2014/main" val="2912579018"/>
                    </a:ext>
                  </a:extLst>
                </a:gridCol>
                <a:gridCol w="987552">
                  <a:extLst>
                    <a:ext uri="{9D8B030D-6E8A-4147-A177-3AD203B41FA5}">
                      <a16:colId xmlns:a16="http://schemas.microsoft.com/office/drawing/2014/main" val="1048618023"/>
                    </a:ext>
                  </a:extLst>
                </a:gridCol>
                <a:gridCol w="987552">
                  <a:extLst>
                    <a:ext uri="{9D8B030D-6E8A-4147-A177-3AD203B41FA5}">
                      <a16:colId xmlns:a16="http://schemas.microsoft.com/office/drawing/2014/main" val="3431537052"/>
                    </a:ext>
                  </a:extLst>
                </a:gridCol>
                <a:gridCol w="987552">
                  <a:extLst>
                    <a:ext uri="{9D8B030D-6E8A-4147-A177-3AD203B41FA5}">
                      <a16:colId xmlns:a16="http://schemas.microsoft.com/office/drawing/2014/main" val="2992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229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- 2017-03-01 11:52:05</a:t>
                      </a:r>
                      <a:r>
                        <a:rPr kumimoji="0" lang="en-US" sz="1000" b="0" i="0" u="none" strike="noStrike" kern="1200" cap="none" spc="0" normalizeH="0" baseline="0" noProof="0">
                          <a:ln>
                            <a:noFill/>
                          </a:ln>
                          <a:solidFill>
                            <a:prstClr val="black"/>
                          </a:solidFill>
                          <a:effectLst/>
                          <a:uLnTx/>
                          <a:uFillTx/>
                          <a:latin typeface="+mn-lt"/>
                          <a:ea typeface="+mn-ea"/>
                          <a:cs typeface="+mn-cs"/>
                        </a:rPr>
                        <a:t>
Join the champions with NBK MasterCard &amp; Win a Trip with Family and Friends to Attend the  semi finals or final match of the UEFA Champions League 2016/17 .//
</a:t>
                      </a:r>
                      <a:r>
                        <a:rPr kumimoji="0" lang="ar-AE" sz="1000" b="0" i="0" u="none" strike="noStrike" kern="1200" cap="none" spc="0" normalizeH="0" baseline="0" noProof="0">
                          <a:ln>
                            <a:noFill/>
                          </a:ln>
                          <a:solidFill>
                            <a:prstClr val="black"/>
                          </a:solidFill>
                          <a:effectLst/>
                          <a:uLnTx/>
                          <a:uFillTx/>
                          <a:latin typeface="+mn-lt"/>
                          <a:ea typeface="+mn-ea"/>
                          <a:cs typeface="+mn-cs"/>
                        </a:rPr>
                        <a:t>انضم إلى الأبطال مع بطاقة الوطني ماستركارد الائتمانية واربع  رحلة مع العائلة والأصدقاء لحضور احدى مباريات النصف النهائي أوالنهائي لدوري أبطال أوروبا 
</a:t>
                      </a:r>
                      <a:r>
                        <a:rPr kumimoji="0" lang="en-US" sz="1000" b="0" i="0" u="none" strike="noStrike" kern="1200" cap="none" spc="0" normalizeH="0" baseline="0" noProof="0">
                          <a:ln>
                            <a:noFill/>
                          </a:ln>
                          <a:solidFill>
                            <a:prstClr val="black"/>
                          </a:solidFill>
                          <a:effectLst/>
                          <a:uLnTx/>
                          <a:uFillTx/>
                          <a:latin typeface="+mn-lt"/>
                          <a:ea typeface="+mn-ea"/>
                          <a:cs typeface="+mn-cs"/>
                        </a:rPr>
                        <a:t>https://lnkd.in/g3hMx_R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51410709"/>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18306041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173</Words>
  <Application>Microsoft Office PowerPoint</Application>
  <PresentationFormat>On-screen Show (4:3)</PresentationFormat>
  <Paragraphs>78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Updates Table - 1 of 4</vt:lpstr>
      <vt:lpstr>Updates Table - 2 of 4</vt:lpstr>
      <vt:lpstr>Updates Table - 3 of 4</vt:lpstr>
      <vt:lpstr>Updates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4</dc:title>
  <dc:creator>Administrator</dc:creator>
  <cp:lastModifiedBy>Administrator</cp:lastModifiedBy>
  <cp:revision>1</cp:revision>
  <dcterms:created xsi:type="dcterms:W3CDTF">2017-03-02T09:08:36Z</dcterms:created>
  <dcterms:modified xsi:type="dcterms:W3CDTF">2017-03-02T09:09:01Z</dcterms:modified>
</cp:coreProperties>
</file>