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26118026"/>
              </p:ext>
            </p:extLst>
          </p:nvPr>
        </p:nvGraphicFramePr>
        <p:xfrm>
          <a:off x="457200" y="1731963"/>
          <a:ext cx="8229600" cy="25603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8206016"/>
                    </a:ext>
                  </a:extLst>
                </a:gridCol>
                <a:gridCol w="658368">
                  <a:extLst>
                    <a:ext uri="{9D8B030D-6E8A-4147-A177-3AD203B41FA5}">
                      <a16:colId xmlns:a16="http://schemas.microsoft.com/office/drawing/2014/main" val="2377363318"/>
                    </a:ext>
                  </a:extLst>
                </a:gridCol>
                <a:gridCol w="658368">
                  <a:extLst>
                    <a:ext uri="{9D8B030D-6E8A-4147-A177-3AD203B41FA5}">
                      <a16:colId xmlns:a16="http://schemas.microsoft.com/office/drawing/2014/main" val="1279858883"/>
                    </a:ext>
                  </a:extLst>
                </a:gridCol>
                <a:gridCol w="658368">
                  <a:extLst>
                    <a:ext uri="{9D8B030D-6E8A-4147-A177-3AD203B41FA5}">
                      <a16:colId xmlns:a16="http://schemas.microsoft.com/office/drawing/2014/main" val="1964607074"/>
                    </a:ext>
                  </a:extLst>
                </a:gridCol>
                <a:gridCol w="658368">
                  <a:extLst>
                    <a:ext uri="{9D8B030D-6E8A-4147-A177-3AD203B41FA5}">
                      <a16:colId xmlns:a16="http://schemas.microsoft.com/office/drawing/2014/main" val="2667406806"/>
                    </a:ext>
                  </a:extLst>
                </a:gridCol>
                <a:gridCol w="658368">
                  <a:extLst>
                    <a:ext uri="{9D8B030D-6E8A-4147-A177-3AD203B41FA5}">
                      <a16:colId xmlns:a16="http://schemas.microsoft.com/office/drawing/2014/main" val="3637323417"/>
                    </a:ext>
                  </a:extLst>
                </a:gridCol>
                <a:gridCol w="658368">
                  <a:extLst>
                    <a:ext uri="{9D8B030D-6E8A-4147-A177-3AD203B41FA5}">
                      <a16:colId xmlns:a16="http://schemas.microsoft.com/office/drawing/2014/main" val="428997439"/>
                    </a:ext>
                  </a:extLst>
                </a:gridCol>
                <a:gridCol w="658368">
                  <a:extLst>
                    <a:ext uri="{9D8B030D-6E8A-4147-A177-3AD203B41FA5}">
                      <a16:colId xmlns:a16="http://schemas.microsoft.com/office/drawing/2014/main" val="760088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2938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- 2017-03-01 15:05:35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مثل هذا اليوم 1 مارس من عام 1979 م تم افتتاح #أبراج_الكويت
#بنك_وربة #نتميز_بالحلول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071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- 2017-03-01 13:13:24</a:t>
                      </a:r>
                      <a:r>
                        <a:rPr kumimoji="0" lang="en-US" sz="1000" b="0" i="0" u="none" strike="noStrike" kern="1200" cap="none" spc="0" normalizeH="0" baseline="0" noProof="0">
                          <a:ln>
                            <a:noFill/>
                          </a:ln>
                          <a:solidFill>
                            <a:prstClr val="black"/>
                          </a:solidFill>
                          <a:effectLst/>
                          <a:uLnTx/>
                          <a:uFillTx/>
                          <a:latin typeface="+mn-lt"/>
                          <a:ea typeface="+mn-ea"/>
                          <a:cs typeface="+mn-cs"/>
                        </a:rPr>
                        <a:t>
This month 40 years ago an Emiri decree established KFH as the first Islamic bank in Kuwait.
#KFHHistory
.
</a:t>
                      </a:r>
                      <a:r>
                        <a:rPr kumimoji="0" lang="ar-AE" sz="1000" b="0" i="0" u="none" strike="noStrike" kern="1200" cap="none" spc="0" normalizeH="0" baseline="0" noProof="0">
                          <a:ln>
                            <a:noFill/>
                          </a:ln>
                          <a:solidFill>
                            <a:prstClr val="black"/>
                          </a:solidFill>
                          <a:effectLst/>
                          <a:uLnTx/>
                          <a:uFillTx/>
                          <a:latin typeface="+mn-lt"/>
                          <a:ea typeface="+mn-ea"/>
                          <a:cs typeface="+mn-cs"/>
                        </a:rPr>
                        <a:t>في مثل هذا الشهر -مارس- وقبل ٤٠ سنة صدر المرسوم الأميري بتأسيس "بيتك" كأول بنك إسلامي في الكويت
#</a:t>
                      </a:r>
                      <a:r>
                        <a:rPr kumimoji="0" lang="en-US" sz="1000" b="0" i="0" u="none" strike="noStrike" kern="1200" cap="none" spc="0" normalizeH="0" baseline="0" noProof="0">
                          <a:ln>
                            <a:noFill/>
                          </a:ln>
                          <a:solidFill>
                            <a:prstClr val="black"/>
                          </a:solidFill>
                          <a:effectLst/>
                          <a:uLnTx/>
                          <a:uFillTx/>
                          <a:latin typeface="+mn-lt"/>
                          <a:ea typeface="+mn-ea"/>
                          <a:cs typeface="+mn-cs"/>
                        </a:rPr>
                        <a:t>KFHHistory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5569725"/>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2994748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37272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7448031"/>
                    </a:ext>
                  </a:extLst>
                </a:gridCol>
                <a:gridCol w="658368">
                  <a:extLst>
                    <a:ext uri="{9D8B030D-6E8A-4147-A177-3AD203B41FA5}">
                      <a16:colId xmlns:a16="http://schemas.microsoft.com/office/drawing/2014/main" val="3667770539"/>
                    </a:ext>
                  </a:extLst>
                </a:gridCol>
                <a:gridCol w="658368">
                  <a:extLst>
                    <a:ext uri="{9D8B030D-6E8A-4147-A177-3AD203B41FA5}">
                      <a16:colId xmlns:a16="http://schemas.microsoft.com/office/drawing/2014/main" val="1049413537"/>
                    </a:ext>
                  </a:extLst>
                </a:gridCol>
                <a:gridCol w="658368">
                  <a:extLst>
                    <a:ext uri="{9D8B030D-6E8A-4147-A177-3AD203B41FA5}">
                      <a16:colId xmlns:a16="http://schemas.microsoft.com/office/drawing/2014/main" val="823699290"/>
                    </a:ext>
                  </a:extLst>
                </a:gridCol>
                <a:gridCol w="658368">
                  <a:extLst>
                    <a:ext uri="{9D8B030D-6E8A-4147-A177-3AD203B41FA5}">
                      <a16:colId xmlns:a16="http://schemas.microsoft.com/office/drawing/2014/main" val="3088475456"/>
                    </a:ext>
                  </a:extLst>
                </a:gridCol>
                <a:gridCol w="658368">
                  <a:extLst>
                    <a:ext uri="{9D8B030D-6E8A-4147-A177-3AD203B41FA5}">
                      <a16:colId xmlns:a16="http://schemas.microsoft.com/office/drawing/2014/main" val="2772071714"/>
                    </a:ext>
                  </a:extLst>
                </a:gridCol>
                <a:gridCol w="658368">
                  <a:extLst>
                    <a:ext uri="{9D8B030D-6E8A-4147-A177-3AD203B41FA5}">
                      <a16:colId xmlns:a16="http://schemas.microsoft.com/office/drawing/2014/main" val="706536364"/>
                    </a:ext>
                  </a:extLst>
                </a:gridCol>
                <a:gridCol w="658368">
                  <a:extLst>
                    <a:ext uri="{9D8B030D-6E8A-4147-A177-3AD203B41FA5}">
                      <a16:colId xmlns:a16="http://schemas.microsoft.com/office/drawing/2014/main" val="2894084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8902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- 2017-03-01 12:19:35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 بيت التمويل السعودي الكويتي "بيتك السعودية" فى حفل إطلاق السوق الموازية "نمو" في فندق الفيصلية بالرياض، والذي تم من خلالة تدشين عدد من الشركات في السوق الموازية، حيث تواجد فى جناح " بيتك السعودية" فى الحفل مجموعة من كبار المسئولين.
</a:t>
                      </a:r>
                      <a:r>
                        <a:rPr kumimoji="0" lang="en-US" sz="1000" b="0" i="0" u="none" strike="noStrike" kern="1200" cap="none" spc="0" normalizeH="0" baseline="0" noProof="0">
                          <a:ln>
                            <a:noFill/>
                          </a:ln>
                          <a:solidFill>
                            <a:prstClr val="black"/>
                          </a:solidFill>
                          <a:effectLst/>
                          <a:uLnTx/>
                          <a:uFillTx/>
                          <a:latin typeface="+mn-lt"/>
                          <a:ea typeface="+mn-ea"/>
                          <a:cs typeface="+mn-cs"/>
                        </a:rPr>
                        <a:t>Kuwait Finance House – Saudi Arabia participated in the golden sponsorship of the launch ceremony of the parallel market “Nomu” at Faisaliya Hotel – Riyad. Several companies were listed in the parallel market. KFH- Saudi has participated in managing the subscription process in one of the Saudi companies “Omran Industrial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4157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- 2017-03-01 12:18:58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سواها_الخليج وصار #راتبك_غير
لايطوفكم اكبر عرض حساب راتب بالكويت من بنك الخليج.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692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- 2017-03-01 12:18:20</a:t>
                      </a:r>
                      <a:r>
                        <a:rPr kumimoji="0" lang="en-US" sz="1000" b="0" i="0" u="none" strike="noStrike" kern="1200" cap="none" spc="0" normalizeH="0" baseline="0" noProof="0">
                          <a:ln>
                            <a:noFill/>
                          </a:ln>
                          <a:solidFill>
                            <a:prstClr val="black"/>
                          </a:solidFill>
                          <a:effectLst/>
                          <a:uLnTx/>
                          <a:uFillTx/>
                          <a:latin typeface="+mn-lt"/>
                          <a:ea typeface="+mn-ea"/>
                          <a:cs typeface="+mn-cs"/>
                        </a:rPr>
                        <a:t>
Transfer your salary and win with Gulf Bank's biggest salary account prize in 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6763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- 2017-03-01 12:06:12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أكثر فرص للربح بالكويت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بنك_وربة #نتميز_بالحلول #السنبلة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4739045"/>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2132231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34264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69706238"/>
                    </a:ext>
                  </a:extLst>
                </a:gridCol>
                <a:gridCol w="658368">
                  <a:extLst>
                    <a:ext uri="{9D8B030D-6E8A-4147-A177-3AD203B41FA5}">
                      <a16:colId xmlns:a16="http://schemas.microsoft.com/office/drawing/2014/main" val="3816164089"/>
                    </a:ext>
                  </a:extLst>
                </a:gridCol>
                <a:gridCol w="658368">
                  <a:extLst>
                    <a:ext uri="{9D8B030D-6E8A-4147-A177-3AD203B41FA5}">
                      <a16:colId xmlns:a16="http://schemas.microsoft.com/office/drawing/2014/main" val="2353985544"/>
                    </a:ext>
                  </a:extLst>
                </a:gridCol>
                <a:gridCol w="658368">
                  <a:extLst>
                    <a:ext uri="{9D8B030D-6E8A-4147-A177-3AD203B41FA5}">
                      <a16:colId xmlns:a16="http://schemas.microsoft.com/office/drawing/2014/main" val="2967053557"/>
                    </a:ext>
                  </a:extLst>
                </a:gridCol>
                <a:gridCol w="658368">
                  <a:extLst>
                    <a:ext uri="{9D8B030D-6E8A-4147-A177-3AD203B41FA5}">
                      <a16:colId xmlns:a16="http://schemas.microsoft.com/office/drawing/2014/main" val="1484883097"/>
                    </a:ext>
                  </a:extLst>
                </a:gridCol>
                <a:gridCol w="658368">
                  <a:extLst>
                    <a:ext uri="{9D8B030D-6E8A-4147-A177-3AD203B41FA5}">
                      <a16:colId xmlns:a16="http://schemas.microsoft.com/office/drawing/2014/main" val="2423982290"/>
                    </a:ext>
                  </a:extLst>
                </a:gridCol>
                <a:gridCol w="658368">
                  <a:extLst>
                    <a:ext uri="{9D8B030D-6E8A-4147-A177-3AD203B41FA5}">
                      <a16:colId xmlns:a16="http://schemas.microsoft.com/office/drawing/2014/main" val="2003857950"/>
                    </a:ext>
                  </a:extLst>
                </a:gridCol>
                <a:gridCol w="658368">
                  <a:extLst>
                    <a:ext uri="{9D8B030D-6E8A-4147-A177-3AD203B41FA5}">
                      <a16:colId xmlns:a16="http://schemas.microsoft.com/office/drawing/2014/main" val="1060200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9207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- 2017-03-01 11:43:21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الرياضة المفضلة عندكم؟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2971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- 2017-03-01 11:04:43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البنك الأهلي الكويتي يحفل بتخريج الدفعة ال ٢٠ من أكاديمية الأهلي
#</a:t>
                      </a:r>
                      <a:r>
                        <a:rPr kumimoji="0" lang="en-US" sz="1000" b="0" i="0" u="none" strike="noStrike" kern="1200" cap="none" spc="0" normalizeH="0" baseline="0" noProof="0">
                          <a:ln>
                            <a:noFill/>
                          </a:ln>
                          <a:solidFill>
                            <a:prstClr val="black"/>
                          </a:solidFill>
                          <a:effectLst/>
                          <a:uLnTx/>
                          <a:uFillTx/>
                          <a:latin typeface="+mn-lt"/>
                          <a:ea typeface="+mn-ea"/>
                          <a:cs typeface="+mn-cs"/>
                        </a:rPr>
                        <a:t>abk_academy 
#abk_kuwait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5276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- 2017-03-01 10:35:00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بيتك يحصد مجموعة من الجوائز المميزة من قبل مجلة "أخبار التمويل الاسلامي" في الحفل المقام حالياً في امارة دبي:
- أفضل بنك اسلامي في الكويت
- ممول أفضل صفقة في الكويت
- أفضل صفقة مشاركة
- ممول أفضل صفقة بالدولار الامريكي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6703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- 2017-03-01 10:01:02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حوّل راتبك واربح هدايا فورية من 200 د.ك لغاية 500 د.ك أو قرض بدون فائدة تصل قيمته إلى 7,500 د.ك، وادخل السحوبات الربع سنوية على أربعة من سيارات مرسيدس الفخمة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0157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- 2017-03-01 09:44:29</a:t>
                      </a:r>
                      <a:r>
                        <a:rPr kumimoji="0" lang="en-US" sz="1000" b="0" i="0" u="none" strike="noStrike" kern="1200" cap="none" spc="0" normalizeH="0" baseline="0" noProof="0">
                          <a:ln>
                            <a:noFill/>
                          </a:ln>
                          <a:solidFill>
                            <a:prstClr val="black"/>
                          </a:solidFill>
                          <a:effectLst/>
                          <a:uLnTx/>
                          <a:uFillTx/>
                          <a:latin typeface="+mn-lt"/>
                          <a:ea typeface="+mn-ea"/>
                          <a:cs typeface="+mn-cs"/>
                        </a:rPr>
                        <a:t>
Join our painting contest for cash prizes &amp; for your art to be in the new NBK Hospital. NBK.com/Paint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78568144"/>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1296410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16545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77472583"/>
                    </a:ext>
                  </a:extLst>
                </a:gridCol>
                <a:gridCol w="658368">
                  <a:extLst>
                    <a:ext uri="{9D8B030D-6E8A-4147-A177-3AD203B41FA5}">
                      <a16:colId xmlns:a16="http://schemas.microsoft.com/office/drawing/2014/main" val="3041780739"/>
                    </a:ext>
                  </a:extLst>
                </a:gridCol>
                <a:gridCol w="658368">
                  <a:extLst>
                    <a:ext uri="{9D8B030D-6E8A-4147-A177-3AD203B41FA5}">
                      <a16:colId xmlns:a16="http://schemas.microsoft.com/office/drawing/2014/main" val="2806542788"/>
                    </a:ext>
                  </a:extLst>
                </a:gridCol>
                <a:gridCol w="658368">
                  <a:extLst>
                    <a:ext uri="{9D8B030D-6E8A-4147-A177-3AD203B41FA5}">
                      <a16:colId xmlns:a16="http://schemas.microsoft.com/office/drawing/2014/main" val="2397663214"/>
                    </a:ext>
                  </a:extLst>
                </a:gridCol>
                <a:gridCol w="658368">
                  <a:extLst>
                    <a:ext uri="{9D8B030D-6E8A-4147-A177-3AD203B41FA5}">
                      <a16:colId xmlns:a16="http://schemas.microsoft.com/office/drawing/2014/main" val="1930004544"/>
                    </a:ext>
                  </a:extLst>
                </a:gridCol>
                <a:gridCol w="658368">
                  <a:extLst>
                    <a:ext uri="{9D8B030D-6E8A-4147-A177-3AD203B41FA5}">
                      <a16:colId xmlns:a16="http://schemas.microsoft.com/office/drawing/2014/main" val="3070674563"/>
                    </a:ext>
                  </a:extLst>
                </a:gridCol>
                <a:gridCol w="658368">
                  <a:extLst>
                    <a:ext uri="{9D8B030D-6E8A-4147-A177-3AD203B41FA5}">
                      <a16:colId xmlns:a16="http://schemas.microsoft.com/office/drawing/2014/main" val="3921686045"/>
                    </a:ext>
                  </a:extLst>
                </a:gridCol>
                <a:gridCol w="658368">
                  <a:extLst>
                    <a:ext uri="{9D8B030D-6E8A-4147-A177-3AD203B41FA5}">
                      <a16:colId xmlns:a16="http://schemas.microsoft.com/office/drawing/2014/main" val="1461128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06699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- 2017-03-01 09:34:29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 في مسابقة الرسم وكون اربح جائزة قيمة وأن تكون لوحتك في مستشفى الوطني للأطفال الجديد
</a:t>
                      </a:r>
                      <a:r>
                        <a:rPr kumimoji="0" lang="en-US" sz="1000" b="0" i="0" u="none" strike="noStrike" kern="1200" cap="none" spc="0" normalizeH="0" baseline="0" noProof="0">
                          <a:ln>
                            <a:noFill/>
                          </a:ln>
                          <a:solidFill>
                            <a:prstClr val="black"/>
                          </a:solidFill>
                          <a:effectLst/>
                          <a:uLnTx/>
                          <a:uFillTx/>
                          <a:latin typeface="+mn-lt"/>
                          <a:ea typeface="+mn-ea"/>
                          <a:cs typeface="+mn-cs"/>
                        </a:rPr>
                        <a:t>NBK.com/Paint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2946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- 2017-03-01 08:49:02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أجار أونلاين دفع وتحصيل الإيجارات صار أسهل وأسرع وأكثر أماناً أينما كنت! #أجارك_بمكانك
#بنك_وربة #نتميز_بالحلول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8415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- 2017-03-01 08:09:47</a:t>
                      </a:r>
                      <a:r>
                        <a:rPr kumimoji="0" lang="en-US" sz="1000" b="0" i="0" u="none" strike="noStrike" kern="1200" cap="none" spc="0" normalizeH="0" baseline="0" noProof="0">
                          <a:ln>
                            <a:noFill/>
                          </a:ln>
                          <a:solidFill>
                            <a:prstClr val="black"/>
                          </a:solidFill>
                          <a:effectLst/>
                          <a:uLnTx/>
                          <a:uFillTx/>
                          <a:latin typeface="+mn-lt"/>
                          <a:ea typeface="+mn-ea"/>
                          <a:cs typeface="+mn-cs"/>
                        </a:rPr>
                        <a:t>
Double your chances with Al Jawhara account! Weekly draws - KD5,000, Monthly draws - KD125,000 &amp; Quarterly draws -KD250,000! #NBKJawhara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7266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- 2017-03-01 08:06:03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ضاعف فرصك  مع حساب الجوهرة! سحب أسبوعي على 5,000 د.ك، سحب شهري على 125,000 د.ك، وسحب ربع سنوي على 250,000 د.ك!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9254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- 2017-03-01 07:45:27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2891923"/>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1171864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21322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3102874"/>
                    </a:ext>
                  </a:extLst>
                </a:gridCol>
                <a:gridCol w="658368">
                  <a:extLst>
                    <a:ext uri="{9D8B030D-6E8A-4147-A177-3AD203B41FA5}">
                      <a16:colId xmlns:a16="http://schemas.microsoft.com/office/drawing/2014/main" val="2273430321"/>
                    </a:ext>
                  </a:extLst>
                </a:gridCol>
                <a:gridCol w="658368">
                  <a:extLst>
                    <a:ext uri="{9D8B030D-6E8A-4147-A177-3AD203B41FA5}">
                      <a16:colId xmlns:a16="http://schemas.microsoft.com/office/drawing/2014/main" val="2355180246"/>
                    </a:ext>
                  </a:extLst>
                </a:gridCol>
                <a:gridCol w="658368">
                  <a:extLst>
                    <a:ext uri="{9D8B030D-6E8A-4147-A177-3AD203B41FA5}">
                      <a16:colId xmlns:a16="http://schemas.microsoft.com/office/drawing/2014/main" val="1907419015"/>
                    </a:ext>
                  </a:extLst>
                </a:gridCol>
                <a:gridCol w="658368">
                  <a:extLst>
                    <a:ext uri="{9D8B030D-6E8A-4147-A177-3AD203B41FA5}">
                      <a16:colId xmlns:a16="http://schemas.microsoft.com/office/drawing/2014/main" val="1901421833"/>
                    </a:ext>
                  </a:extLst>
                </a:gridCol>
                <a:gridCol w="658368">
                  <a:extLst>
                    <a:ext uri="{9D8B030D-6E8A-4147-A177-3AD203B41FA5}">
                      <a16:colId xmlns:a16="http://schemas.microsoft.com/office/drawing/2014/main" val="817325281"/>
                    </a:ext>
                  </a:extLst>
                </a:gridCol>
                <a:gridCol w="658368">
                  <a:extLst>
                    <a:ext uri="{9D8B030D-6E8A-4147-A177-3AD203B41FA5}">
                      <a16:colId xmlns:a16="http://schemas.microsoft.com/office/drawing/2014/main" val="1852617834"/>
                    </a:ext>
                  </a:extLst>
                </a:gridCol>
                <a:gridCol w="658368">
                  <a:extLst>
                    <a:ext uri="{9D8B030D-6E8A-4147-A177-3AD203B41FA5}">
                      <a16:colId xmlns:a16="http://schemas.microsoft.com/office/drawing/2014/main" val="4132744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55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- 2017-02-28 22:29:24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باقي يوم  واحد فقط!
سارع بتحديث بياناتك باستخدام بطاقتك المدنية بأجهزة الصراف الآلي عند اي من فروع البنك، لدخول السحب الأسبوعي والفوز بجهاز آيفون 7. #عروض_الأهلي#ولا_أسهل 
</a:t>
                      </a:r>
                      <a:r>
                        <a:rPr kumimoji="0" lang="en-US" sz="1000" b="0" i="0" u="none" strike="noStrike" kern="1200" cap="none" spc="0" normalizeH="0" baseline="0" noProof="0">
                          <a:ln>
                            <a:noFill/>
                          </a:ln>
                          <a:solidFill>
                            <a:prstClr val="black"/>
                          </a:solidFill>
                          <a:effectLst/>
                          <a:uLnTx/>
                          <a:uFillTx/>
                          <a:latin typeface="+mn-lt"/>
                          <a:ea typeface="+mn-ea"/>
                          <a:cs typeface="+mn-cs"/>
                        </a:rPr>
                        <a:t>Only one week left!
Hurry up and update your Civil Id information at any ABK branch ATM, and enter our weekly draw to win an iPhone 7.
#ABK_Offers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6557274"/>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307881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5738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46436405"/>
                    </a:ext>
                  </a:extLst>
                </a:gridCol>
                <a:gridCol w="658368">
                  <a:extLst>
                    <a:ext uri="{9D8B030D-6E8A-4147-A177-3AD203B41FA5}">
                      <a16:colId xmlns:a16="http://schemas.microsoft.com/office/drawing/2014/main" val="1996366411"/>
                    </a:ext>
                  </a:extLst>
                </a:gridCol>
                <a:gridCol w="658368">
                  <a:extLst>
                    <a:ext uri="{9D8B030D-6E8A-4147-A177-3AD203B41FA5}">
                      <a16:colId xmlns:a16="http://schemas.microsoft.com/office/drawing/2014/main" val="1711992247"/>
                    </a:ext>
                  </a:extLst>
                </a:gridCol>
                <a:gridCol w="658368">
                  <a:extLst>
                    <a:ext uri="{9D8B030D-6E8A-4147-A177-3AD203B41FA5}">
                      <a16:colId xmlns:a16="http://schemas.microsoft.com/office/drawing/2014/main" val="1278843815"/>
                    </a:ext>
                  </a:extLst>
                </a:gridCol>
                <a:gridCol w="658368">
                  <a:extLst>
                    <a:ext uri="{9D8B030D-6E8A-4147-A177-3AD203B41FA5}">
                      <a16:colId xmlns:a16="http://schemas.microsoft.com/office/drawing/2014/main" val="337037251"/>
                    </a:ext>
                  </a:extLst>
                </a:gridCol>
                <a:gridCol w="658368">
                  <a:extLst>
                    <a:ext uri="{9D8B030D-6E8A-4147-A177-3AD203B41FA5}">
                      <a16:colId xmlns:a16="http://schemas.microsoft.com/office/drawing/2014/main" val="3443417436"/>
                    </a:ext>
                  </a:extLst>
                </a:gridCol>
                <a:gridCol w="658368">
                  <a:extLst>
                    <a:ext uri="{9D8B030D-6E8A-4147-A177-3AD203B41FA5}">
                      <a16:colId xmlns:a16="http://schemas.microsoft.com/office/drawing/2014/main" val="1887887892"/>
                    </a:ext>
                  </a:extLst>
                </a:gridCol>
                <a:gridCol w="658368">
                  <a:extLst>
                    <a:ext uri="{9D8B030D-6E8A-4147-A177-3AD203B41FA5}">
                      <a16:colId xmlns:a16="http://schemas.microsoft.com/office/drawing/2014/main" val="2517767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162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- 2017-02-28 21:55:18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بيتك يحصد مجموعة من الجوائز المميزة من قبل مجلة "أخبار التمويل الاسلامي" في الحفل المقام حالياً في امارة دبي.
الجوائز:
- أفضل بنك اسلامي في الكويت
- ممول أفضل صفقة في الكويت
- أفضل صفقة مشاركة
- ممول أفضل صفقة بالدولارالامريكي
.
</a:t>
                      </a:r>
                      <a:r>
                        <a:rPr kumimoji="0" lang="en-US" sz="1000" b="0" i="0" u="none" strike="noStrike" kern="1200" cap="none" spc="0" normalizeH="0" baseline="0" noProof="0">
                          <a:ln>
                            <a:noFill/>
                          </a:ln>
                          <a:solidFill>
                            <a:prstClr val="black"/>
                          </a:solidFill>
                          <a:effectLst/>
                          <a:uLnTx/>
                          <a:uFillTx/>
                          <a:latin typeface="+mn-lt"/>
                          <a:ea typeface="+mn-ea"/>
                          <a:cs typeface="+mn-cs"/>
                        </a:rPr>
                        <a:t>KFH gains a range of  distinctive prizes by the  "Islamic Finance News" magazine in the ceremony occurring now in Dubai. The prizes are:
-The best Islamic Bank in Kuwait. 
-The Financier of the best deal in Kuwait.
-Best participation deal.
-Financier of the best deal in US dollars.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188905"/>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1757962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06290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71106843"/>
                    </a:ext>
                  </a:extLst>
                </a:gridCol>
                <a:gridCol w="658368">
                  <a:extLst>
                    <a:ext uri="{9D8B030D-6E8A-4147-A177-3AD203B41FA5}">
                      <a16:colId xmlns:a16="http://schemas.microsoft.com/office/drawing/2014/main" val="1926350652"/>
                    </a:ext>
                  </a:extLst>
                </a:gridCol>
                <a:gridCol w="658368">
                  <a:extLst>
                    <a:ext uri="{9D8B030D-6E8A-4147-A177-3AD203B41FA5}">
                      <a16:colId xmlns:a16="http://schemas.microsoft.com/office/drawing/2014/main" val="3366554916"/>
                    </a:ext>
                  </a:extLst>
                </a:gridCol>
                <a:gridCol w="658368">
                  <a:extLst>
                    <a:ext uri="{9D8B030D-6E8A-4147-A177-3AD203B41FA5}">
                      <a16:colId xmlns:a16="http://schemas.microsoft.com/office/drawing/2014/main" val="63074165"/>
                    </a:ext>
                  </a:extLst>
                </a:gridCol>
                <a:gridCol w="658368">
                  <a:extLst>
                    <a:ext uri="{9D8B030D-6E8A-4147-A177-3AD203B41FA5}">
                      <a16:colId xmlns:a16="http://schemas.microsoft.com/office/drawing/2014/main" val="3536417982"/>
                    </a:ext>
                  </a:extLst>
                </a:gridCol>
                <a:gridCol w="658368">
                  <a:extLst>
                    <a:ext uri="{9D8B030D-6E8A-4147-A177-3AD203B41FA5}">
                      <a16:colId xmlns:a16="http://schemas.microsoft.com/office/drawing/2014/main" val="4250517833"/>
                    </a:ext>
                  </a:extLst>
                </a:gridCol>
                <a:gridCol w="658368">
                  <a:extLst>
                    <a:ext uri="{9D8B030D-6E8A-4147-A177-3AD203B41FA5}">
                      <a16:colId xmlns:a16="http://schemas.microsoft.com/office/drawing/2014/main" val="2578844173"/>
                    </a:ext>
                  </a:extLst>
                </a:gridCol>
                <a:gridCol w="658368">
                  <a:extLst>
                    <a:ext uri="{9D8B030D-6E8A-4147-A177-3AD203B41FA5}">
                      <a16:colId xmlns:a16="http://schemas.microsoft.com/office/drawing/2014/main" val="1429752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1543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- 2017-02-28 21:51:53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لأول مرة في الكويت، 10 عملات، بطاقة واحدة، البطاقة متوفر لعملاء وغير عملاء البنك الأهلي.
نوفر لكم عشرة عملات ببطاقة واحدة تتضمن الدولار الأمريكي، الجنيه الإسترليني، اليورو، درهم اماراتي والريال السعودي #الأهلي_أسهل #تمتع_بالحرية#بطاقات_الأهلي
</a:t>
                      </a:r>
                      <a:r>
                        <a:rPr kumimoji="0" lang="en-US" sz="1000" b="0" i="0" u="none" strike="noStrike" kern="1200" cap="none" spc="0" normalizeH="0" baseline="0" noProof="0">
                          <a:ln>
                            <a:noFill/>
                          </a:ln>
                          <a:solidFill>
                            <a:prstClr val="black"/>
                          </a:solidFill>
                          <a:effectLst/>
                          <a:uLnTx/>
                          <a:uFillTx/>
                          <a:latin typeface="+mn-lt"/>
                          <a:ea typeface="+mn-ea"/>
                          <a:cs typeface="+mn-cs"/>
                        </a:rPr>
                        <a:t>ABK’s Freedom Prepaid 
Card is available to both ABK and Non ABK customers, apply online today through eahli.com and enjoy up to 10 currencies including US Dollar, Sterling Pound, Euro, UAE Dirhams and Saudi Riyals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98704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- 2017-02-28 20:01:10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قدم زميلنا عبدالرحمن الدعيج دورة تدريبية عن ادارة المخاطر لطلبة جامعة الخليج للعلوم والتكنولوجيا وكانت الدورة بتنظيم مشترك مع نادي التمويل الاسلامي
#</a:t>
                      </a:r>
                      <a:r>
                        <a:rPr kumimoji="0" lang="en-US" sz="1000" b="0" i="0" u="none" strike="noStrike" kern="1200" cap="none" spc="0" normalizeH="0" baseline="0" noProof="0">
                          <a:ln>
                            <a:noFill/>
                          </a:ln>
                          <a:solidFill>
                            <a:prstClr val="black"/>
                          </a:solidFill>
                          <a:effectLst/>
                          <a:uLnTx/>
                          <a:uFillTx/>
                          <a:latin typeface="+mn-lt"/>
                          <a:ea typeface="+mn-ea"/>
                          <a:cs typeface="+mn-cs"/>
                        </a:rPr>
                        <a:t>KFHGUST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1260910"/>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1679898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02239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70761413"/>
                    </a:ext>
                  </a:extLst>
                </a:gridCol>
                <a:gridCol w="658368">
                  <a:extLst>
                    <a:ext uri="{9D8B030D-6E8A-4147-A177-3AD203B41FA5}">
                      <a16:colId xmlns:a16="http://schemas.microsoft.com/office/drawing/2014/main" val="3884882982"/>
                    </a:ext>
                  </a:extLst>
                </a:gridCol>
                <a:gridCol w="658368">
                  <a:extLst>
                    <a:ext uri="{9D8B030D-6E8A-4147-A177-3AD203B41FA5}">
                      <a16:colId xmlns:a16="http://schemas.microsoft.com/office/drawing/2014/main" val="1139339107"/>
                    </a:ext>
                  </a:extLst>
                </a:gridCol>
                <a:gridCol w="658368">
                  <a:extLst>
                    <a:ext uri="{9D8B030D-6E8A-4147-A177-3AD203B41FA5}">
                      <a16:colId xmlns:a16="http://schemas.microsoft.com/office/drawing/2014/main" val="3236743807"/>
                    </a:ext>
                  </a:extLst>
                </a:gridCol>
                <a:gridCol w="658368">
                  <a:extLst>
                    <a:ext uri="{9D8B030D-6E8A-4147-A177-3AD203B41FA5}">
                      <a16:colId xmlns:a16="http://schemas.microsoft.com/office/drawing/2014/main" val="3101561326"/>
                    </a:ext>
                  </a:extLst>
                </a:gridCol>
                <a:gridCol w="658368">
                  <a:extLst>
                    <a:ext uri="{9D8B030D-6E8A-4147-A177-3AD203B41FA5}">
                      <a16:colId xmlns:a16="http://schemas.microsoft.com/office/drawing/2014/main" val="3879751796"/>
                    </a:ext>
                  </a:extLst>
                </a:gridCol>
                <a:gridCol w="658368">
                  <a:extLst>
                    <a:ext uri="{9D8B030D-6E8A-4147-A177-3AD203B41FA5}">
                      <a16:colId xmlns:a16="http://schemas.microsoft.com/office/drawing/2014/main" val="3767961807"/>
                    </a:ext>
                  </a:extLst>
                </a:gridCol>
                <a:gridCol w="658368">
                  <a:extLst>
                    <a:ext uri="{9D8B030D-6E8A-4147-A177-3AD203B41FA5}">
                      <a16:colId xmlns:a16="http://schemas.microsoft.com/office/drawing/2014/main" val="2360727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6848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- 2017-02-28 19:53:45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ألف مبروك للفائز معنا في #مسابقة_وربة
استلام الجائزة من قسم التسويق في برج سنابل - الدور 26 خلال ايام الاسبوع من 10 صباحا وحتى 2 ظهرا
/
* يرجى حضور صاحب العلاقة عند تسليم الجائزة
* على الفائز إستلام الجائزة منذ الاعلان عنها ولمهلة مدتها إسبوعان فقط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357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- 2017-02-28 18:11:11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التجاري طلباتك أوامر 
إذا كنت من حاملي بطاقة الفيزا إنفينينت او بلاتينوم او الماستركارد وورلد، بلاتينوم او تيتانيوم، ما عليك سوى الاتصال على 22252230 والتمتع بخدمات استثنائية من يمناك كونسيرج
·  خدمة الحجوزات (فنادق- تذاكر طيران - مطاعم) ·  خدمة التوصيل من وإلى المطار ·  خدمة التوصيل (الزهور والهدايا والشوكولا) ·  خدمات تأجير السيارات ·  خدمة تنظيم الفعاليات ·  خدمة الطرق (الطوارئ)
بالإضافة إلى العديد من الخدمات الأخرى الحكومية والشخصية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8528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- 2017-02-28 17:09:57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3 خطوات بس وبأقل من دقيقتين .. ادفع فواتير تلفونك النقال أو أعد تعبئته وقد تربح لغاية 100% من مبلغ السداد!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بنك_وربة #نتميز_بالحلول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22093045"/>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568901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- 9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2748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9839557"/>
                    </a:ext>
                  </a:extLst>
                </a:gridCol>
                <a:gridCol w="658368">
                  <a:extLst>
                    <a:ext uri="{9D8B030D-6E8A-4147-A177-3AD203B41FA5}">
                      <a16:colId xmlns:a16="http://schemas.microsoft.com/office/drawing/2014/main" val="3900767450"/>
                    </a:ext>
                  </a:extLst>
                </a:gridCol>
                <a:gridCol w="658368">
                  <a:extLst>
                    <a:ext uri="{9D8B030D-6E8A-4147-A177-3AD203B41FA5}">
                      <a16:colId xmlns:a16="http://schemas.microsoft.com/office/drawing/2014/main" val="1535696671"/>
                    </a:ext>
                  </a:extLst>
                </a:gridCol>
                <a:gridCol w="658368">
                  <a:extLst>
                    <a:ext uri="{9D8B030D-6E8A-4147-A177-3AD203B41FA5}">
                      <a16:colId xmlns:a16="http://schemas.microsoft.com/office/drawing/2014/main" val="2845827976"/>
                    </a:ext>
                  </a:extLst>
                </a:gridCol>
                <a:gridCol w="658368">
                  <a:extLst>
                    <a:ext uri="{9D8B030D-6E8A-4147-A177-3AD203B41FA5}">
                      <a16:colId xmlns:a16="http://schemas.microsoft.com/office/drawing/2014/main" val="539490909"/>
                    </a:ext>
                  </a:extLst>
                </a:gridCol>
                <a:gridCol w="658368">
                  <a:extLst>
                    <a:ext uri="{9D8B030D-6E8A-4147-A177-3AD203B41FA5}">
                      <a16:colId xmlns:a16="http://schemas.microsoft.com/office/drawing/2014/main" val="1420335486"/>
                    </a:ext>
                  </a:extLst>
                </a:gridCol>
                <a:gridCol w="658368">
                  <a:extLst>
                    <a:ext uri="{9D8B030D-6E8A-4147-A177-3AD203B41FA5}">
                      <a16:colId xmlns:a16="http://schemas.microsoft.com/office/drawing/2014/main" val="1937782181"/>
                    </a:ext>
                  </a:extLst>
                </a:gridCol>
                <a:gridCol w="658368">
                  <a:extLst>
                    <a:ext uri="{9D8B030D-6E8A-4147-A177-3AD203B41FA5}">
                      <a16:colId xmlns:a16="http://schemas.microsoft.com/office/drawing/2014/main" val="3665025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442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- 2017-02-28 15:56:31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749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- 2017-02-28 15:53:40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يحتفل بنك الخليج بالأعياد الوطنية مع طلبة مدرسة التربية النموذجية لذوي الإحتياجات الخاصة
</a:t>
                      </a:r>
                      <a:r>
                        <a:rPr kumimoji="0" lang="en-US" sz="1000" b="0" i="0" u="none" strike="noStrike" kern="1200" cap="none" spc="0" normalizeH="0" baseline="0" noProof="0">
                          <a:ln>
                            <a:noFill/>
                          </a:ln>
                          <a:solidFill>
                            <a:prstClr val="black"/>
                          </a:solidFill>
                          <a:effectLst/>
                          <a:uLnTx/>
                          <a:uFillTx/>
                          <a:latin typeface="+mn-lt"/>
                          <a:ea typeface="+mn-ea"/>
                          <a:cs typeface="+mn-cs"/>
                        </a:rPr>
                        <a:t>Gulf Bank celebrates Kuwait’s National and Liberations days with the Ideal Education School for children with special needs.
@ieskw
#GulfBankCSR  #kuwait #gulfbank #</a:t>
                      </a:r>
                      <a:r>
                        <a:rPr kumimoji="0" lang="ar-AE" sz="1000" b="0" i="0" u="none" strike="noStrike" kern="1200" cap="none" spc="0" normalizeH="0" baseline="0" noProof="0">
                          <a:ln>
                            <a:noFill/>
                          </a:ln>
                          <a:solidFill>
                            <a:prstClr val="black"/>
                          </a:solidFill>
                          <a:effectLst/>
                          <a:uLnTx/>
                          <a:uFillTx/>
                          <a:latin typeface="+mn-lt"/>
                          <a:ea typeface="+mn-ea"/>
                          <a:cs typeface="+mn-cs"/>
                        </a:rPr>
                        <a:t>انا_كويتي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3223579"/>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35765453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583</Words>
  <Application>Microsoft Office PowerPoint</Application>
  <PresentationFormat>On-screen Show (4:3)</PresentationFormat>
  <Paragraphs>290</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Own Posts Table - 1 of 9</vt:lpstr>
      <vt:lpstr>Own Posts Table - 2 of 9</vt:lpstr>
      <vt:lpstr>Own Posts Table - 3 of 9</vt:lpstr>
      <vt:lpstr>Own Posts Table - 4 of 9</vt:lpstr>
      <vt:lpstr>Own Posts Table - 5 of 9</vt:lpstr>
      <vt:lpstr>Own Posts Table - 6 of 9</vt:lpstr>
      <vt:lpstr>Own Posts Table - 7 of 9</vt:lpstr>
      <vt:lpstr>Own Posts Table - 8 of 9</vt:lpstr>
      <vt:lpstr>Own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9</dc:title>
  <dc:creator>Administrator</dc:creator>
  <cp:lastModifiedBy>Administrator</cp:lastModifiedBy>
  <cp:revision>1</cp:revision>
  <dcterms:created xsi:type="dcterms:W3CDTF">2017-03-02T07:53:03Z</dcterms:created>
  <dcterms:modified xsi:type="dcterms:W3CDTF">2017-03-02T07:57:17Z</dcterms:modified>
</cp:coreProperties>
</file>