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86728271"/>
              </p:ext>
            </p:extLst>
          </p:nvPr>
        </p:nvGraphicFramePr>
        <p:xfrm>
          <a:off x="457200" y="1731963"/>
          <a:ext cx="8229600" cy="44196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73940210"/>
                    </a:ext>
                  </a:extLst>
                </a:gridCol>
                <a:gridCol w="658368">
                  <a:extLst>
                    <a:ext uri="{9D8B030D-6E8A-4147-A177-3AD203B41FA5}">
                      <a16:colId xmlns:a16="http://schemas.microsoft.com/office/drawing/2014/main" val="2622375307"/>
                    </a:ext>
                  </a:extLst>
                </a:gridCol>
                <a:gridCol w="658368">
                  <a:extLst>
                    <a:ext uri="{9D8B030D-6E8A-4147-A177-3AD203B41FA5}">
                      <a16:colId xmlns:a16="http://schemas.microsoft.com/office/drawing/2014/main" val="2873129416"/>
                    </a:ext>
                  </a:extLst>
                </a:gridCol>
                <a:gridCol w="658368">
                  <a:extLst>
                    <a:ext uri="{9D8B030D-6E8A-4147-A177-3AD203B41FA5}">
                      <a16:colId xmlns:a16="http://schemas.microsoft.com/office/drawing/2014/main" val="2669290885"/>
                    </a:ext>
                  </a:extLst>
                </a:gridCol>
                <a:gridCol w="658368">
                  <a:extLst>
                    <a:ext uri="{9D8B030D-6E8A-4147-A177-3AD203B41FA5}">
                      <a16:colId xmlns:a16="http://schemas.microsoft.com/office/drawing/2014/main" val="2018491087"/>
                    </a:ext>
                  </a:extLst>
                </a:gridCol>
                <a:gridCol w="658368">
                  <a:extLst>
                    <a:ext uri="{9D8B030D-6E8A-4147-A177-3AD203B41FA5}">
                      <a16:colId xmlns:a16="http://schemas.microsoft.com/office/drawing/2014/main" val="1796101231"/>
                    </a:ext>
                  </a:extLst>
                </a:gridCol>
                <a:gridCol w="658368">
                  <a:extLst>
                    <a:ext uri="{9D8B030D-6E8A-4147-A177-3AD203B41FA5}">
                      <a16:colId xmlns:a16="http://schemas.microsoft.com/office/drawing/2014/main" val="2347599845"/>
                    </a:ext>
                  </a:extLst>
                </a:gridCol>
                <a:gridCol w="658368">
                  <a:extLst>
                    <a:ext uri="{9D8B030D-6E8A-4147-A177-3AD203B41FA5}">
                      <a16:colId xmlns:a16="http://schemas.microsoft.com/office/drawing/2014/main" val="258161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8875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- 2017-03-01 12:19:35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 بيت التمويل السعودي الكويتي "بيتك السعودية" فى حفل إطلاق السوق الموازية "نمو" في فندق الفيصلية بالرياض، والذي تم من خلالة تدشين عدد من الشركات في السوق الموازية، حيث تواجد فى جناح " بيتك السعودية" فى الحفل مجموعة من كبار المسئولين.
</a:t>
                      </a:r>
                      <a:r>
                        <a:rPr kumimoji="0" lang="en-US" sz="1000" b="0" i="0" u="none" strike="noStrike" kern="1200" cap="none" spc="0" normalizeH="0" baseline="0" noProof="0">
                          <a:ln>
                            <a:noFill/>
                          </a:ln>
                          <a:solidFill>
                            <a:prstClr val="black"/>
                          </a:solidFill>
                          <a:effectLst/>
                          <a:uLnTx/>
                          <a:uFillTx/>
                          <a:latin typeface="+mn-lt"/>
                          <a:ea typeface="+mn-ea"/>
                          <a:cs typeface="+mn-cs"/>
                        </a:rPr>
                        <a:t>Kuwait Finance House – Saudi Arabia participated in the golden sponsorship of the launch ceremony of the parallel market “Nomu” at Faisaliya Hotel – Riyad. Several companies were listed in the parallel market. KFH- Saudi has participated in managing the subscription process in one of the Saudi companies “Omran Industrial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45448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 Bank - 2017-03-01 08:49:02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أجار أونلاين دفع وتحصيل الإيجارات صار أسهل وأسرع وأكثر أماناً أينما كنت! #أجارك_بمكانك
#بنك_وربة #نتميز_بالحلول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0051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 Bank - 2017-03-01 15:05:35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مثل هذا اليوم 1 مارس من عام 1979 م تم افتتاح #أبراج_الكويت
#بنك_وربة #نتميز_بالحلول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6388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 Bank - 2017-02-28 17:09:57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3 خطوات بس وبأقل من دقيقتين .. ادفع فواتير تلفونك النقال أو أعد تعبئته وقد تربح لغاية 100% من مبلغ السداد!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بنك_وربة #نتميز_بالحلول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46493654"/>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358472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88003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01465684"/>
                    </a:ext>
                  </a:extLst>
                </a:gridCol>
                <a:gridCol w="658368">
                  <a:extLst>
                    <a:ext uri="{9D8B030D-6E8A-4147-A177-3AD203B41FA5}">
                      <a16:colId xmlns:a16="http://schemas.microsoft.com/office/drawing/2014/main" val="2412908755"/>
                    </a:ext>
                  </a:extLst>
                </a:gridCol>
                <a:gridCol w="658368">
                  <a:extLst>
                    <a:ext uri="{9D8B030D-6E8A-4147-A177-3AD203B41FA5}">
                      <a16:colId xmlns:a16="http://schemas.microsoft.com/office/drawing/2014/main" val="2224165101"/>
                    </a:ext>
                  </a:extLst>
                </a:gridCol>
                <a:gridCol w="658368">
                  <a:extLst>
                    <a:ext uri="{9D8B030D-6E8A-4147-A177-3AD203B41FA5}">
                      <a16:colId xmlns:a16="http://schemas.microsoft.com/office/drawing/2014/main" val="1018423603"/>
                    </a:ext>
                  </a:extLst>
                </a:gridCol>
                <a:gridCol w="658368">
                  <a:extLst>
                    <a:ext uri="{9D8B030D-6E8A-4147-A177-3AD203B41FA5}">
                      <a16:colId xmlns:a16="http://schemas.microsoft.com/office/drawing/2014/main" val="1570468960"/>
                    </a:ext>
                  </a:extLst>
                </a:gridCol>
                <a:gridCol w="658368">
                  <a:extLst>
                    <a:ext uri="{9D8B030D-6E8A-4147-A177-3AD203B41FA5}">
                      <a16:colId xmlns:a16="http://schemas.microsoft.com/office/drawing/2014/main" val="829061735"/>
                    </a:ext>
                  </a:extLst>
                </a:gridCol>
                <a:gridCol w="658368">
                  <a:extLst>
                    <a:ext uri="{9D8B030D-6E8A-4147-A177-3AD203B41FA5}">
                      <a16:colId xmlns:a16="http://schemas.microsoft.com/office/drawing/2014/main" val="1052176035"/>
                    </a:ext>
                  </a:extLst>
                </a:gridCol>
                <a:gridCol w="658368">
                  <a:extLst>
                    <a:ext uri="{9D8B030D-6E8A-4147-A177-3AD203B41FA5}">
                      <a16:colId xmlns:a16="http://schemas.microsoft.com/office/drawing/2014/main" val="3623582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18912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- 2017-02-23 11:30:21</a:t>
                      </a:r>
                      <a:r>
                        <a:rPr kumimoji="0" lang="en-US" sz="1000" b="0" i="0" u="none" strike="noStrike" kern="1200" cap="none" spc="0" normalizeH="0" baseline="0" noProof="0">
                          <a:ln>
                            <a:noFill/>
                          </a:ln>
                          <a:solidFill>
                            <a:prstClr val="black"/>
                          </a:solidFill>
                          <a:effectLst/>
                          <a:uLnTx/>
                          <a:uFillTx/>
                          <a:latin typeface="+mn-lt"/>
                          <a:ea typeface="+mn-ea"/>
                          <a:cs typeface="+mn-cs"/>
                        </a:rPr>
                        <a:t>
Book your own movie screening with @openflick using your NBK credit cards and get a 10% discount!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9869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- 2017-02-28 14:56:11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طلبة العلوم الادارية بإقامة مسابقة ترفيهية متاحة لجميع الطلبة مع عرض حملة حسابي الأخيرة وإتاحة الفرصة للطلبة لدخول السحب المقبل على 
جوائز قيمة
#</a:t>
                      </a:r>
                      <a:r>
                        <a:rPr kumimoji="0" lang="en-US" sz="1000" b="0" i="0" u="none" strike="noStrike" kern="1200" cap="none" spc="0" normalizeH="0" baseline="0" noProof="0">
                          <a:ln>
                            <a:noFill/>
                          </a:ln>
                          <a:solidFill>
                            <a:prstClr val="black"/>
                          </a:solidFill>
                          <a:effectLst/>
                          <a:uLnTx/>
                          <a:uFillTx/>
                          <a:latin typeface="+mn-lt"/>
                          <a:ea typeface="+mn-ea"/>
                          <a:cs typeface="+mn-cs"/>
                        </a:rPr>
                        <a:t>KFHCBA #KFHYouth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4136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- 2017-03-01 09:34:29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 في مسابقة الرسم وكون اربح جائزة قيمة وأن تكون لوحتك في مستشفى الوطني للأطفال الجديد
</a:t>
                      </a:r>
                      <a:r>
                        <a:rPr kumimoji="0" lang="en-US" sz="1000" b="0" i="0" u="none" strike="noStrike" kern="1200" cap="none" spc="0" normalizeH="0" baseline="0" noProof="0">
                          <a:ln>
                            <a:noFill/>
                          </a:ln>
                          <a:solidFill>
                            <a:prstClr val="black"/>
                          </a:solidFill>
                          <a:effectLst/>
                          <a:uLnTx/>
                          <a:uFillTx/>
                          <a:latin typeface="+mn-lt"/>
                          <a:ea typeface="+mn-ea"/>
                          <a:cs typeface="+mn-cs"/>
                        </a:rPr>
                        <a:t>NBK.com/Paint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4489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- 2017-02-27 11:48:34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بأشهى الأطباق لدى مطعم </a:t>
                      </a:r>
                      <a:r>
                        <a:rPr kumimoji="0" lang="en-US" sz="1000" b="0" i="0" u="none" strike="noStrike" kern="1200" cap="none" spc="0" normalizeH="0" baseline="0" noProof="0">
                          <a:ln>
                            <a:noFill/>
                          </a:ln>
                          <a:solidFill>
                            <a:prstClr val="black"/>
                          </a:solidFill>
                          <a:effectLst/>
                          <a:uLnTx/>
                          <a:uFillTx/>
                          <a:latin typeface="+mn-lt"/>
                          <a:ea typeface="+mn-ea"/>
                          <a:cs typeface="+mn-cs"/>
                        </a:rPr>
                        <a:t>Crossroads </a:t>
                      </a:r>
                      <a:r>
                        <a:rPr kumimoji="0" lang="ar-AE" sz="1000" b="0" i="0" u="none" strike="noStrike" kern="1200" cap="none" spc="0" normalizeH="0" baseline="0" noProof="0">
                          <a:ln>
                            <a:noFill/>
                          </a:ln>
                          <a:solidFill>
                            <a:prstClr val="black"/>
                          </a:solidFill>
                          <a:effectLst/>
                          <a:uLnTx/>
                          <a:uFillTx/>
                          <a:latin typeface="+mn-lt"/>
                          <a:ea typeface="+mn-ea"/>
                          <a:cs typeface="+mn-cs"/>
                        </a:rPr>
                        <a:t>في فندق جي دبليو ماريوت واحصل على خصم 15% عند الدفع باستخدام بطاقات الوطني الائتمانية. #</a:t>
                      </a:r>
                      <a:r>
                        <a:rPr kumimoji="0" lang="en-US" sz="1000" b="0" i="0" u="none" strike="noStrike" kern="1200" cap="none" spc="0" normalizeH="0" baseline="0" noProof="0">
                          <a:ln>
                            <a:noFill/>
                          </a:ln>
                          <a:solidFill>
                            <a:prstClr val="black"/>
                          </a:solidFill>
                          <a:effectLst/>
                          <a:uLnTx/>
                          <a:uFillTx/>
                          <a:latin typeface="+mn-lt"/>
                          <a:ea typeface="+mn-ea"/>
                          <a:cs typeface="+mn-cs"/>
                        </a:rPr>
                        <a:t>NBKRewards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2823202"/>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3859914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24303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83319991"/>
                    </a:ext>
                  </a:extLst>
                </a:gridCol>
                <a:gridCol w="658368">
                  <a:extLst>
                    <a:ext uri="{9D8B030D-6E8A-4147-A177-3AD203B41FA5}">
                      <a16:colId xmlns:a16="http://schemas.microsoft.com/office/drawing/2014/main" val="4182047350"/>
                    </a:ext>
                  </a:extLst>
                </a:gridCol>
                <a:gridCol w="658368">
                  <a:extLst>
                    <a:ext uri="{9D8B030D-6E8A-4147-A177-3AD203B41FA5}">
                      <a16:colId xmlns:a16="http://schemas.microsoft.com/office/drawing/2014/main" val="91503877"/>
                    </a:ext>
                  </a:extLst>
                </a:gridCol>
                <a:gridCol w="658368">
                  <a:extLst>
                    <a:ext uri="{9D8B030D-6E8A-4147-A177-3AD203B41FA5}">
                      <a16:colId xmlns:a16="http://schemas.microsoft.com/office/drawing/2014/main" val="666108701"/>
                    </a:ext>
                  </a:extLst>
                </a:gridCol>
                <a:gridCol w="658368">
                  <a:extLst>
                    <a:ext uri="{9D8B030D-6E8A-4147-A177-3AD203B41FA5}">
                      <a16:colId xmlns:a16="http://schemas.microsoft.com/office/drawing/2014/main" val="798008164"/>
                    </a:ext>
                  </a:extLst>
                </a:gridCol>
                <a:gridCol w="658368">
                  <a:extLst>
                    <a:ext uri="{9D8B030D-6E8A-4147-A177-3AD203B41FA5}">
                      <a16:colId xmlns:a16="http://schemas.microsoft.com/office/drawing/2014/main" val="4141689446"/>
                    </a:ext>
                  </a:extLst>
                </a:gridCol>
                <a:gridCol w="658368">
                  <a:extLst>
                    <a:ext uri="{9D8B030D-6E8A-4147-A177-3AD203B41FA5}">
                      <a16:colId xmlns:a16="http://schemas.microsoft.com/office/drawing/2014/main" val="1644202271"/>
                    </a:ext>
                  </a:extLst>
                </a:gridCol>
                <a:gridCol w="658368">
                  <a:extLst>
                    <a:ext uri="{9D8B030D-6E8A-4147-A177-3AD203B41FA5}">
                      <a16:colId xmlns:a16="http://schemas.microsoft.com/office/drawing/2014/main" val="889242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3003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Ahli Bank of Kuwait - 2017-02-28 21:51:53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لأول مرة في الكويت، 10 عملات، بطاقة واحدة، البطاقة متوفر لعملاء وغير عملاء البنك الأهلي.
نوفر لكم عشرة عملات ببطاقة واحدة تتضمن الدولار الأمريكي، الجنيه الإسترليني، اليورو، درهم اماراتي والريال السعودي #الأهلي_أسهل #تمتع_بالحرية#بطاقات_الأهلي
</a:t>
                      </a:r>
                      <a:r>
                        <a:rPr kumimoji="0" lang="en-US" sz="1000" b="0" i="0" u="none" strike="noStrike" kern="1200" cap="none" spc="0" normalizeH="0" baseline="0" noProof="0">
                          <a:ln>
                            <a:noFill/>
                          </a:ln>
                          <a:solidFill>
                            <a:prstClr val="black"/>
                          </a:solidFill>
                          <a:effectLst/>
                          <a:uLnTx/>
                          <a:uFillTx/>
                          <a:latin typeface="+mn-lt"/>
                          <a:ea typeface="+mn-ea"/>
                          <a:cs typeface="+mn-cs"/>
                        </a:rPr>
                        <a:t>ABK’s Freedom Prepaid 
Card is available to both ABK and Non ABK customers, apply online today through eahli.com and enjoy up to 10 currencies including US Dollar, Sterling Pound, Euro, UAE Dirhams and Saudi Riyals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7830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Ahli Bank of Kuwait - 2017-02-26 15:54:06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باقي ثلاثة أيام فقط!
سارع بتحديث بياناتك باستخدام بطاقتك المدنية بأجهزة الصراف الآلي عند اي من فروع البنك، لدخول السحب الأسبوعي والفوز بجهاز آيفون 7. #عروض_الأهلي#ولا_أسهل 
</a:t>
                      </a:r>
                      <a:r>
                        <a:rPr kumimoji="0" lang="en-US" sz="1000" b="0" i="0" u="none" strike="noStrike" kern="1200" cap="none" spc="0" normalizeH="0" baseline="0" noProof="0">
                          <a:ln>
                            <a:noFill/>
                          </a:ln>
                          <a:solidFill>
                            <a:prstClr val="black"/>
                          </a:solidFill>
                          <a:effectLst/>
                          <a:uLnTx/>
                          <a:uFillTx/>
                          <a:latin typeface="+mn-lt"/>
                          <a:ea typeface="+mn-ea"/>
                          <a:cs typeface="+mn-cs"/>
                        </a:rPr>
                        <a:t>Only one week left!
Hurry up and update your Civil Id information at any ABK branch ATM, and enter our weekly draw to win an iPhone 7.
#ABK_Offers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3721851"/>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3526272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31676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30518264"/>
                    </a:ext>
                  </a:extLst>
                </a:gridCol>
                <a:gridCol w="658368">
                  <a:extLst>
                    <a:ext uri="{9D8B030D-6E8A-4147-A177-3AD203B41FA5}">
                      <a16:colId xmlns:a16="http://schemas.microsoft.com/office/drawing/2014/main" val="3758388598"/>
                    </a:ext>
                  </a:extLst>
                </a:gridCol>
                <a:gridCol w="658368">
                  <a:extLst>
                    <a:ext uri="{9D8B030D-6E8A-4147-A177-3AD203B41FA5}">
                      <a16:colId xmlns:a16="http://schemas.microsoft.com/office/drawing/2014/main" val="858257307"/>
                    </a:ext>
                  </a:extLst>
                </a:gridCol>
                <a:gridCol w="658368">
                  <a:extLst>
                    <a:ext uri="{9D8B030D-6E8A-4147-A177-3AD203B41FA5}">
                      <a16:colId xmlns:a16="http://schemas.microsoft.com/office/drawing/2014/main" val="1865612841"/>
                    </a:ext>
                  </a:extLst>
                </a:gridCol>
                <a:gridCol w="658368">
                  <a:extLst>
                    <a:ext uri="{9D8B030D-6E8A-4147-A177-3AD203B41FA5}">
                      <a16:colId xmlns:a16="http://schemas.microsoft.com/office/drawing/2014/main" val="4240499061"/>
                    </a:ext>
                  </a:extLst>
                </a:gridCol>
                <a:gridCol w="658368">
                  <a:extLst>
                    <a:ext uri="{9D8B030D-6E8A-4147-A177-3AD203B41FA5}">
                      <a16:colId xmlns:a16="http://schemas.microsoft.com/office/drawing/2014/main" val="680779026"/>
                    </a:ext>
                  </a:extLst>
                </a:gridCol>
                <a:gridCol w="658368">
                  <a:extLst>
                    <a:ext uri="{9D8B030D-6E8A-4147-A177-3AD203B41FA5}">
                      <a16:colId xmlns:a16="http://schemas.microsoft.com/office/drawing/2014/main" val="3965682133"/>
                    </a:ext>
                  </a:extLst>
                </a:gridCol>
                <a:gridCol w="658368">
                  <a:extLst>
                    <a:ext uri="{9D8B030D-6E8A-4147-A177-3AD203B41FA5}">
                      <a16:colId xmlns:a16="http://schemas.microsoft.com/office/drawing/2014/main" val="3132966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02095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Ahli Bank of Kuwait - 2017-02-25 15:49:12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لأول مرة في الكويت، 10 عملات، بطاقة واحدة، البطاقة متوفر لعملاء وغير عملاء البنك الأهلي.
نوفر لكم عشرة عملات ببطاقة واحدة تتضمن الدولار الأمريكي، الجنيه الإسترليني، اليورو، درهم اماراتي والريال السعودي #الأهلي_أسهل #تمتع_بالحرية#بطاقات_الأهلي
</a:t>
                      </a:r>
                      <a:r>
                        <a:rPr kumimoji="0" lang="en-US" sz="1000" b="0" i="0" u="none" strike="noStrike" kern="1200" cap="none" spc="0" normalizeH="0" baseline="0" noProof="0">
                          <a:ln>
                            <a:noFill/>
                          </a:ln>
                          <a:solidFill>
                            <a:prstClr val="black"/>
                          </a:solidFill>
                          <a:effectLst/>
                          <a:uLnTx/>
                          <a:uFillTx/>
                          <a:latin typeface="+mn-lt"/>
                          <a:ea typeface="+mn-ea"/>
                          <a:cs typeface="+mn-cs"/>
                        </a:rPr>
                        <a:t>ABK’s Freedom Prepaid 
Card is available to both ABK and Non ABK customers, apply online today through eahli.com and enjoy up to 10 currencies including US Dollar, Sterling Pound, Euro, UAE Dirhams and Saudi Riyals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9810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Ahli Bank of Kuwait - 2017-02-28 22:29:24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باقي يوم  واحد فقط!
سارع بتحديث بياناتك باستخدام بطاقتك المدنية بأجهزة الصراف الآلي عند اي من فروع البنك، لدخول السحب الأسبوعي والفوز بجهاز آيفون 7. #عروض_الأهلي#ولا_أسهل 
</a:t>
                      </a:r>
                      <a:r>
                        <a:rPr kumimoji="0" lang="en-US" sz="1000" b="0" i="0" u="none" strike="noStrike" kern="1200" cap="none" spc="0" normalizeH="0" baseline="0" noProof="0">
                          <a:ln>
                            <a:noFill/>
                          </a:ln>
                          <a:solidFill>
                            <a:prstClr val="black"/>
                          </a:solidFill>
                          <a:effectLst/>
                          <a:uLnTx/>
                          <a:uFillTx/>
                          <a:latin typeface="+mn-lt"/>
                          <a:ea typeface="+mn-ea"/>
                          <a:cs typeface="+mn-cs"/>
                        </a:rPr>
                        <a:t>Only one week left!
Hurry up and update your Civil Id information at any ABK branch ATM, and enter our weekly draw to win an iPhone 7.
#ABK_Offers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62838662"/>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2415985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32701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38346027"/>
                    </a:ext>
                  </a:extLst>
                </a:gridCol>
                <a:gridCol w="658368">
                  <a:extLst>
                    <a:ext uri="{9D8B030D-6E8A-4147-A177-3AD203B41FA5}">
                      <a16:colId xmlns:a16="http://schemas.microsoft.com/office/drawing/2014/main" val="634494959"/>
                    </a:ext>
                  </a:extLst>
                </a:gridCol>
                <a:gridCol w="658368">
                  <a:extLst>
                    <a:ext uri="{9D8B030D-6E8A-4147-A177-3AD203B41FA5}">
                      <a16:colId xmlns:a16="http://schemas.microsoft.com/office/drawing/2014/main" val="3945444897"/>
                    </a:ext>
                  </a:extLst>
                </a:gridCol>
                <a:gridCol w="658368">
                  <a:extLst>
                    <a:ext uri="{9D8B030D-6E8A-4147-A177-3AD203B41FA5}">
                      <a16:colId xmlns:a16="http://schemas.microsoft.com/office/drawing/2014/main" val="2306443546"/>
                    </a:ext>
                  </a:extLst>
                </a:gridCol>
                <a:gridCol w="658368">
                  <a:extLst>
                    <a:ext uri="{9D8B030D-6E8A-4147-A177-3AD203B41FA5}">
                      <a16:colId xmlns:a16="http://schemas.microsoft.com/office/drawing/2014/main" val="590406973"/>
                    </a:ext>
                  </a:extLst>
                </a:gridCol>
                <a:gridCol w="658368">
                  <a:extLst>
                    <a:ext uri="{9D8B030D-6E8A-4147-A177-3AD203B41FA5}">
                      <a16:colId xmlns:a16="http://schemas.microsoft.com/office/drawing/2014/main" val="4053670613"/>
                    </a:ext>
                  </a:extLst>
                </a:gridCol>
                <a:gridCol w="658368">
                  <a:extLst>
                    <a:ext uri="{9D8B030D-6E8A-4147-A177-3AD203B41FA5}">
                      <a16:colId xmlns:a16="http://schemas.microsoft.com/office/drawing/2014/main" val="767760785"/>
                    </a:ext>
                  </a:extLst>
                </a:gridCol>
                <a:gridCol w="658368">
                  <a:extLst>
                    <a:ext uri="{9D8B030D-6E8A-4147-A177-3AD203B41FA5}">
                      <a16:colId xmlns:a16="http://schemas.microsoft.com/office/drawing/2014/main" val="298154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1378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Ahli Bank of Kuwait - 2017-02-26 21:40:16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تدرون ان عندكم اكثر من 12 طريقة لاستخدام اميال سكاى واردز؟
تستطيع استبدال أميالك في متاجر سوق دبي الحرة
#</a:t>
                      </a:r>
                      <a:r>
                        <a:rPr kumimoji="0" lang="en-US" sz="1000" b="0" i="0" u="none" strike="noStrike" kern="1200" cap="none" spc="0" normalizeH="0" baseline="0" noProof="0">
                          <a:ln>
                            <a:noFill/>
                          </a:ln>
                          <a:solidFill>
                            <a:prstClr val="black"/>
                          </a:solidFill>
                          <a:effectLst/>
                          <a:uLnTx/>
                          <a:uFillTx/>
                          <a:latin typeface="+mn-lt"/>
                          <a:ea typeface="+mn-ea"/>
                          <a:cs typeface="+mn-cs"/>
                        </a:rPr>
                        <a:t>ABKEmirates_12Ways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3819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- 2017-02-23 12:07:49</a:t>
                      </a:r>
                      <a:r>
                        <a:rPr kumimoji="0" lang="en-US" sz="1000" b="0" i="0" u="none" strike="noStrike" kern="1200" cap="none" spc="0" normalizeH="0" baseline="0" noProof="0">
                          <a:ln>
                            <a:noFill/>
                          </a:ln>
                          <a:solidFill>
                            <a:prstClr val="black"/>
                          </a:solidFill>
                          <a:effectLst/>
                          <a:uLnTx/>
                          <a:uFillTx/>
                          <a:latin typeface="+mn-lt"/>
                          <a:ea typeface="+mn-ea"/>
                          <a:cs typeface="+mn-cs"/>
                        </a:rPr>
                        <a:t>
Win a trip to attend the UEFA Champions League in Cardiff with friends and family by simply using your NBK MasterCard, every transaction counts! Visit nbk.com/UEFA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0614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- 2017-02-27 11:51:13</a:t>
                      </a:r>
                      <a:r>
                        <a:rPr kumimoji="0" lang="en-US" sz="1000" b="0" i="0" u="none" strike="noStrike" kern="1200" cap="none" spc="0" normalizeH="0" baseline="0" noProof="0">
                          <a:ln>
                            <a:noFill/>
                          </a:ln>
                          <a:solidFill>
                            <a:prstClr val="black"/>
                          </a:solidFill>
                          <a:effectLst/>
                          <a:uLnTx/>
                          <a:uFillTx/>
                          <a:latin typeface="+mn-lt"/>
                          <a:ea typeface="+mn-ea"/>
                          <a:cs typeface="+mn-cs"/>
                        </a:rPr>
                        <a:t>
Visit Crossroads Restaurant at JW Marriot for a delicious meal today and get 15% off using your NBK Credit Cards #NBKRewards.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5006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- 2017-03-01 09:44:29</a:t>
                      </a:r>
                      <a:r>
                        <a:rPr kumimoji="0" lang="en-US" sz="1000" b="0" i="0" u="none" strike="noStrike" kern="1200" cap="none" spc="0" normalizeH="0" baseline="0" noProof="0">
                          <a:ln>
                            <a:noFill/>
                          </a:ln>
                          <a:solidFill>
                            <a:prstClr val="black"/>
                          </a:solidFill>
                          <a:effectLst/>
                          <a:uLnTx/>
                          <a:uFillTx/>
                          <a:latin typeface="+mn-lt"/>
                          <a:ea typeface="+mn-ea"/>
                          <a:cs typeface="+mn-cs"/>
                        </a:rPr>
                        <a:t>
Join our painting contest for cash prizes &amp; for your art to be in the new NBK Hospital. NBK.com/Paint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12176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- 2017-03-01 11:43:21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هي الرياضة المفضلة عندكم؟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399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- 2017-02-23 12:14:39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اربح رحلة مع العائلة والأصدقاء لحضور مباريات دوري أبطال أوروبا في كارديف عند استخدام بطاقة </a:t>
                      </a:r>
                      <a:r>
                        <a:rPr kumimoji="0" lang="en-US" sz="1000" b="0" i="0" u="none" strike="noStrike" kern="1200" cap="none" spc="0" normalizeH="0" baseline="0" noProof="0">
                          <a:ln>
                            <a:noFill/>
                          </a:ln>
                          <a:solidFill>
                            <a:prstClr val="black"/>
                          </a:solidFill>
                          <a:effectLst/>
                          <a:uLnTx/>
                          <a:uFillTx/>
                          <a:latin typeface="+mn-lt"/>
                          <a:ea typeface="+mn-ea"/>
                          <a:cs typeface="+mn-cs"/>
                        </a:rPr>
                        <a:t>MasterCard </a:t>
                      </a:r>
                      <a:r>
                        <a:rPr kumimoji="0" lang="ar-AE" sz="1000" b="0" i="0" u="none" strike="noStrike" kern="1200" cap="none" spc="0" normalizeH="0" baseline="0" noProof="0">
                          <a:ln>
                            <a:noFill/>
                          </a:ln>
                          <a:solidFill>
                            <a:prstClr val="black"/>
                          </a:solidFill>
                          <a:effectLst/>
                          <a:uLnTx/>
                          <a:uFillTx/>
                          <a:latin typeface="+mn-lt"/>
                          <a:ea typeface="+mn-ea"/>
                          <a:cs typeface="+mn-cs"/>
                        </a:rPr>
                        <a:t>الوطني الائتمانية. </a:t>
                      </a:r>
                      <a:r>
                        <a:rPr kumimoji="0" lang="en-US" sz="1000" b="0" i="0" u="none" strike="noStrike" kern="1200" cap="none" spc="0" normalizeH="0" baseline="0" noProof="0">
                          <a:ln>
                            <a:noFill/>
                          </a:ln>
                          <a:solidFill>
                            <a:prstClr val="black"/>
                          </a:solidFill>
                          <a:effectLst/>
                          <a:uLnTx/>
                          <a:uFillTx/>
                          <a:latin typeface="+mn-lt"/>
                          <a:ea typeface="+mn-ea"/>
                          <a:cs typeface="+mn-cs"/>
                        </a:rPr>
                        <a:t>nbk.com/UEFA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7553642"/>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3830129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24735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61032441"/>
                    </a:ext>
                  </a:extLst>
                </a:gridCol>
                <a:gridCol w="658368">
                  <a:extLst>
                    <a:ext uri="{9D8B030D-6E8A-4147-A177-3AD203B41FA5}">
                      <a16:colId xmlns:a16="http://schemas.microsoft.com/office/drawing/2014/main" val="3808778610"/>
                    </a:ext>
                  </a:extLst>
                </a:gridCol>
                <a:gridCol w="658368">
                  <a:extLst>
                    <a:ext uri="{9D8B030D-6E8A-4147-A177-3AD203B41FA5}">
                      <a16:colId xmlns:a16="http://schemas.microsoft.com/office/drawing/2014/main" val="4046658074"/>
                    </a:ext>
                  </a:extLst>
                </a:gridCol>
                <a:gridCol w="658368">
                  <a:extLst>
                    <a:ext uri="{9D8B030D-6E8A-4147-A177-3AD203B41FA5}">
                      <a16:colId xmlns:a16="http://schemas.microsoft.com/office/drawing/2014/main" val="1367527740"/>
                    </a:ext>
                  </a:extLst>
                </a:gridCol>
                <a:gridCol w="658368">
                  <a:extLst>
                    <a:ext uri="{9D8B030D-6E8A-4147-A177-3AD203B41FA5}">
                      <a16:colId xmlns:a16="http://schemas.microsoft.com/office/drawing/2014/main" val="1191427092"/>
                    </a:ext>
                  </a:extLst>
                </a:gridCol>
                <a:gridCol w="658368">
                  <a:extLst>
                    <a:ext uri="{9D8B030D-6E8A-4147-A177-3AD203B41FA5}">
                      <a16:colId xmlns:a16="http://schemas.microsoft.com/office/drawing/2014/main" val="645688567"/>
                    </a:ext>
                  </a:extLst>
                </a:gridCol>
                <a:gridCol w="658368">
                  <a:extLst>
                    <a:ext uri="{9D8B030D-6E8A-4147-A177-3AD203B41FA5}">
                      <a16:colId xmlns:a16="http://schemas.microsoft.com/office/drawing/2014/main" val="3964089718"/>
                    </a:ext>
                  </a:extLst>
                </a:gridCol>
                <a:gridCol w="658368">
                  <a:extLst>
                    <a:ext uri="{9D8B030D-6E8A-4147-A177-3AD203B41FA5}">
                      <a16:colId xmlns:a16="http://schemas.microsoft.com/office/drawing/2014/main" val="3760711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5928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 Bank - 2017-02-24 16:44:35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بنك وربة استمتع بخصومات وأسعار خاصة على سيارات نيسان البابطين
#بنك_وربة #نتميز_بالحلول #فبراير_وربة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3587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 Bank - 2017-02-28 19:53:45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ألف مبروك للفائز معنا في #مسابقة_وربة
استلام الجائزة من قسم التسويق في برج سنابل - الدور 26 خلال ايام الاسبوع من 10 صباحا وحتى 2 ظهرا
/
* يرجى حضور صاحب العلاقة عند تسليم الجائزة
* على الفائز إستلام الجائزة منذ الاعلان عنها ولمهلة مدتها إسبوعان فقط
#بنك_وربة #نتميز_بالحلول #فبراير_وربة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87202161"/>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1712529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32879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41572847"/>
                    </a:ext>
                  </a:extLst>
                </a:gridCol>
                <a:gridCol w="658368">
                  <a:extLst>
                    <a:ext uri="{9D8B030D-6E8A-4147-A177-3AD203B41FA5}">
                      <a16:colId xmlns:a16="http://schemas.microsoft.com/office/drawing/2014/main" val="1641585229"/>
                    </a:ext>
                  </a:extLst>
                </a:gridCol>
                <a:gridCol w="658368">
                  <a:extLst>
                    <a:ext uri="{9D8B030D-6E8A-4147-A177-3AD203B41FA5}">
                      <a16:colId xmlns:a16="http://schemas.microsoft.com/office/drawing/2014/main" val="245503362"/>
                    </a:ext>
                  </a:extLst>
                </a:gridCol>
                <a:gridCol w="658368">
                  <a:extLst>
                    <a:ext uri="{9D8B030D-6E8A-4147-A177-3AD203B41FA5}">
                      <a16:colId xmlns:a16="http://schemas.microsoft.com/office/drawing/2014/main" val="3928406095"/>
                    </a:ext>
                  </a:extLst>
                </a:gridCol>
                <a:gridCol w="658368">
                  <a:extLst>
                    <a:ext uri="{9D8B030D-6E8A-4147-A177-3AD203B41FA5}">
                      <a16:colId xmlns:a16="http://schemas.microsoft.com/office/drawing/2014/main" val="1885455022"/>
                    </a:ext>
                  </a:extLst>
                </a:gridCol>
                <a:gridCol w="658368">
                  <a:extLst>
                    <a:ext uri="{9D8B030D-6E8A-4147-A177-3AD203B41FA5}">
                      <a16:colId xmlns:a16="http://schemas.microsoft.com/office/drawing/2014/main" val="2699125021"/>
                    </a:ext>
                  </a:extLst>
                </a:gridCol>
                <a:gridCol w="658368">
                  <a:extLst>
                    <a:ext uri="{9D8B030D-6E8A-4147-A177-3AD203B41FA5}">
                      <a16:colId xmlns:a16="http://schemas.microsoft.com/office/drawing/2014/main" val="1820657861"/>
                    </a:ext>
                  </a:extLst>
                </a:gridCol>
                <a:gridCol w="658368">
                  <a:extLst>
                    <a:ext uri="{9D8B030D-6E8A-4147-A177-3AD203B41FA5}">
                      <a16:colId xmlns:a16="http://schemas.microsoft.com/office/drawing/2014/main" val="2223576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1352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 Bank - 2017-02-23 11:08:40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ألف مبروك للفائز معنا في #مسابقة_وربة
استلام الجائزة من قسم التسويق في برج سنابل - الدور 26 خلال ايام الاسبوع من 10 صباحا وحتى 2 ظهرا
/
* يرجى حضور صاحب العلاقة عند تسليم الجائزة
* على الفائز إستلام الجائزة منذ الاعلان عنها ولمهلة مدتها إسبوعان فقط
#بنك_وربة #نتميز_بالحلول #فبراير_وربة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647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- 2017-02-23 20:46:10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الرسالة اليومية لوفد طلبة الكويت من مدرسة روض الصالحين والمشارك في اجتماعات مفوضيات الامم المتحدة بنيويورك برعاية بيتك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5636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- 2017-02-28 20:01:10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قدم زميلنا عبدالرحمن الدعيج دورة تدريبية عن ادارة المخاطر لطلبة جامعة الخليج للعلوم والتكنولوجيا وكانت الدورة بتنظيم مشترك مع نادي التمويل الاسلامي
#</a:t>
                      </a:r>
                      <a:r>
                        <a:rPr kumimoji="0" lang="en-US" sz="1000" b="0" i="0" u="none" strike="noStrike" kern="1200" cap="none" spc="0" normalizeH="0" baseline="0" noProof="0">
                          <a:ln>
                            <a:noFill/>
                          </a:ln>
                          <a:solidFill>
                            <a:prstClr val="black"/>
                          </a:solidFill>
                          <a:effectLst/>
                          <a:uLnTx/>
                          <a:uFillTx/>
                          <a:latin typeface="+mn-lt"/>
                          <a:ea typeface="+mn-ea"/>
                          <a:cs typeface="+mn-cs"/>
                        </a:rPr>
                        <a:t>KFHGUST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6125027"/>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3785036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- 8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63453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65714434"/>
                    </a:ext>
                  </a:extLst>
                </a:gridCol>
                <a:gridCol w="658368">
                  <a:extLst>
                    <a:ext uri="{9D8B030D-6E8A-4147-A177-3AD203B41FA5}">
                      <a16:colId xmlns:a16="http://schemas.microsoft.com/office/drawing/2014/main" val="3206515734"/>
                    </a:ext>
                  </a:extLst>
                </a:gridCol>
                <a:gridCol w="658368">
                  <a:extLst>
                    <a:ext uri="{9D8B030D-6E8A-4147-A177-3AD203B41FA5}">
                      <a16:colId xmlns:a16="http://schemas.microsoft.com/office/drawing/2014/main" val="2318462814"/>
                    </a:ext>
                  </a:extLst>
                </a:gridCol>
                <a:gridCol w="658368">
                  <a:extLst>
                    <a:ext uri="{9D8B030D-6E8A-4147-A177-3AD203B41FA5}">
                      <a16:colId xmlns:a16="http://schemas.microsoft.com/office/drawing/2014/main" val="899110736"/>
                    </a:ext>
                  </a:extLst>
                </a:gridCol>
                <a:gridCol w="658368">
                  <a:extLst>
                    <a:ext uri="{9D8B030D-6E8A-4147-A177-3AD203B41FA5}">
                      <a16:colId xmlns:a16="http://schemas.microsoft.com/office/drawing/2014/main" val="168947605"/>
                    </a:ext>
                  </a:extLst>
                </a:gridCol>
                <a:gridCol w="658368">
                  <a:extLst>
                    <a:ext uri="{9D8B030D-6E8A-4147-A177-3AD203B41FA5}">
                      <a16:colId xmlns:a16="http://schemas.microsoft.com/office/drawing/2014/main" val="1112664310"/>
                    </a:ext>
                  </a:extLst>
                </a:gridCol>
                <a:gridCol w="658368">
                  <a:extLst>
                    <a:ext uri="{9D8B030D-6E8A-4147-A177-3AD203B41FA5}">
                      <a16:colId xmlns:a16="http://schemas.microsoft.com/office/drawing/2014/main" val="2581252480"/>
                    </a:ext>
                  </a:extLst>
                </a:gridCol>
                <a:gridCol w="658368">
                  <a:extLst>
                    <a:ext uri="{9D8B030D-6E8A-4147-A177-3AD203B41FA5}">
                      <a16:colId xmlns:a16="http://schemas.microsoft.com/office/drawing/2014/main" val="2303903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1498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- 2017-03-01 10:35:00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بيتك يحصد مجموعة من الجوائز المميزة من قبل مجلة "أخبار التمويل الاسلامي" في الحفل المقام حالياً في امارة دبي:
- أفضل بنك اسلامي في الكويت
- ممول أفضل صفقة في الكويت
- أفضل صفقة مشاركة
- ممول أفضل صفقة بالدولار الامريكي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7334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- 2017-02-23 11:30:32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احجز شاشه للأفلام من @</a:t>
                      </a:r>
                      <a:r>
                        <a:rPr kumimoji="0" lang="en-US" sz="1000" b="0" i="0" u="none" strike="noStrike" kern="1200" cap="none" spc="0" normalizeH="0" baseline="0" noProof="0">
                          <a:ln>
                            <a:noFill/>
                          </a:ln>
                          <a:solidFill>
                            <a:prstClr val="black"/>
                          </a:solidFill>
                          <a:effectLst/>
                          <a:uLnTx/>
                          <a:uFillTx/>
                          <a:latin typeface="+mn-lt"/>
                          <a:ea typeface="+mn-ea"/>
                          <a:cs typeface="+mn-cs"/>
                        </a:rPr>
                        <a:t>openflick </a:t>
                      </a:r>
                      <a:r>
                        <a:rPr kumimoji="0" lang="ar-AE" sz="1000" b="0" i="0" u="none" strike="noStrike" kern="1200" cap="none" spc="0" normalizeH="0" baseline="0" noProof="0">
                          <a:ln>
                            <a:noFill/>
                          </a:ln>
                          <a:solidFill>
                            <a:prstClr val="black"/>
                          </a:solidFill>
                          <a:effectLst/>
                          <a:uLnTx/>
                          <a:uFillTx/>
                          <a:latin typeface="+mn-lt"/>
                          <a:ea typeface="+mn-ea"/>
                          <a:cs typeface="+mn-cs"/>
                        </a:rPr>
                        <a:t>و احصل على خصم 10% عند استخدام بطاقة الوطني الائتمانية!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4339250"/>
                  </a:ext>
                </a:extLst>
              </a:tr>
            </a:tbl>
          </a:graphicData>
        </a:graphic>
      </p:graphicFrame>
      <p:sp>
        <p:nvSpPr>
          <p:cNvPr id="4" name="Text Placeholder 3"/>
          <p:cNvSpPr>
            <a:spLocks noGrp="1"/>
          </p:cNvSpPr>
          <p:nvPr>
            <p:ph type="body" sz="quarter" idx="14"/>
          </p:nvPr>
        </p:nvSpPr>
        <p:spPr/>
        <p:txBody>
          <a:bodyPr/>
          <a:lstStyle/>
          <a:p>
            <a:r>
              <a:rPr lang="en-US"/>
              <a:t>23/02/2017 - 01/03/2017</a:t>
            </a:r>
            <a:endParaRPr lang="en-US"/>
          </a:p>
        </p:txBody>
      </p:sp>
    </p:spTree>
    <p:extLst>
      <p:ext uri="{BB962C8B-B14F-4D97-AF65-F5344CB8AC3E}">
        <p14:creationId xmlns:p14="http://schemas.microsoft.com/office/powerpoint/2010/main" val="8236052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549</Words>
  <Application>Microsoft Office PowerPoint</Application>
  <PresentationFormat>On-screen Show (4:3)</PresentationFormat>
  <Paragraphs>280</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Own Posts Table - 1 of 8</vt:lpstr>
      <vt:lpstr>Own Posts Table - 2 of 8</vt:lpstr>
      <vt:lpstr>Own Posts Table - 3 of 8</vt:lpstr>
      <vt:lpstr>Own Posts Table - 4 of 8</vt:lpstr>
      <vt:lpstr>Own Posts Table - 5 of 8</vt:lpstr>
      <vt:lpstr>Own Posts Table - 6 of 8</vt:lpstr>
      <vt:lpstr>Own Posts Table - 7 of 8</vt:lpstr>
      <vt:lpstr>Own Posts Table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8</dc:title>
  <dc:creator>Administrator</dc:creator>
  <cp:lastModifiedBy>Administrator</cp:lastModifiedBy>
  <cp:revision>1</cp:revision>
  <dcterms:created xsi:type="dcterms:W3CDTF">2017-03-02T07:44:42Z</dcterms:created>
  <dcterms:modified xsi:type="dcterms:W3CDTF">2017-03-02T07:49:15Z</dcterms:modified>
</cp:coreProperties>
</file>