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- 1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16035891"/>
              </p:ext>
            </p:extLst>
          </p:nvPr>
        </p:nvGraphicFramePr>
        <p:xfrm>
          <a:off x="457200" y="1731963"/>
          <a:ext cx="8229600" cy="418084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222614961"/>
                    </a:ext>
                  </a:extLst>
                </a:gridCol>
                <a:gridCol w="987552">
                  <a:extLst>
                    <a:ext uri="{9D8B030D-6E8A-4147-A177-3AD203B41FA5}">
                      <a16:colId xmlns:a16="http://schemas.microsoft.com/office/drawing/2014/main" val="3333886240"/>
                    </a:ext>
                  </a:extLst>
                </a:gridCol>
                <a:gridCol w="987552">
                  <a:extLst>
                    <a:ext uri="{9D8B030D-6E8A-4147-A177-3AD203B41FA5}">
                      <a16:colId xmlns:a16="http://schemas.microsoft.com/office/drawing/2014/main" val="4114482639"/>
                    </a:ext>
                  </a:extLst>
                </a:gridCol>
                <a:gridCol w="987552">
                  <a:extLst>
                    <a:ext uri="{9D8B030D-6E8A-4147-A177-3AD203B41FA5}">
                      <a16:colId xmlns:a16="http://schemas.microsoft.com/office/drawing/2014/main" val="2425252829"/>
                    </a:ext>
                  </a:extLst>
                </a:gridCol>
                <a:gridCol w="987552">
                  <a:extLst>
                    <a:ext uri="{9D8B030D-6E8A-4147-A177-3AD203B41FA5}">
                      <a16:colId xmlns:a16="http://schemas.microsoft.com/office/drawing/2014/main" val="204610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1486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caribou_social (Caribou Coffee ME) - 2017-02-26 16:02:21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نفدي ترابج يا كويت
</a:t>
                      </a:r>
                      <a:r>
                        <a:rPr kumimoji="0" lang="en-US" sz="1000" b="0" i="0" u="none" strike="noStrike" kern="1200" cap="none" spc="0" normalizeH="0" baseline="0" noProof="0">
                          <a:ln>
                            <a:noFill/>
                          </a:ln>
                          <a:solidFill>
                            <a:prstClr val="black"/>
                          </a:solidFill>
                          <a:effectLst/>
                          <a:uLnTx/>
                          <a:uFillTx/>
                          <a:latin typeface="+mn-lt"/>
                          <a:ea typeface="+mn-ea"/>
                          <a:cs typeface="+mn-cs"/>
                        </a:rPr>
                        <a:t>Our 💕s beat for you Kuwait 📸: @ifarsi
#CaribouCoffee #Caribou #</a:t>
                      </a:r>
                      <a:r>
                        <a:rPr kumimoji="0" lang="ar-AE" sz="1000" b="0" i="0" u="none" strike="noStrike" kern="1200" cap="none" spc="0" normalizeH="0" baseline="0" noProof="0">
                          <a:ln>
                            <a:noFill/>
                          </a:ln>
                          <a:solidFill>
                            <a:prstClr val="black"/>
                          </a:solidFill>
                          <a:effectLst/>
                          <a:uLnTx/>
                          <a:uFillTx/>
                          <a:latin typeface="+mn-lt"/>
                          <a:ea typeface="+mn-ea"/>
                          <a:cs typeface="+mn-cs"/>
                        </a:rPr>
                        <a:t>كاريبو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76904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caribou_social (Caribou Coffee ME) - 2017-02-26 12:30:26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بريك و استمتع بـ الترتيل موكا
</a:t>
                      </a:r>
                      <a:r>
                        <a:rPr kumimoji="0" lang="en-US" sz="1000" b="0" i="0" u="none" strike="noStrike" kern="1200" cap="none" spc="0" normalizeH="0" baseline="0" noProof="0">
                          <a:ln>
                            <a:noFill/>
                          </a:ln>
                          <a:solidFill>
                            <a:prstClr val="black"/>
                          </a:solidFill>
                          <a:effectLst/>
                          <a:uLnTx/>
                          <a:uFillTx/>
                          <a:latin typeface="+mn-lt"/>
                          <a:ea typeface="+mn-ea"/>
                          <a:cs typeface="+mn-cs"/>
                        </a:rPr>
                        <a:t>Take a break and enjoy a Turtle Mocha
#CaribouCoffee #Caribou #</a:t>
                      </a:r>
                      <a:r>
                        <a:rPr kumimoji="0" lang="ar-AE" sz="1000" b="0" i="0" u="none" strike="noStrike" kern="1200" cap="none" spc="0" normalizeH="0" baseline="0" noProof="0">
                          <a:ln>
                            <a:noFill/>
                          </a:ln>
                          <a:solidFill>
                            <a:prstClr val="black"/>
                          </a:solidFill>
                          <a:effectLst/>
                          <a:uLnTx/>
                          <a:uFillTx/>
                          <a:latin typeface="+mn-lt"/>
                          <a:ea typeface="+mn-ea"/>
                          <a:cs typeface="+mn-cs"/>
                        </a:rPr>
                        <a:t>كاريبو_كوفي #كاريبو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24899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costakuwait (Costa Coffee Kuwait) - 2017-02-25 12:25:55</a:t>
                      </a:r>
                      <a:r>
                        <a:rPr kumimoji="0" lang="en-US" sz="1000" b="0" i="0" u="none" strike="noStrike" kern="1200" cap="none" spc="0" normalizeH="0" baseline="0" noProof="0">
                          <a:ln>
                            <a:noFill/>
                          </a:ln>
                          <a:solidFill>
                            <a:prstClr val="black"/>
                          </a:solidFill>
                          <a:effectLst/>
                          <a:uLnTx/>
                          <a:uFillTx/>
                          <a:latin typeface="+mn-lt"/>
                          <a:ea typeface="+mn-ea"/>
                          <a:cs typeface="+mn-cs"/>
                        </a:rPr>
                        <a:t>
Enjoy a bite of our Qors Ogaili with your coffee during the holidays! 🇰🇼
</a:t>
                      </a:r>
                      <a:r>
                        <a:rPr kumimoji="0" lang="ar-AE" sz="1000" b="0" i="0" u="none" strike="noStrike" kern="1200" cap="none" spc="0" normalizeH="0" baseline="0" noProof="0">
                          <a:ln>
                            <a:noFill/>
                          </a:ln>
                          <a:solidFill>
                            <a:prstClr val="black"/>
                          </a:solidFill>
                          <a:effectLst/>
                          <a:uLnTx/>
                          <a:uFillTx/>
                          <a:latin typeface="+mn-lt"/>
                          <a:ea typeface="+mn-ea"/>
                          <a:cs typeface="+mn-cs"/>
                        </a:rPr>
                        <a:t>استمتعوا بحبات قرص العقيلي مع قهوتكم خلال الأعياد الوطنية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7513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caribou_social (Caribou Coffee ME) - 2017-02-25 10:02:36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عيد وطني سعيد
</a:t>
                      </a:r>
                      <a:r>
                        <a:rPr kumimoji="0" lang="en-US" sz="1000" b="0" i="0" u="none" strike="noStrike" kern="1200" cap="none" spc="0" normalizeH="0" baseline="0" noProof="0">
                          <a:ln>
                            <a:noFill/>
                          </a:ln>
                          <a:solidFill>
                            <a:prstClr val="black"/>
                          </a:solidFill>
                          <a:effectLst/>
                          <a:uLnTx/>
                          <a:uFillTx/>
                          <a:latin typeface="+mn-lt"/>
                          <a:ea typeface="+mn-ea"/>
                          <a:cs typeface="+mn-cs"/>
                        </a:rPr>
                        <a:t>Happy National Day❣️ #CaribouCoffee #Caribou #</a:t>
                      </a:r>
                      <a:r>
                        <a:rPr kumimoji="0" lang="ar-AE" sz="1000" b="0" i="0" u="none" strike="noStrike" kern="1200" cap="none" spc="0" normalizeH="0" baseline="0" noProof="0">
                          <a:ln>
                            <a:noFill/>
                          </a:ln>
                          <a:solidFill>
                            <a:prstClr val="black"/>
                          </a:solidFill>
                          <a:effectLst/>
                          <a:uLnTx/>
                          <a:uFillTx/>
                          <a:latin typeface="+mn-lt"/>
                          <a:ea typeface="+mn-ea"/>
                          <a:cs typeface="+mn-cs"/>
                        </a:rPr>
                        <a:t>كاريبو_كوفي #كاريبو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11950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cbtl_kuwait (The Coffee Bean &amp; Tea Leaf) - 2017-02-25 09:12:06</a:t>
                      </a:r>
                      <a:r>
                        <a:rPr kumimoji="0" lang="en-US" sz="1000" b="0" i="0" u="none" strike="noStrike" kern="1200" cap="none" spc="0" normalizeH="0" baseline="0" noProof="0">
                          <a:ln>
                            <a:noFill/>
                          </a:ln>
                          <a:solidFill>
                            <a:prstClr val="black"/>
                          </a:solidFill>
                          <a:effectLst/>
                          <a:uLnTx/>
                          <a:uFillTx/>
                          <a:latin typeface="+mn-lt"/>
                          <a:ea typeface="+mn-ea"/>
                          <a:cs typeface="+mn-cs"/>
                        </a:rPr>
                        <a:t>
Happy National and Liberation day from the CBTL Kuwait family 💜
#cbtl_kuwait #q8food #instapic #weekend #kuwait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77942892"/>
                  </a:ext>
                </a:extLst>
              </a:tr>
            </a:tbl>
          </a:graphicData>
        </a:graphic>
      </p:graphicFrame>
      <p:sp>
        <p:nvSpPr>
          <p:cNvPr id="4" name="Text Placeholder 3"/>
          <p:cNvSpPr>
            <a:spLocks noGrp="1"/>
          </p:cNvSpPr>
          <p:nvPr>
            <p:ph type="body" sz="quarter" idx="14"/>
          </p:nvPr>
        </p:nvSpPr>
        <p:spPr/>
        <p:txBody>
          <a:bodyPr/>
          <a:lstStyle/>
          <a:p>
            <a:r>
              <a:rPr lang="en-US"/>
              <a:t>22/02/2017 - 26/02/2017</a:t>
            </a:r>
            <a:endParaRPr lang="en-US"/>
          </a:p>
        </p:txBody>
      </p:sp>
    </p:spTree>
    <p:extLst>
      <p:ext uri="{BB962C8B-B14F-4D97-AF65-F5344CB8AC3E}">
        <p14:creationId xmlns:p14="http://schemas.microsoft.com/office/powerpoint/2010/main" val="11749976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- 2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0758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67267826"/>
                    </a:ext>
                  </a:extLst>
                </a:gridCol>
                <a:gridCol w="987552">
                  <a:extLst>
                    <a:ext uri="{9D8B030D-6E8A-4147-A177-3AD203B41FA5}">
                      <a16:colId xmlns:a16="http://schemas.microsoft.com/office/drawing/2014/main" val="130617796"/>
                    </a:ext>
                  </a:extLst>
                </a:gridCol>
                <a:gridCol w="987552">
                  <a:extLst>
                    <a:ext uri="{9D8B030D-6E8A-4147-A177-3AD203B41FA5}">
                      <a16:colId xmlns:a16="http://schemas.microsoft.com/office/drawing/2014/main" val="2059054564"/>
                    </a:ext>
                  </a:extLst>
                </a:gridCol>
                <a:gridCol w="987552">
                  <a:extLst>
                    <a:ext uri="{9D8B030D-6E8A-4147-A177-3AD203B41FA5}">
                      <a16:colId xmlns:a16="http://schemas.microsoft.com/office/drawing/2014/main" val="4166620260"/>
                    </a:ext>
                  </a:extLst>
                </a:gridCol>
                <a:gridCol w="987552">
                  <a:extLst>
                    <a:ext uri="{9D8B030D-6E8A-4147-A177-3AD203B41FA5}">
                      <a16:colId xmlns:a16="http://schemas.microsoft.com/office/drawing/2014/main" val="3604908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52168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starbucksmiddleeast (Starbucks Middle East) - 2017-02-25 08:07:44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لنحتفل بأعياد الكويت. اكتشفوا التمبلر الجديد بتصميم مميز وألوان رائعة مستوحاة من الاحتفالات بأعياد الكويت. متوفر الآن لدى مقاهي ستاربكس لفترة محدودة. شكراً للفنان أحمد الراشد على مشاركته بتصميمه الرائع.
</a:t>
                      </a:r>
                      <a:r>
                        <a:rPr kumimoji="0" lang="en-US" sz="1000" b="0" i="0" u="none" strike="noStrike" kern="1200" cap="none" spc="0" normalizeH="0" baseline="0" noProof="0">
                          <a:ln>
                            <a:noFill/>
                          </a:ln>
                          <a:solidFill>
                            <a:prstClr val="black"/>
                          </a:solidFill>
                          <a:effectLst/>
                          <a:uLnTx/>
                          <a:uFillTx/>
                          <a:latin typeface="+mn-lt"/>
                          <a:ea typeface="+mn-ea"/>
                          <a:cs typeface="+mn-cs"/>
                        </a:rPr>
                        <a:t>Celebrate in colour with this Limited Edition tumbler. Available in all Kuwait stores while stocks last. Thank you @ahmadalrashid for the wonderful 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82702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costakuwait (Costa Coffee Kuwait) - 2017-02-24 22:49:29</a:t>
                      </a:r>
                      <a:r>
                        <a:rPr kumimoji="0" lang="en-US" sz="1000" b="0" i="0" u="none" strike="noStrike" kern="1200" cap="none" spc="0" normalizeH="0" baseline="0" noProof="0">
                          <a:ln>
                            <a:noFill/>
                          </a:ln>
                          <a:solidFill>
                            <a:prstClr val="black"/>
                          </a:solidFill>
                          <a:effectLst/>
                          <a:uLnTx/>
                          <a:uFillTx/>
                          <a:latin typeface="+mn-lt"/>
                          <a:ea typeface="+mn-ea"/>
                          <a:cs typeface="+mn-cs"/>
                        </a:rPr>
                        <a:t>
Happy National and Liberation days! 🇰🇼
</a:t>
                      </a:r>
                      <a:r>
                        <a:rPr kumimoji="0" lang="ar-AE" sz="1000" b="0" i="0" u="none" strike="noStrike" kern="1200" cap="none" spc="0" normalizeH="0" baseline="0" noProof="0">
                          <a:ln>
                            <a:noFill/>
                          </a:ln>
                          <a:solidFill>
                            <a:prstClr val="black"/>
                          </a:solidFill>
                          <a:effectLst/>
                          <a:uLnTx/>
                          <a:uFillTx/>
                          <a:latin typeface="+mn-lt"/>
                          <a:ea typeface="+mn-ea"/>
                          <a:cs typeface="+mn-cs"/>
                        </a:rPr>
                        <a:t>كل عام والكويت وأهلها بخير وأمان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13238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costakuwait (Costa Coffee Kuwait) - 2017-02-24 20:25:29</a:t>
                      </a:r>
                      <a:r>
                        <a:rPr kumimoji="0" lang="en-US" sz="1000" b="0" i="0" u="none" strike="noStrike" kern="1200" cap="none" spc="0" normalizeH="0" baseline="0" noProof="0">
                          <a:ln>
                            <a:noFill/>
                          </a:ln>
                          <a:solidFill>
                            <a:prstClr val="black"/>
                          </a:solidFill>
                          <a:effectLst/>
                          <a:uLnTx/>
                          <a:uFillTx/>
                          <a:latin typeface="+mn-lt"/>
                          <a:ea typeface="+mn-ea"/>
                          <a:cs typeface="+mn-cs"/>
                        </a:rPr>
                        <a:t>
Get a free size upgrade during National and Liberation days! 🇰🇼 </a:t>
                      </a:r>
                      <a:r>
                        <a:rPr kumimoji="0" lang="ar-AE" sz="1000" b="0" i="0" u="none" strike="noStrike" kern="1200" cap="none" spc="0" normalizeH="0" baseline="0" noProof="0">
                          <a:ln>
                            <a:noFill/>
                          </a:ln>
                          <a:solidFill>
                            <a:prstClr val="black"/>
                          </a:solidFill>
                          <a:effectLst/>
                          <a:uLnTx/>
                          <a:uFillTx/>
                          <a:latin typeface="+mn-lt"/>
                          <a:ea typeface="+mn-ea"/>
                          <a:cs typeface="+mn-cs"/>
                        </a:rPr>
                        <a:t>احصل على مشروب حجم أكبر في العيد الوطني وعيد التحرير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25562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cbtl_kuwait (The Coffee Bean &amp; Tea Leaf) - 2017-02-24 17:56:21</a:t>
                      </a:r>
                      <a:r>
                        <a:rPr kumimoji="0" lang="en-US" sz="1000" b="0" i="0" u="none" strike="noStrike" kern="1200" cap="none" spc="0" normalizeH="0" baseline="0" noProof="0">
                          <a:ln>
                            <a:noFill/>
                          </a:ln>
                          <a:solidFill>
                            <a:prstClr val="black"/>
                          </a:solidFill>
                          <a:effectLst/>
                          <a:uLnTx/>
                          <a:uFillTx/>
                          <a:latin typeface="+mn-lt"/>
                          <a:ea typeface="+mn-ea"/>
                          <a:cs typeface="+mn-cs"/>
                        </a:rPr>
                        <a:t>
Nothing but love for you 💜 
#cbtl_kuwait #q8food #q8photography #repost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62271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caribou_social (Caribou Coffee ME) - 2017-02-24 16:04:23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عاشت لنا الكويت
</a:t>
                      </a:r>
                      <a:r>
                        <a:rPr kumimoji="0" lang="en-US" sz="1000" b="0" i="0" u="none" strike="noStrike" kern="1200" cap="none" spc="0" normalizeH="0" baseline="0" noProof="0">
                          <a:ln>
                            <a:noFill/>
                          </a:ln>
                          <a:solidFill>
                            <a:prstClr val="black"/>
                          </a:solidFill>
                          <a:effectLst/>
                          <a:uLnTx/>
                          <a:uFillTx/>
                          <a:latin typeface="+mn-lt"/>
                          <a:ea typeface="+mn-ea"/>
                          <a:cs typeface="+mn-cs"/>
                        </a:rPr>
                        <a:t>Caribou 💚 Kuwait 📸: @joeysbuddy
#CaribouCoffee #Caribou #</a:t>
                      </a:r>
                      <a:r>
                        <a:rPr kumimoji="0" lang="ar-AE" sz="1000" b="0" i="0" u="none" strike="noStrike" kern="1200" cap="none" spc="0" normalizeH="0" baseline="0" noProof="0">
                          <a:ln>
                            <a:noFill/>
                          </a:ln>
                          <a:solidFill>
                            <a:prstClr val="black"/>
                          </a:solidFill>
                          <a:effectLst/>
                          <a:uLnTx/>
                          <a:uFillTx/>
                          <a:latin typeface="+mn-lt"/>
                          <a:ea typeface="+mn-ea"/>
                          <a:cs typeface="+mn-cs"/>
                        </a:rPr>
                        <a:t>كاريبو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19685933"/>
                  </a:ext>
                </a:extLst>
              </a:tr>
            </a:tbl>
          </a:graphicData>
        </a:graphic>
      </p:graphicFrame>
      <p:sp>
        <p:nvSpPr>
          <p:cNvPr id="4" name="Text Placeholder 3"/>
          <p:cNvSpPr>
            <a:spLocks noGrp="1"/>
          </p:cNvSpPr>
          <p:nvPr>
            <p:ph type="body" sz="quarter" idx="14"/>
          </p:nvPr>
        </p:nvSpPr>
        <p:spPr/>
        <p:txBody>
          <a:bodyPr/>
          <a:lstStyle/>
          <a:p>
            <a:r>
              <a:rPr lang="en-US"/>
              <a:t>22/02/2017 - 26/02/2017</a:t>
            </a:r>
            <a:endParaRPr lang="en-US"/>
          </a:p>
        </p:txBody>
      </p:sp>
    </p:spTree>
    <p:extLst>
      <p:ext uri="{BB962C8B-B14F-4D97-AF65-F5344CB8AC3E}">
        <p14:creationId xmlns:p14="http://schemas.microsoft.com/office/powerpoint/2010/main" val="9337875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- 3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45817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96227028"/>
                    </a:ext>
                  </a:extLst>
                </a:gridCol>
                <a:gridCol w="987552">
                  <a:extLst>
                    <a:ext uri="{9D8B030D-6E8A-4147-A177-3AD203B41FA5}">
                      <a16:colId xmlns:a16="http://schemas.microsoft.com/office/drawing/2014/main" val="2499434419"/>
                    </a:ext>
                  </a:extLst>
                </a:gridCol>
                <a:gridCol w="987552">
                  <a:extLst>
                    <a:ext uri="{9D8B030D-6E8A-4147-A177-3AD203B41FA5}">
                      <a16:colId xmlns:a16="http://schemas.microsoft.com/office/drawing/2014/main" val="2265541555"/>
                    </a:ext>
                  </a:extLst>
                </a:gridCol>
                <a:gridCol w="987552">
                  <a:extLst>
                    <a:ext uri="{9D8B030D-6E8A-4147-A177-3AD203B41FA5}">
                      <a16:colId xmlns:a16="http://schemas.microsoft.com/office/drawing/2014/main" val="3369965972"/>
                    </a:ext>
                  </a:extLst>
                </a:gridCol>
                <a:gridCol w="987552">
                  <a:extLst>
                    <a:ext uri="{9D8B030D-6E8A-4147-A177-3AD203B41FA5}">
                      <a16:colId xmlns:a16="http://schemas.microsoft.com/office/drawing/2014/main" val="1219743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41407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caribou_social (Caribou Coffee ME) - 2017-02-24 10:02:38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 افتتاح كاريبو كوفي في المنطقة الحرة لمطار الشارقة الدولي
</a:t>
                      </a:r>
                      <a:r>
                        <a:rPr kumimoji="0" lang="en-US" sz="1000" b="0" i="0" u="none" strike="noStrike" kern="1200" cap="none" spc="0" normalizeH="0" baseline="0" noProof="0">
                          <a:ln>
                            <a:noFill/>
                          </a:ln>
                          <a:solidFill>
                            <a:prstClr val="black"/>
                          </a:solidFill>
                          <a:effectLst/>
                          <a:uLnTx/>
                          <a:uFillTx/>
                          <a:latin typeface="+mn-lt"/>
                          <a:ea typeface="+mn-ea"/>
                          <a:cs typeface="+mn-cs"/>
                        </a:rPr>
                        <a:t>Caribou Coffee Sharjah Airport International Free Zone is now open.. #CaribouCoffee #Caribou #</a:t>
                      </a:r>
                      <a:r>
                        <a:rPr kumimoji="0" lang="ar-AE" sz="1000" b="0" i="0" u="none" strike="noStrike" kern="1200" cap="none" spc="0" normalizeH="0" baseline="0" noProof="0">
                          <a:ln>
                            <a:noFill/>
                          </a:ln>
                          <a:solidFill>
                            <a:prstClr val="black"/>
                          </a:solidFill>
                          <a:effectLst/>
                          <a:uLnTx/>
                          <a:uFillTx/>
                          <a:latin typeface="+mn-lt"/>
                          <a:ea typeface="+mn-ea"/>
                          <a:cs typeface="+mn-cs"/>
                        </a:rPr>
                        <a:t>كاريبو_كوفي #كاريبو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35304463"/>
                  </a:ext>
                </a:extLst>
              </a:tr>
            </a:tbl>
          </a:graphicData>
        </a:graphic>
      </p:graphicFrame>
      <p:sp>
        <p:nvSpPr>
          <p:cNvPr id="4" name="Text Placeholder 3"/>
          <p:cNvSpPr>
            <a:spLocks noGrp="1"/>
          </p:cNvSpPr>
          <p:nvPr>
            <p:ph type="body" sz="quarter" idx="14"/>
          </p:nvPr>
        </p:nvSpPr>
        <p:spPr/>
        <p:txBody>
          <a:bodyPr/>
          <a:lstStyle/>
          <a:p>
            <a:r>
              <a:rPr lang="en-US"/>
              <a:t>22/02/2017 - 26/02/2017</a:t>
            </a:r>
            <a:endParaRPr lang="en-US"/>
          </a:p>
        </p:txBody>
      </p:sp>
    </p:spTree>
    <p:extLst>
      <p:ext uri="{BB962C8B-B14F-4D97-AF65-F5344CB8AC3E}">
        <p14:creationId xmlns:p14="http://schemas.microsoft.com/office/powerpoint/2010/main" val="4142760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- 4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85366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66561320"/>
                    </a:ext>
                  </a:extLst>
                </a:gridCol>
                <a:gridCol w="987552">
                  <a:extLst>
                    <a:ext uri="{9D8B030D-6E8A-4147-A177-3AD203B41FA5}">
                      <a16:colId xmlns:a16="http://schemas.microsoft.com/office/drawing/2014/main" val="2030893023"/>
                    </a:ext>
                  </a:extLst>
                </a:gridCol>
                <a:gridCol w="987552">
                  <a:extLst>
                    <a:ext uri="{9D8B030D-6E8A-4147-A177-3AD203B41FA5}">
                      <a16:colId xmlns:a16="http://schemas.microsoft.com/office/drawing/2014/main" val="3944141357"/>
                    </a:ext>
                  </a:extLst>
                </a:gridCol>
                <a:gridCol w="987552">
                  <a:extLst>
                    <a:ext uri="{9D8B030D-6E8A-4147-A177-3AD203B41FA5}">
                      <a16:colId xmlns:a16="http://schemas.microsoft.com/office/drawing/2014/main" val="1377046585"/>
                    </a:ext>
                  </a:extLst>
                </a:gridCol>
                <a:gridCol w="987552">
                  <a:extLst>
                    <a:ext uri="{9D8B030D-6E8A-4147-A177-3AD203B41FA5}">
                      <a16:colId xmlns:a16="http://schemas.microsoft.com/office/drawing/2014/main" val="3012073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52303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costakuwait (Costa Coffee Kuwait) - 2017-02-23 20:32:02</a:t>
                      </a:r>
                      <a:r>
                        <a:rPr kumimoji="0" lang="en-US" sz="1000" b="0" i="0" u="none" strike="noStrike" kern="1200" cap="none" spc="0" normalizeH="0" baseline="0" noProof="0">
                          <a:ln>
                            <a:noFill/>
                          </a:ln>
                          <a:solidFill>
                            <a:prstClr val="black"/>
                          </a:solidFill>
                          <a:effectLst/>
                          <a:uLnTx/>
                          <a:uFillTx/>
                          <a:latin typeface="+mn-lt"/>
                          <a:ea typeface="+mn-ea"/>
                          <a:cs typeface="+mn-cs"/>
                        </a:rPr>
                        <a:t>
Sign up your kids for a recycling workshop organized by @Omytip and @SafatHome on Sunday, February 26 at Safat Home Al Rai
4+ years old
Limited seats are available for each session
First session: 5:00-5:30pm
Second session: 5:30-6:00pm
Third session: 6:00-6:30pm
Fourth session: 6:30-7:00pm
Free registration using the link in @OmyTip's bio
</a:t>
                      </a:r>
                      <a:r>
                        <a:rPr kumimoji="0" lang="ar-AE" sz="1000" b="0" i="0" u="none" strike="noStrike" kern="1200" cap="none" spc="0" normalizeH="0" baseline="0" noProof="0">
                          <a:ln>
                            <a:noFill/>
                          </a:ln>
                          <a:solidFill>
                            <a:prstClr val="black"/>
                          </a:solidFill>
                          <a:effectLst/>
                          <a:uLnTx/>
                          <a:uFillTx/>
                          <a:latin typeface="+mn-lt"/>
                          <a:ea typeface="+mn-ea"/>
                          <a:cs typeface="+mn-cs"/>
                        </a:rPr>
                        <a:t>تفضلوا باشراك أطفالكم في ورشة عمل عن موضوع إعادة التدوير في 
صفاة هوم الري يوم الأحد ٢٦ فبراير
‎من أربع سنوات وما فوق
‎المقاعد محدودة
‎الفترة الأولى ٥:٠٠ إلى ٥:٣٠م
‎الفترة الثانية ٥:٣٠ إلى ٦:٠٠م
‎الفترة الثالثة: ٦:٠٠ إلى ٦:٣٠م
‎الفترة الرابعة: ٦:٣٠ إلى ٧:٠٠م ‎
_
للتسجيل يرجى زيارة الرابط في بايو
@</a:t>
                      </a:r>
                      <a:r>
                        <a:rPr kumimoji="0" lang="en-US" sz="1000" b="0" i="0" u="none" strike="noStrike" kern="1200" cap="none" spc="0" normalizeH="0" baseline="0" noProof="0">
                          <a:ln>
                            <a:noFill/>
                          </a:ln>
                          <a:solidFill>
                            <a:prstClr val="black"/>
                          </a:solidFill>
                          <a:effectLst/>
                          <a:uLnTx/>
                          <a:uFillTx/>
                          <a:latin typeface="+mn-lt"/>
                          <a:ea typeface="+mn-ea"/>
                          <a:cs typeface="+mn-cs"/>
                        </a:rPr>
                        <a:t>OmyTip
</a:t>
                      </a:r>
                      <a:r>
                        <a:rPr kumimoji="0" lang="ar-AE" sz="1000" b="0" i="0" u="none" strike="noStrike" kern="1200" cap="none" spc="0" normalizeH="0" baseline="0" noProof="0">
                          <a:ln>
                            <a:noFill/>
                          </a:ln>
                          <a:solidFill>
                            <a:prstClr val="black"/>
                          </a:solidFill>
                          <a:effectLst/>
                          <a:uLnTx/>
                          <a:uFillTx/>
                          <a:latin typeface="+mn-lt"/>
                          <a:ea typeface="+mn-ea"/>
                          <a:cs typeface="+mn-cs"/>
                        </a:rPr>
                        <a:t>لا توجد رسوم للتسجيل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70897107"/>
                  </a:ext>
                </a:extLst>
              </a:tr>
            </a:tbl>
          </a:graphicData>
        </a:graphic>
      </p:graphicFrame>
      <p:sp>
        <p:nvSpPr>
          <p:cNvPr id="4" name="Text Placeholder 3"/>
          <p:cNvSpPr>
            <a:spLocks noGrp="1"/>
          </p:cNvSpPr>
          <p:nvPr>
            <p:ph type="body" sz="quarter" idx="14"/>
          </p:nvPr>
        </p:nvSpPr>
        <p:spPr/>
        <p:txBody>
          <a:bodyPr/>
          <a:lstStyle/>
          <a:p>
            <a:r>
              <a:rPr lang="en-US"/>
              <a:t>22/02/2017 - 26/02/2017</a:t>
            </a:r>
            <a:endParaRPr lang="en-US"/>
          </a:p>
        </p:txBody>
      </p:sp>
    </p:spTree>
    <p:extLst>
      <p:ext uri="{BB962C8B-B14F-4D97-AF65-F5344CB8AC3E}">
        <p14:creationId xmlns:p14="http://schemas.microsoft.com/office/powerpoint/2010/main" val="4031318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- 5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79954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90555094"/>
                    </a:ext>
                  </a:extLst>
                </a:gridCol>
                <a:gridCol w="987552">
                  <a:extLst>
                    <a:ext uri="{9D8B030D-6E8A-4147-A177-3AD203B41FA5}">
                      <a16:colId xmlns:a16="http://schemas.microsoft.com/office/drawing/2014/main" val="2391586373"/>
                    </a:ext>
                  </a:extLst>
                </a:gridCol>
                <a:gridCol w="987552">
                  <a:extLst>
                    <a:ext uri="{9D8B030D-6E8A-4147-A177-3AD203B41FA5}">
                      <a16:colId xmlns:a16="http://schemas.microsoft.com/office/drawing/2014/main" val="678656387"/>
                    </a:ext>
                  </a:extLst>
                </a:gridCol>
                <a:gridCol w="987552">
                  <a:extLst>
                    <a:ext uri="{9D8B030D-6E8A-4147-A177-3AD203B41FA5}">
                      <a16:colId xmlns:a16="http://schemas.microsoft.com/office/drawing/2014/main" val="1314593553"/>
                    </a:ext>
                  </a:extLst>
                </a:gridCol>
                <a:gridCol w="987552">
                  <a:extLst>
                    <a:ext uri="{9D8B030D-6E8A-4147-A177-3AD203B41FA5}">
                      <a16:colId xmlns:a16="http://schemas.microsoft.com/office/drawing/2014/main" val="1085833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05225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costakuwait (Costa Coffee Kuwait) - 2017-02-23 16:54:26</a:t>
                      </a:r>
                      <a:r>
                        <a:rPr kumimoji="0" lang="en-US" sz="1000" b="0" i="0" u="none" strike="noStrike" kern="1200" cap="none" spc="0" normalizeH="0" baseline="0" noProof="0">
                          <a:ln>
                            <a:noFill/>
                          </a:ln>
                          <a:solidFill>
                            <a:prstClr val="black"/>
                          </a:solidFill>
                          <a:effectLst/>
                          <a:uLnTx/>
                          <a:uFillTx/>
                          <a:latin typeface="+mn-lt"/>
                          <a:ea typeface="+mn-ea"/>
                          <a:cs typeface="+mn-cs"/>
                        </a:rPr>
                        <a:t>
Today's our sixth weekly #GuessTheCortoArt competition! Simply guess what our barista featured on their Corto and you may be a winner! We'll announce the winner on the following Tuesday– if we get multiple correct answers then the winner be selected by draw
Can you #GuesstheCortoArt?
</a:t>
                      </a:r>
                      <a:r>
                        <a:rPr kumimoji="0" lang="ar-AE" sz="1000" b="0" i="0" u="none" strike="noStrike" kern="1200" cap="none" spc="0" normalizeH="0" baseline="0" noProof="0">
                          <a:ln>
                            <a:noFill/>
                          </a:ln>
                          <a:solidFill>
                            <a:prstClr val="black"/>
                          </a:solidFill>
                          <a:effectLst/>
                          <a:uLnTx/>
                          <a:uFillTx/>
                          <a:latin typeface="+mn-lt"/>
                          <a:ea typeface="+mn-ea"/>
                          <a:cs typeface="+mn-cs"/>
                        </a:rPr>
                        <a:t>اليوم سادس أسبوع لمسابقتنا الأسبوعية 
#</a:t>
                      </a:r>
                      <a:r>
                        <a:rPr kumimoji="0" lang="en-US" sz="1000" b="0" i="0" u="none" strike="noStrike" kern="1200" cap="none" spc="0" normalizeH="0" baseline="0" noProof="0">
                          <a:ln>
                            <a:noFill/>
                          </a:ln>
                          <a:solidFill>
                            <a:prstClr val="black"/>
                          </a:solidFill>
                          <a:effectLst/>
                          <a:uLnTx/>
                          <a:uFillTx/>
                          <a:latin typeface="+mn-lt"/>
                          <a:ea typeface="+mn-ea"/>
                          <a:cs typeface="+mn-cs"/>
                        </a:rPr>
                        <a:t>GuessTheCortoArt
 </a:t>
                      </a:r>
                      <a:r>
                        <a:rPr kumimoji="0" lang="ar-AE" sz="1000" b="0" i="0" u="none" strike="noStrike" kern="1200" cap="none" spc="0" normalizeH="0" baseline="0" noProof="0">
                          <a:ln>
                            <a:noFill/>
                          </a:ln>
                          <a:solidFill>
                            <a:prstClr val="black"/>
                          </a:solidFill>
                          <a:effectLst/>
                          <a:uLnTx/>
                          <a:uFillTx/>
                          <a:latin typeface="+mn-lt"/>
                          <a:ea typeface="+mn-ea"/>
                          <a:cs typeface="+mn-cs"/>
                        </a:rPr>
                        <a:t>كل اللي عليكم أنكم تقولون لنا شنو الشي المرسوم على قهوة الـ كورتو.. راح نعلن عن الرابح بيوم الثلاثا اللي بعده وفي حال تكرار الأجوبة الصحيحة سيتم اختيار الرابح عن طريق السحب
شنو الشي المرسوم على الـ كورتو؟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19758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caribou_social (Caribou Coffee ME) - 2017-02-23 15:40:42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تذوقوا الطعم المميز لمشروباتنا الجديدة الروكي رود موكا أو الدبل شوكلت موكا بالبندق #جديد  </a:t>
                      </a:r>
                      <a:r>
                        <a:rPr kumimoji="0" lang="en-US" sz="1000" b="0" i="0" u="none" strike="noStrike" kern="1200" cap="none" spc="0" normalizeH="0" baseline="0" noProof="0">
                          <a:ln>
                            <a:noFill/>
                          </a:ln>
                          <a:solidFill>
                            <a:prstClr val="black"/>
                          </a:solidFill>
                          <a:effectLst/>
                          <a:uLnTx/>
                          <a:uFillTx/>
                          <a:latin typeface="+mn-lt"/>
                          <a:ea typeface="+mn-ea"/>
                          <a:cs typeface="+mn-cs"/>
                        </a:rPr>
                        <a:t>Enjoy the taste of Spring. Hot, Iced, or Blended Rocky Road Mocha and Double Chocolate Hazelnut Mocha.  #CaribouCoffee #Caribou #</a:t>
                      </a:r>
                      <a:r>
                        <a:rPr kumimoji="0" lang="ar-AE" sz="1000" b="0" i="0" u="none" strike="noStrike" kern="1200" cap="none" spc="0" normalizeH="0" baseline="0" noProof="0">
                          <a:ln>
                            <a:noFill/>
                          </a:ln>
                          <a:solidFill>
                            <a:prstClr val="black"/>
                          </a:solidFill>
                          <a:effectLst/>
                          <a:uLnTx/>
                          <a:uFillTx/>
                          <a:latin typeface="+mn-lt"/>
                          <a:ea typeface="+mn-ea"/>
                          <a:cs typeface="+mn-cs"/>
                        </a:rPr>
                        <a:t>كاريبو_كوفي #كاريبو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3396570"/>
                  </a:ext>
                </a:extLst>
              </a:tr>
            </a:tbl>
          </a:graphicData>
        </a:graphic>
      </p:graphicFrame>
      <p:sp>
        <p:nvSpPr>
          <p:cNvPr id="4" name="Text Placeholder 3"/>
          <p:cNvSpPr>
            <a:spLocks noGrp="1"/>
          </p:cNvSpPr>
          <p:nvPr>
            <p:ph type="body" sz="quarter" idx="14"/>
          </p:nvPr>
        </p:nvSpPr>
        <p:spPr/>
        <p:txBody>
          <a:bodyPr/>
          <a:lstStyle/>
          <a:p>
            <a:r>
              <a:rPr lang="en-US"/>
              <a:t>22/02/2017 - 26/02/2017</a:t>
            </a:r>
            <a:endParaRPr lang="en-US"/>
          </a:p>
        </p:txBody>
      </p:sp>
    </p:spTree>
    <p:extLst>
      <p:ext uri="{BB962C8B-B14F-4D97-AF65-F5344CB8AC3E}">
        <p14:creationId xmlns:p14="http://schemas.microsoft.com/office/powerpoint/2010/main" val="55725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- 6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42354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36940763"/>
                    </a:ext>
                  </a:extLst>
                </a:gridCol>
                <a:gridCol w="987552">
                  <a:extLst>
                    <a:ext uri="{9D8B030D-6E8A-4147-A177-3AD203B41FA5}">
                      <a16:colId xmlns:a16="http://schemas.microsoft.com/office/drawing/2014/main" val="938102968"/>
                    </a:ext>
                  </a:extLst>
                </a:gridCol>
                <a:gridCol w="987552">
                  <a:extLst>
                    <a:ext uri="{9D8B030D-6E8A-4147-A177-3AD203B41FA5}">
                      <a16:colId xmlns:a16="http://schemas.microsoft.com/office/drawing/2014/main" val="2111146866"/>
                    </a:ext>
                  </a:extLst>
                </a:gridCol>
                <a:gridCol w="987552">
                  <a:extLst>
                    <a:ext uri="{9D8B030D-6E8A-4147-A177-3AD203B41FA5}">
                      <a16:colId xmlns:a16="http://schemas.microsoft.com/office/drawing/2014/main" val="3701862084"/>
                    </a:ext>
                  </a:extLst>
                </a:gridCol>
                <a:gridCol w="987552">
                  <a:extLst>
                    <a:ext uri="{9D8B030D-6E8A-4147-A177-3AD203B41FA5}">
                      <a16:colId xmlns:a16="http://schemas.microsoft.com/office/drawing/2014/main" val="4128186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82428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caribou_social (Caribou Coffee ME) - 2017-02-23 14:42:20</a:t>
                      </a:r>
                      <a:r>
                        <a:rPr kumimoji="0" lang="en-US" sz="1000" b="0" i="0" u="none" strike="noStrike" kern="1200" cap="none" spc="0" normalizeH="0" baseline="0" noProof="0">
                          <a:ln>
                            <a:noFill/>
                          </a:ln>
                          <a:solidFill>
                            <a:prstClr val="black"/>
                          </a:solidFill>
                          <a:effectLst/>
                          <a:uLnTx/>
                          <a:uFillTx/>
                          <a:latin typeface="+mn-lt"/>
                          <a:ea typeface="+mn-ea"/>
                          <a:cs typeface="+mn-cs"/>
                        </a:rPr>
                        <a:t>
Caribou Coffee Kuwait won Service Hero Award 2016 for the seventh consecutive year…
</a:t>
                      </a:r>
                      <a:r>
                        <a:rPr kumimoji="0" lang="ar-AE" sz="1000" b="0" i="0" u="none" strike="noStrike" kern="1200" cap="none" spc="0" normalizeH="0" baseline="0" noProof="0">
                          <a:ln>
                            <a:noFill/>
                          </a:ln>
                          <a:solidFill>
                            <a:prstClr val="black"/>
                          </a:solidFill>
                          <a:effectLst/>
                          <a:uLnTx/>
                          <a:uFillTx/>
                          <a:latin typeface="+mn-lt"/>
                          <a:ea typeface="+mn-ea"/>
                          <a:cs typeface="+mn-cs"/>
                        </a:rPr>
                        <a:t>بفضل ثقتكم بنا، كاريبو كوفي تحقق المركز الأول للسنة السابعة على التوالي بتقديم أفضل خدمة لعملائها في قطاع الكوفي شوب في الكويت... شكراً من القلب لجميع زبائننا
#</a:t>
                      </a:r>
                      <a:r>
                        <a:rPr kumimoji="0" lang="en-US" sz="1000" b="0" i="0" u="none" strike="noStrike" kern="1200" cap="none" spc="0" normalizeH="0" baseline="0" noProof="0">
                          <a:ln>
                            <a:noFill/>
                          </a:ln>
                          <a:solidFill>
                            <a:prstClr val="black"/>
                          </a:solidFill>
                          <a:effectLst/>
                          <a:uLnTx/>
                          <a:uFillTx/>
                          <a:latin typeface="+mn-lt"/>
                          <a:ea typeface="+mn-ea"/>
                          <a:cs typeface="+mn-cs"/>
                        </a:rPr>
                        <a:t>CaribouCoffee #Caribou #</a:t>
                      </a:r>
                      <a:r>
                        <a:rPr kumimoji="0" lang="ar-AE" sz="1000" b="0" i="0" u="none" strike="noStrike" kern="1200" cap="none" spc="0" normalizeH="0" baseline="0" noProof="0">
                          <a:ln>
                            <a:noFill/>
                          </a:ln>
                          <a:solidFill>
                            <a:prstClr val="black"/>
                          </a:solidFill>
                          <a:effectLst/>
                          <a:uLnTx/>
                          <a:uFillTx/>
                          <a:latin typeface="+mn-lt"/>
                          <a:ea typeface="+mn-ea"/>
                          <a:cs typeface="+mn-cs"/>
                        </a:rPr>
                        <a:t>كاريبو_كوفي #كاريبو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58036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costakuwait (Costa Coffee Kuwait) - 2017-02-23 14:13:55</a:t>
                      </a:r>
                      <a:r>
                        <a:rPr kumimoji="0" lang="en-US" sz="1000" b="0" i="0" u="none" strike="noStrike" kern="1200" cap="none" spc="0" normalizeH="0" baseline="0" noProof="0">
                          <a:ln>
                            <a:noFill/>
                          </a:ln>
                          <a:solidFill>
                            <a:prstClr val="black"/>
                          </a:solidFill>
                          <a:effectLst/>
                          <a:uLnTx/>
                          <a:uFillTx/>
                          <a:latin typeface="+mn-lt"/>
                          <a:ea typeface="+mn-ea"/>
                          <a:cs typeface="+mn-cs"/>
                        </a:rPr>
                        <a:t>
Enjoy our holiday red velvet cake and pain au chocolat in store until March 2nd! 🇰🇼 </a:t>
                      </a:r>
                      <a:r>
                        <a:rPr kumimoji="0" lang="ar-AE" sz="1000" b="0" i="0" u="none" strike="noStrike" kern="1200" cap="none" spc="0" normalizeH="0" baseline="0" noProof="0">
                          <a:ln>
                            <a:noFill/>
                          </a:ln>
                          <a:solidFill>
                            <a:prstClr val="black"/>
                          </a:solidFill>
                          <a:effectLst/>
                          <a:uLnTx/>
                          <a:uFillTx/>
                          <a:latin typeface="+mn-lt"/>
                          <a:ea typeface="+mn-ea"/>
                          <a:cs typeface="+mn-cs"/>
                        </a:rPr>
                        <a:t>استمتعوا بـ كيكة الـ ريد فيلفيت و بان او شوكولا في الأعياد الوطنية وحتى ٢ مارس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69777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starbucksmiddleeast (Starbucks Middle East) - 2017-02-23 09:03:28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ابدأ يومك مع مذاق الموكا البيضاء الرائع
</a:t>
                      </a:r>
                      <a:r>
                        <a:rPr kumimoji="0" lang="en-US" sz="1000" b="0" i="0" u="none" strike="noStrike" kern="1200" cap="none" spc="0" normalizeH="0" baseline="0" noProof="0">
                          <a:ln>
                            <a:noFill/>
                          </a:ln>
                          <a:solidFill>
                            <a:prstClr val="black"/>
                          </a:solidFill>
                          <a:effectLst/>
                          <a:uLnTx/>
                          <a:uFillTx/>
                          <a:latin typeface="+mn-lt"/>
                          <a:ea typeface="+mn-ea"/>
                          <a:cs typeface="+mn-cs"/>
                        </a:rPr>
                        <a:t>Love starting the morning with you. #WhiteMocha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61885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costakuwait (Costa Coffee Kuwait) - 2017-02-22 17:25:35</a:t>
                      </a:r>
                      <a:r>
                        <a:rPr kumimoji="0" lang="en-US" sz="1000" b="0" i="0" u="none" strike="noStrike" kern="1200" cap="none" spc="0" normalizeH="0" baseline="0" noProof="0">
                          <a:ln>
                            <a:noFill/>
                          </a:ln>
                          <a:solidFill>
                            <a:prstClr val="black"/>
                          </a:solidFill>
                          <a:effectLst/>
                          <a:uLnTx/>
                          <a:uFillTx/>
                          <a:latin typeface="+mn-lt"/>
                          <a:ea typeface="+mn-ea"/>
                          <a:cs typeface="+mn-cs"/>
                        </a:rPr>
                        <a:t>
Thank you to everyone who took part in our workshop last Saturday! We look forward to hosting another one soon! #TheCostaCraft
</a:t>
                      </a:r>
                      <a:r>
                        <a:rPr kumimoji="0" lang="ar-AE" sz="1000" b="0" i="0" u="none" strike="noStrike" kern="1200" cap="none" spc="0" normalizeH="0" baseline="0" noProof="0">
                          <a:ln>
                            <a:noFill/>
                          </a:ln>
                          <a:solidFill>
                            <a:prstClr val="black"/>
                          </a:solidFill>
                          <a:effectLst/>
                          <a:uLnTx/>
                          <a:uFillTx/>
                          <a:latin typeface="+mn-lt"/>
                          <a:ea typeface="+mn-ea"/>
                          <a:cs typeface="+mn-cs"/>
                        </a:rPr>
                        <a:t>كل الشكر لكل من حضر ورش عمل يوم السبت الماضي ونتطلع لإقامة غيرها قريبا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36363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costakuwait (Costa Coffee Kuwait) - 2017-02-22 13:05:03</a:t>
                      </a:r>
                      <a:r>
                        <a:rPr kumimoji="0" lang="en-US" sz="1000" b="0" i="0" u="none" strike="noStrike" kern="1200" cap="none" spc="0" normalizeH="0" baseline="0" noProof="0">
                          <a:ln>
                            <a:noFill/>
                          </a:ln>
                          <a:solidFill>
                            <a:prstClr val="black"/>
                          </a:solidFill>
                          <a:effectLst/>
                          <a:uLnTx/>
                          <a:uFillTx/>
                          <a:latin typeface="+mn-lt"/>
                          <a:ea typeface="+mn-ea"/>
                          <a:cs typeface="+mn-cs"/>
                        </a:rPr>
                        <a:t>
Our new mugs are in store! Get a free drink on us when you buy one! ☕️ </a:t>
                      </a:r>
                      <a:r>
                        <a:rPr kumimoji="0" lang="ar-AE" sz="1000" b="0" i="0" u="none" strike="noStrike" kern="1200" cap="none" spc="0" normalizeH="0" baseline="0" noProof="0">
                          <a:ln>
                            <a:noFill/>
                          </a:ln>
                          <a:solidFill>
                            <a:prstClr val="black"/>
                          </a:solidFill>
                          <a:effectLst/>
                          <a:uLnTx/>
                          <a:uFillTx/>
                          <a:latin typeface="+mn-lt"/>
                          <a:ea typeface="+mn-ea"/>
                          <a:cs typeface="+mn-cs"/>
                        </a:rPr>
                        <a:t>اكوابتنا اليديدة وصلت! اشتر كوب واحصل على مشروب مجاني!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45305649"/>
                  </a:ext>
                </a:extLst>
              </a:tr>
            </a:tbl>
          </a:graphicData>
        </a:graphic>
      </p:graphicFrame>
      <p:sp>
        <p:nvSpPr>
          <p:cNvPr id="4" name="Text Placeholder 3"/>
          <p:cNvSpPr>
            <a:spLocks noGrp="1"/>
          </p:cNvSpPr>
          <p:nvPr>
            <p:ph type="body" sz="quarter" idx="14"/>
          </p:nvPr>
        </p:nvSpPr>
        <p:spPr/>
        <p:txBody>
          <a:bodyPr/>
          <a:lstStyle/>
          <a:p>
            <a:r>
              <a:rPr lang="en-US"/>
              <a:t>22/02/2017 - 26/02/2017</a:t>
            </a:r>
            <a:endParaRPr lang="en-US"/>
          </a:p>
        </p:txBody>
      </p:sp>
    </p:spTree>
    <p:extLst>
      <p:ext uri="{BB962C8B-B14F-4D97-AF65-F5344CB8AC3E}">
        <p14:creationId xmlns:p14="http://schemas.microsoft.com/office/powerpoint/2010/main" val="24110963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- 7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52243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29087743"/>
                    </a:ext>
                  </a:extLst>
                </a:gridCol>
                <a:gridCol w="987552">
                  <a:extLst>
                    <a:ext uri="{9D8B030D-6E8A-4147-A177-3AD203B41FA5}">
                      <a16:colId xmlns:a16="http://schemas.microsoft.com/office/drawing/2014/main" val="3679765514"/>
                    </a:ext>
                  </a:extLst>
                </a:gridCol>
                <a:gridCol w="987552">
                  <a:extLst>
                    <a:ext uri="{9D8B030D-6E8A-4147-A177-3AD203B41FA5}">
                      <a16:colId xmlns:a16="http://schemas.microsoft.com/office/drawing/2014/main" val="1664716788"/>
                    </a:ext>
                  </a:extLst>
                </a:gridCol>
                <a:gridCol w="987552">
                  <a:extLst>
                    <a:ext uri="{9D8B030D-6E8A-4147-A177-3AD203B41FA5}">
                      <a16:colId xmlns:a16="http://schemas.microsoft.com/office/drawing/2014/main" val="1209624561"/>
                    </a:ext>
                  </a:extLst>
                </a:gridCol>
                <a:gridCol w="987552">
                  <a:extLst>
                    <a:ext uri="{9D8B030D-6E8A-4147-A177-3AD203B41FA5}">
                      <a16:colId xmlns:a16="http://schemas.microsoft.com/office/drawing/2014/main" val="452237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6665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caribou_social (Caribou Coffee ME) - 2017-02-22 12:02:34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الطلعه ما تكمل الا بـ #كاريبو_كوفي
</a:t>
                      </a:r>
                      <a:r>
                        <a:rPr kumimoji="0" lang="en-US" sz="1000" b="0" i="0" u="none" strike="noStrike" kern="1200" cap="none" spc="0" normalizeH="0" baseline="0" noProof="0">
                          <a:ln>
                            <a:noFill/>
                          </a:ln>
                          <a:solidFill>
                            <a:prstClr val="black"/>
                          </a:solidFill>
                          <a:effectLst/>
                          <a:uLnTx/>
                          <a:uFillTx/>
                          <a:latin typeface="+mn-lt"/>
                          <a:ea typeface="+mn-ea"/>
                          <a:cs typeface="+mn-cs"/>
                        </a:rPr>
                        <a:t>Going somewhere? Stop by #CaribouCoffee first!
#Caribou #</a:t>
                      </a:r>
                      <a:r>
                        <a:rPr kumimoji="0" lang="ar-AE" sz="1000" b="0" i="0" u="none" strike="noStrike" kern="1200" cap="none" spc="0" normalizeH="0" baseline="0" noProof="0">
                          <a:ln>
                            <a:noFill/>
                          </a:ln>
                          <a:solidFill>
                            <a:prstClr val="black"/>
                          </a:solidFill>
                          <a:effectLst/>
                          <a:uLnTx/>
                          <a:uFillTx/>
                          <a:latin typeface="+mn-lt"/>
                          <a:ea typeface="+mn-ea"/>
                          <a:cs typeface="+mn-cs"/>
                        </a:rPr>
                        <a:t>كاريبو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3893675"/>
                  </a:ext>
                </a:extLst>
              </a:tr>
            </a:tbl>
          </a:graphicData>
        </a:graphic>
      </p:graphicFrame>
      <p:sp>
        <p:nvSpPr>
          <p:cNvPr id="4" name="Text Placeholder 3"/>
          <p:cNvSpPr>
            <a:spLocks noGrp="1"/>
          </p:cNvSpPr>
          <p:nvPr>
            <p:ph type="body" sz="quarter" idx="14"/>
          </p:nvPr>
        </p:nvSpPr>
        <p:spPr/>
        <p:txBody>
          <a:bodyPr/>
          <a:lstStyle/>
          <a:p>
            <a:r>
              <a:rPr lang="en-US"/>
              <a:t>22/02/2017 - 26/02/2017</a:t>
            </a:r>
            <a:endParaRPr lang="en-US"/>
          </a:p>
        </p:txBody>
      </p:sp>
    </p:spTree>
    <p:extLst>
      <p:ext uri="{BB962C8B-B14F-4D97-AF65-F5344CB8AC3E}">
        <p14:creationId xmlns:p14="http://schemas.microsoft.com/office/powerpoint/2010/main" val="401925370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404</Words>
  <Application>Microsoft Office PowerPoint</Application>
  <PresentationFormat>On-screen Show (4:3)</PresentationFormat>
  <Paragraphs>149</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Posts Table - 1 of 7</vt:lpstr>
      <vt:lpstr>Posts Table - 2 of 7</vt:lpstr>
      <vt:lpstr>Posts Table - 3 of 7</vt:lpstr>
      <vt:lpstr>Posts Table - 4 of 7</vt:lpstr>
      <vt:lpstr>Posts Table - 5 of 7</vt:lpstr>
      <vt:lpstr>Posts Table - 6 of 7</vt:lpstr>
      <vt:lpstr>Posts Table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Posts Table - 1 of 7</dc:title>
  <dc:creator>Administrator</dc:creator>
  <cp:lastModifiedBy>Administrator</cp:lastModifiedBy>
  <cp:revision>1</cp:revision>
  <dcterms:created xsi:type="dcterms:W3CDTF">2017-02-27T09:55:38Z</dcterms:created>
  <dcterms:modified xsi:type="dcterms:W3CDTF">2017-02-27T09:56:57Z</dcterms:modified>
</cp:coreProperties>
</file>