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30343491"/>
              </p:ext>
            </p:extLst>
          </p:nvPr>
        </p:nvGraphicFramePr>
        <p:xfrm>
          <a:off x="457200" y="1731963"/>
          <a:ext cx="8229600" cy="326136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24455"/>
                    </a:ext>
                  </a:extLst>
                </a:gridCol>
                <a:gridCol w="658368">
                  <a:extLst>
                    <a:ext uri="{9D8B030D-6E8A-4147-A177-3AD203B41FA5}">
                      <a16:colId xmlns:a16="http://schemas.microsoft.com/office/drawing/2014/main" val="237054292"/>
                    </a:ext>
                  </a:extLst>
                </a:gridCol>
                <a:gridCol w="658368">
                  <a:extLst>
                    <a:ext uri="{9D8B030D-6E8A-4147-A177-3AD203B41FA5}">
                      <a16:colId xmlns:a16="http://schemas.microsoft.com/office/drawing/2014/main" val="1086840724"/>
                    </a:ext>
                  </a:extLst>
                </a:gridCol>
                <a:gridCol w="658368">
                  <a:extLst>
                    <a:ext uri="{9D8B030D-6E8A-4147-A177-3AD203B41FA5}">
                      <a16:colId xmlns:a16="http://schemas.microsoft.com/office/drawing/2014/main" val="2474415983"/>
                    </a:ext>
                  </a:extLst>
                </a:gridCol>
                <a:gridCol w="658368">
                  <a:extLst>
                    <a:ext uri="{9D8B030D-6E8A-4147-A177-3AD203B41FA5}">
                      <a16:colId xmlns:a16="http://schemas.microsoft.com/office/drawing/2014/main" val="1744561179"/>
                    </a:ext>
                  </a:extLst>
                </a:gridCol>
                <a:gridCol w="658368">
                  <a:extLst>
                    <a:ext uri="{9D8B030D-6E8A-4147-A177-3AD203B41FA5}">
                      <a16:colId xmlns:a16="http://schemas.microsoft.com/office/drawing/2014/main" val="1979767997"/>
                    </a:ext>
                  </a:extLst>
                </a:gridCol>
                <a:gridCol w="658368">
                  <a:extLst>
                    <a:ext uri="{9D8B030D-6E8A-4147-A177-3AD203B41FA5}">
                      <a16:colId xmlns:a16="http://schemas.microsoft.com/office/drawing/2014/main" val="4199139086"/>
                    </a:ext>
                  </a:extLst>
                </a:gridCol>
                <a:gridCol w="658368">
                  <a:extLst>
                    <a:ext uri="{9D8B030D-6E8A-4147-A177-3AD203B41FA5}">
                      <a16:colId xmlns:a16="http://schemas.microsoft.com/office/drawing/2014/main" val="251992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23529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- 2017-02-16 13:56:39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اكمل الصوره صح واربح 100 د.ك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19709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- 2017-02-21 14:55:38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 هو عدد فروع بنك برقان في الكويت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a:t>
                      </a:r>
                      <a:r>
                        <a:rPr kumimoji="0" lang="en-US" sz="1000" b="0" i="0" u="none" strike="noStrike" kern="1200" cap="none" spc="0" normalizeH="0" baseline="0" noProof="0">
                          <a:ln>
                            <a:noFill/>
                          </a:ln>
                          <a:solidFill>
                            <a:prstClr val="black"/>
                          </a:solidFill>
                          <a:effectLst/>
                          <a:uLnTx/>
                          <a:uFillTx/>
                          <a:latin typeface="+mn-lt"/>
                          <a:ea typeface="+mn-ea"/>
                          <a:cs typeface="+mn-cs"/>
                        </a:rPr>
                        <a:t>burganbankcompetitions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77435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- 2017-02-17 19:43:05</a:t>
                      </a:r>
                      <a:r>
                        <a:rPr kumimoji="0" lang="en-US" sz="1000" b="0" i="0" u="none" strike="noStrike" kern="1200" cap="none" spc="0" normalizeH="0" baseline="0" noProof="0">
                          <a:ln>
                            <a:noFill/>
                          </a:ln>
                          <a:solidFill>
                            <a:prstClr val="black"/>
                          </a:solidFill>
                          <a:effectLst/>
                          <a:uLnTx/>
                          <a:uFillTx/>
                          <a:latin typeface="+mn-lt"/>
                          <a:ea typeface="+mn-ea"/>
                          <a:cs typeface="+mn-cs"/>
                        </a:rPr>
                        <a:t>
#NBKAnnouncement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9077885"/>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2254765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41595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64383712"/>
                    </a:ext>
                  </a:extLst>
                </a:gridCol>
                <a:gridCol w="658368">
                  <a:extLst>
                    <a:ext uri="{9D8B030D-6E8A-4147-A177-3AD203B41FA5}">
                      <a16:colId xmlns:a16="http://schemas.microsoft.com/office/drawing/2014/main" val="1612239144"/>
                    </a:ext>
                  </a:extLst>
                </a:gridCol>
                <a:gridCol w="658368">
                  <a:extLst>
                    <a:ext uri="{9D8B030D-6E8A-4147-A177-3AD203B41FA5}">
                      <a16:colId xmlns:a16="http://schemas.microsoft.com/office/drawing/2014/main" val="2528308335"/>
                    </a:ext>
                  </a:extLst>
                </a:gridCol>
                <a:gridCol w="658368">
                  <a:extLst>
                    <a:ext uri="{9D8B030D-6E8A-4147-A177-3AD203B41FA5}">
                      <a16:colId xmlns:a16="http://schemas.microsoft.com/office/drawing/2014/main" val="2006762176"/>
                    </a:ext>
                  </a:extLst>
                </a:gridCol>
                <a:gridCol w="658368">
                  <a:extLst>
                    <a:ext uri="{9D8B030D-6E8A-4147-A177-3AD203B41FA5}">
                      <a16:colId xmlns:a16="http://schemas.microsoft.com/office/drawing/2014/main" val="3877619520"/>
                    </a:ext>
                  </a:extLst>
                </a:gridCol>
                <a:gridCol w="658368">
                  <a:extLst>
                    <a:ext uri="{9D8B030D-6E8A-4147-A177-3AD203B41FA5}">
                      <a16:colId xmlns:a16="http://schemas.microsoft.com/office/drawing/2014/main" val="883565595"/>
                    </a:ext>
                  </a:extLst>
                </a:gridCol>
                <a:gridCol w="658368">
                  <a:extLst>
                    <a:ext uri="{9D8B030D-6E8A-4147-A177-3AD203B41FA5}">
                      <a16:colId xmlns:a16="http://schemas.microsoft.com/office/drawing/2014/main" val="2356404655"/>
                    </a:ext>
                  </a:extLst>
                </a:gridCol>
                <a:gridCol w="658368">
                  <a:extLst>
                    <a:ext uri="{9D8B030D-6E8A-4147-A177-3AD203B41FA5}">
                      <a16:colId xmlns:a16="http://schemas.microsoft.com/office/drawing/2014/main" val="2011971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46791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- 2017-02-18 14:57:38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أي عام تم اصدار الدستور الكويتي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a:t>
                      </a:r>
                      <a:r>
                        <a:rPr kumimoji="0" lang="en-US" sz="1000" b="0" i="0" u="none" strike="noStrike" kern="1200" cap="none" spc="0" normalizeH="0" baseline="0" noProof="0">
                          <a:ln>
                            <a:noFill/>
                          </a:ln>
                          <a:solidFill>
                            <a:prstClr val="black"/>
                          </a:solidFill>
                          <a:effectLst/>
                          <a:uLnTx/>
                          <a:uFillTx/>
                          <a:latin typeface="+mn-lt"/>
                          <a:ea typeface="+mn-ea"/>
                          <a:cs typeface="+mn-cs"/>
                        </a:rPr>
                        <a:t>burganbankcompetitions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81531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- 2017-02-18 14:42:12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وطني هواك بخافقي ودمي
وطني الكويت سموت كل زمان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02609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- 2017-02-20 14:38:10</a:t>
                      </a:r>
                      <a:r>
                        <a:rPr kumimoji="0" lang="en-US" sz="1000" b="0" i="0" u="none" strike="noStrike" kern="1200" cap="none" spc="0" normalizeH="0" baseline="0" noProof="0">
                          <a:ln>
                            <a:noFill/>
                          </a:ln>
                          <a:solidFill>
                            <a:prstClr val="black"/>
                          </a:solidFill>
                          <a:effectLst/>
                          <a:uLnTx/>
                          <a:uFillTx/>
                          <a:latin typeface="+mn-lt"/>
                          <a:ea typeface="+mn-ea"/>
                          <a:cs typeface="+mn-cs"/>
                        </a:rPr>
                        <a:t>
NBK launches the mobile ATM service at some locations in Kuwait. The service will be available to provide ATM services to our customers in an easy and secure manner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81927648"/>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16308588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72891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31579668"/>
                    </a:ext>
                  </a:extLst>
                </a:gridCol>
                <a:gridCol w="658368">
                  <a:extLst>
                    <a:ext uri="{9D8B030D-6E8A-4147-A177-3AD203B41FA5}">
                      <a16:colId xmlns:a16="http://schemas.microsoft.com/office/drawing/2014/main" val="2396035315"/>
                    </a:ext>
                  </a:extLst>
                </a:gridCol>
                <a:gridCol w="658368">
                  <a:extLst>
                    <a:ext uri="{9D8B030D-6E8A-4147-A177-3AD203B41FA5}">
                      <a16:colId xmlns:a16="http://schemas.microsoft.com/office/drawing/2014/main" val="11879443"/>
                    </a:ext>
                  </a:extLst>
                </a:gridCol>
                <a:gridCol w="658368">
                  <a:extLst>
                    <a:ext uri="{9D8B030D-6E8A-4147-A177-3AD203B41FA5}">
                      <a16:colId xmlns:a16="http://schemas.microsoft.com/office/drawing/2014/main" val="1345605224"/>
                    </a:ext>
                  </a:extLst>
                </a:gridCol>
                <a:gridCol w="658368">
                  <a:extLst>
                    <a:ext uri="{9D8B030D-6E8A-4147-A177-3AD203B41FA5}">
                      <a16:colId xmlns:a16="http://schemas.microsoft.com/office/drawing/2014/main" val="3987460831"/>
                    </a:ext>
                  </a:extLst>
                </a:gridCol>
                <a:gridCol w="658368">
                  <a:extLst>
                    <a:ext uri="{9D8B030D-6E8A-4147-A177-3AD203B41FA5}">
                      <a16:colId xmlns:a16="http://schemas.microsoft.com/office/drawing/2014/main" val="121363796"/>
                    </a:ext>
                  </a:extLst>
                </a:gridCol>
                <a:gridCol w="658368">
                  <a:extLst>
                    <a:ext uri="{9D8B030D-6E8A-4147-A177-3AD203B41FA5}">
                      <a16:colId xmlns:a16="http://schemas.microsoft.com/office/drawing/2014/main" val="4149494877"/>
                    </a:ext>
                  </a:extLst>
                </a:gridCol>
                <a:gridCol w="658368">
                  <a:extLst>
                    <a:ext uri="{9D8B030D-6E8A-4147-A177-3AD203B41FA5}">
                      <a16:colId xmlns:a16="http://schemas.microsoft.com/office/drawing/2014/main" val="3615496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08617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- 2017-02-17 14:58:35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 هي العملة التي كانت تستخدم قبل الدينار الكويتي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a:t>
                      </a:r>
                      <a:r>
                        <a:rPr kumimoji="0" lang="en-US" sz="1000" b="0" i="0" u="none" strike="noStrike" kern="1200" cap="none" spc="0" normalizeH="0" baseline="0" noProof="0">
                          <a:ln>
                            <a:noFill/>
                          </a:ln>
                          <a:solidFill>
                            <a:prstClr val="black"/>
                          </a:solidFill>
                          <a:effectLst/>
                          <a:uLnTx/>
                          <a:uFillTx/>
                          <a:latin typeface="+mn-lt"/>
                          <a:ea typeface="+mn-ea"/>
                          <a:cs typeface="+mn-cs"/>
                        </a:rPr>
                        <a:t>burganbankcompetitions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05553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- 2017-02-20 14:37:21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دشن بنك الكويت الوطني خدمة السحب الآلي المتنقلة في الأماكن الحيوية في الكويت، حيث توفر الراحة لعملائنا من خلال تقديم خدمات السحب الآلي بطريقة آمنة.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54050084"/>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5679138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- 4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034031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74772113"/>
                    </a:ext>
                  </a:extLst>
                </a:gridCol>
                <a:gridCol w="658368">
                  <a:extLst>
                    <a:ext uri="{9D8B030D-6E8A-4147-A177-3AD203B41FA5}">
                      <a16:colId xmlns:a16="http://schemas.microsoft.com/office/drawing/2014/main" val="1871654918"/>
                    </a:ext>
                  </a:extLst>
                </a:gridCol>
                <a:gridCol w="658368">
                  <a:extLst>
                    <a:ext uri="{9D8B030D-6E8A-4147-A177-3AD203B41FA5}">
                      <a16:colId xmlns:a16="http://schemas.microsoft.com/office/drawing/2014/main" val="14525249"/>
                    </a:ext>
                  </a:extLst>
                </a:gridCol>
                <a:gridCol w="658368">
                  <a:extLst>
                    <a:ext uri="{9D8B030D-6E8A-4147-A177-3AD203B41FA5}">
                      <a16:colId xmlns:a16="http://schemas.microsoft.com/office/drawing/2014/main" val="607174131"/>
                    </a:ext>
                  </a:extLst>
                </a:gridCol>
                <a:gridCol w="658368">
                  <a:extLst>
                    <a:ext uri="{9D8B030D-6E8A-4147-A177-3AD203B41FA5}">
                      <a16:colId xmlns:a16="http://schemas.microsoft.com/office/drawing/2014/main" val="184249519"/>
                    </a:ext>
                  </a:extLst>
                </a:gridCol>
                <a:gridCol w="658368">
                  <a:extLst>
                    <a:ext uri="{9D8B030D-6E8A-4147-A177-3AD203B41FA5}">
                      <a16:colId xmlns:a16="http://schemas.microsoft.com/office/drawing/2014/main" val="3103782101"/>
                    </a:ext>
                  </a:extLst>
                </a:gridCol>
                <a:gridCol w="658368">
                  <a:extLst>
                    <a:ext uri="{9D8B030D-6E8A-4147-A177-3AD203B41FA5}">
                      <a16:colId xmlns:a16="http://schemas.microsoft.com/office/drawing/2014/main" val="3902901365"/>
                    </a:ext>
                  </a:extLst>
                </a:gridCol>
                <a:gridCol w="658368">
                  <a:extLst>
                    <a:ext uri="{9D8B030D-6E8A-4147-A177-3AD203B41FA5}">
                      <a16:colId xmlns:a16="http://schemas.microsoft.com/office/drawing/2014/main" val="2392684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0093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- 2017-02-20 14:58:03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أي جزيرة من جزر الكويت تعد الأكبر مساحة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a:t>
                      </a:r>
                      <a:r>
                        <a:rPr kumimoji="0" lang="en-US" sz="1000" b="0" i="0" u="none" strike="noStrike" kern="1200" cap="none" spc="0" normalizeH="0" baseline="0" noProof="0">
                          <a:ln>
                            <a:noFill/>
                          </a:ln>
                          <a:solidFill>
                            <a:prstClr val="black"/>
                          </a:solidFill>
                          <a:effectLst/>
                          <a:uLnTx/>
                          <a:uFillTx/>
                          <a:latin typeface="+mn-lt"/>
                          <a:ea typeface="+mn-ea"/>
                          <a:cs typeface="+mn-cs"/>
                        </a:rPr>
                        <a:t>burganbankcompetitions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53363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- 2017-02-19 14:56:03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نهنئ الفائزين بسحب النجمة اليومي من 12/02/2017 الى 16/02/2017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68573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- 2017-02-17 11:45:16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بنك الكويت الوطني... معك حول العالم!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55436171"/>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21099390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- 5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257718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69980054"/>
                    </a:ext>
                  </a:extLst>
                </a:gridCol>
                <a:gridCol w="658368">
                  <a:extLst>
                    <a:ext uri="{9D8B030D-6E8A-4147-A177-3AD203B41FA5}">
                      <a16:colId xmlns:a16="http://schemas.microsoft.com/office/drawing/2014/main" val="2016735384"/>
                    </a:ext>
                  </a:extLst>
                </a:gridCol>
                <a:gridCol w="658368">
                  <a:extLst>
                    <a:ext uri="{9D8B030D-6E8A-4147-A177-3AD203B41FA5}">
                      <a16:colId xmlns:a16="http://schemas.microsoft.com/office/drawing/2014/main" val="915036420"/>
                    </a:ext>
                  </a:extLst>
                </a:gridCol>
                <a:gridCol w="658368">
                  <a:extLst>
                    <a:ext uri="{9D8B030D-6E8A-4147-A177-3AD203B41FA5}">
                      <a16:colId xmlns:a16="http://schemas.microsoft.com/office/drawing/2014/main" val="3418198874"/>
                    </a:ext>
                  </a:extLst>
                </a:gridCol>
                <a:gridCol w="658368">
                  <a:extLst>
                    <a:ext uri="{9D8B030D-6E8A-4147-A177-3AD203B41FA5}">
                      <a16:colId xmlns:a16="http://schemas.microsoft.com/office/drawing/2014/main" val="2214703971"/>
                    </a:ext>
                  </a:extLst>
                </a:gridCol>
                <a:gridCol w="658368">
                  <a:extLst>
                    <a:ext uri="{9D8B030D-6E8A-4147-A177-3AD203B41FA5}">
                      <a16:colId xmlns:a16="http://schemas.microsoft.com/office/drawing/2014/main" val="2916629267"/>
                    </a:ext>
                  </a:extLst>
                </a:gridCol>
                <a:gridCol w="658368">
                  <a:extLst>
                    <a:ext uri="{9D8B030D-6E8A-4147-A177-3AD203B41FA5}">
                      <a16:colId xmlns:a16="http://schemas.microsoft.com/office/drawing/2014/main" val="2344499348"/>
                    </a:ext>
                  </a:extLst>
                </a:gridCol>
                <a:gridCol w="658368">
                  <a:extLst>
                    <a:ext uri="{9D8B030D-6E8A-4147-A177-3AD203B41FA5}">
                      <a16:colId xmlns:a16="http://schemas.microsoft.com/office/drawing/2014/main" val="2261981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31312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Gulf Bank - 2017-02-17 13:29:17</a:t>
                      </a:r>
                      <a:r>
                        <a:rPr kumimoji="0" lang="en-US" sz="1000" b="0" i="0" u="none" strike="noStrike" kern="1200" cap="none" spc="0" normalizeH="0" baseline="0" noProof="0">
                          <a:ln>
                            <a:noFill/>
                          </a:ln>
                          <a:solidFill>
                            <a:prstClr val="black"/>
                          </a:solidFill>
                          <a:effectLst/>
                          <a:uLnTx/>
                          <a:uFillTx/>
                          <a:latin typeface="+mn-lt"/>
                          <a:ea typeface="+mn-ea"/>
                          <a:cs typeface="+mn-cs"/>
                        </a:rPr>
                        <a:t>
IMPORTANT NOTICE 
Dear Customers, 
With regards to the recent comments on social media, Gulf Bank would like to inform its customers that their accounts are safely protected by advanced security systems based on global best practices. 
Gulf Bank advises its valued customers to always keep their personal information safe and not to share this information. 
For more safety and security tips, please visit:
www.e-gulfbank.com/security-en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93669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- 2017-02-19 14:57:10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 هو عدد جزر الكويت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a:t>
                      </a:r>
                      <a:r>
                        <a:rPr kumimoji="0" lang="en-US" sz="1000" b="0" i="0" u="none" strike="noStrike" kern="1200" cap="none" spc="0" normalizeH="0" baseline="0" noProof="0">
                          <a:ln>
                            <a:noFill/>
                          </a:ln>
                          <a:solidFill>
                            <a:prstClr val="black"/>
                          </a:solidFill>
                          <a:effectLst/>
                          <a:uLnTx/>
                          <a:uFillTx/>
                          <a:latin typeface="+mn-lt"/>
                          <a:ea typeface="+mn-ea"/>
                          <a:cs typeface="+mn-cs"/>
                        </a:rPr>
                        <a:t>burganbankcompetitions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72344324"/>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22666268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- 6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07849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37909101"/>
                    </a:ext>
                  </a:extLst>
                </a:gridCol>
                <a:gridCol w="658368">
                  <a:extLst>
                    <a:ext uri="{9D8B030D-6E8A-4147-A177-3AD203B41FA5}">
                      <a16:colId xmlns:a16="http://schemas.microsoft.com/office/drawing/2014/main" val="942552566"/>
                    </a:ext>
                  </a:extLst>
                </a:gridCol>
                <a:gridCol w="658368">
                  <a:extLst>
                    <a:ext uri="{9D8B030D-6E8A-4147-A177-3AD203B41FA5}">
                      <a16:colId xmlns:a16="http://schemas.microsoft.com/office/drawing/2014/main" val="28453676"/>
                    </a:ext>
                  </a:extLst>
                </a:gridCol>
                <a:gridCol w="658368">
                  <a:extLst>
                    <a:ext uri="{9D8B030D-6E8A-4147-A177-3AD203B41FA5}">
                      <a16:colId xmlns:a16="http://schemas.microsoft.com/office/drawing/2014/main" val="2311646016"/>
                    </a:ext>
                  </a:extLst>
                </a:gridCol>
                <a:gridCol w="658368">
                  <a:extLst>
                    <a:ext uri="{9D8B030D-6E8A-4147-A177-3AD203B41FA5}">
                      <a16:colId xmlns:a16="http://schemas.microsoft.com/office/drawing/2014/main" val="3535433160"/>
                    </a:ext>
                  </a:extLst>
                </a:gridCol>
                <a:gridCol w="658368">
                  <a:extLst>
                    <a:ext uri="{9D8B030D-6E8A-4147-A177-3AD203B41FA5}">
                      <a16:colId xmlns:a16="http://schemas.microsoft.com/office/drawing/2014/main" val="2612616873"/>
                    </a:ext>
                  </a:extLst>
                </a:gridCol>
                <a:gridCol w="658368">
                  <a:extLst>
                    <a:ext uri="{9D8B030D-6E8A-4147-A177-3AD203B41FA5}">
                      <a16:colId xmlns:a16="http://schemas.microsoft.com/office/drawing/2014/main" val="3349631527"/>
                    </a:ext>
                  </a:extLst>
                </a:gridCol>
                <a:gridCol w="658368">
                  <a:extLst>
                    <a:ext uri="{9D8B030D-6E8A-4147-A177-3AD203B41FA5}">
                      <a16:colId xmlns:a16="http://schemas.microsoft.com/office/drawing/2014/main" val="41551047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69098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- 2017-02-16 14:56:16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 هو الاسم الذي كان يطلق على جزيرة فيلكا قديماً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26009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- 2017-02-20 14:08:28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لقطات من مشاركة بيتك في مهرجان الكويت للجواد العربي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19727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- 2017-02-19 08:00:27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اللهم ارزقني رزقاً واسعاً حلالاً طيباً من غير كد، صبحكم الله بالخير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81302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- 2017-02-19 12:09:16</a:t>
                      </a:r>
                      <a:r>
                        <a:rPr kumimoji="0" lang="en-US" sz="1000" b="0" i="0" u="none" strike="noStrike" kern="1200" cap="none" spc="0" normalizeH="0" baseline="0" noProof="0">
                          <a:ln>
                            <a:noFill/>
                          </a:ln>
                          <a:solidFill>
                            <a:prstClr val="black"/>
                          </a:solidFill>
                          <a:effectLst/>
                          <a:uLnTx/>
                          <a:uFillTx/>
                          <a:latin typeface="+mn-lt"/>
                          <a:ea typeface="+mn-ea"/>
                          <a:cs typeface="+mn-cs"/>
                        </a:rPr>
                        <a:t>
Renew your Visa cards at the branch to enjoy this service!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84584781"/>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19059138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- 7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12813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52596034"/>
                    </a:ext>
                  </a:extLst>
                </a:gridCol>
                <a:gridCol w="658368">
                  <a:extLst>
                    <a:ext uri="{9D8B030D-6E8A-4147-A177-3AD203B41FA5}">
                      <a16:colId xmlns:a16="http://schemas.microsoft.com/office/drawing/2014/main" val="439707915"/>
                    </a:ext>
                  </a:extLst>
                </a:gridCol>
                <a:gridCol w="658368">
                  <a:extLst>
                    <a:ext uri="{9D8B030D-6E8A-4147-A177-3AD203B41FA5}">
                      <a16:colId xmlns:a16="http://schemas.microsoft.com/office/drawing/2014/main" val="649416863"/>
                    </a:ext>
                  </a:extLst>
                </a:gridCol>
                <a:gridCol w="658368">
                  <a:extLst>
                    <a:ext uri="{9D8B030D-6E8A-4147-A177-3AD203B41FA5}">
                      <a16:colId xmlns:a16="http://schemas.microsoft.com/office/drawing/2014/main" val="2142575304"/>
                    </a:ext>
                  </a:extLst>
                </a:gridCol>
                <a:gridCol w="658368">
                  <a:extLst>
                    <a:ext uri="{9D8B030D-6E8A-4147-A177-3AD203B41FA5}">
                      <a16:colId xmlns:a16="http://schemas.microsoft.com/office/drawing/2014/main" val="2950931148"/>
                    </a:ext>
                  </a:extLst>
                </a:gridCol>
                <a:gridCol w="658368">
                  <a:extLst>
                    <a:ext uri="{9D8B030D-6E8A-4147-A177-3AD203B41FA5}">
                      <a16:colId xmlns:a16="http://schemas.microsoft.com/office/drawing/2014/main" val="1649410291"/>
                    </a:ext>
                  </a:extLst>
                </a:gridCol>
                <a:gridCol w="658368">
                  <a:extLst>
                    <a:ext uri="{9D8B030D-6E8A-4147-A177-3AD203B41FA5}">
                      <a16:colId xmlns:a16="http://schemas.microsoft.com/office/drawing/2014/main" val="2773923215"/>
                    </a:ext>
                  </a:extLst>
                </a:gridCol>
                <a:gridCol w="658368">
                  <a:extLst>
                    <a:ext uri="{9D8B030D-6E8A-4147-A177-3AD203B41FA5}">
                      <a16:colId xmlns:a16="http://schemas.microsoft.com/office/drawing/2014/main" val="2018583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03956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- 2017-02-20 11:05:44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مبادرة برعاية "بيتك" يهديها مجموعة من الشباب الكويتيين لأهل الكويت بمناسبة الأعياد الوطنية
أداء/ ابراهيم المعتوق 
شكرا لكل من ساهم في هذا العمل 
#نشكر_الله
يمكنكم مشاهدة الفيديو كاملاًً عبر الرابط
</a:t>
                      </a:r>
                      <a:r>
                        <a:rPr kumimoji="0" lang="en-US" sz="1000" b="0" i="0" u="none" strike="noStrike" kern="1200" cap="none" spc="0" normalizeH="0" baseline="0" noProof="0">
                          <a:ln>
                            <a:noFill/>
                          </a:ln>
                          <a:solidFill>
                            <a:prstClr val="black"/>
                          </a:solidFill>
                          <a:effectLst/>
                          <a:uLnTx/>
                          <a:uFillTx/>
                          <a:latin typeface="+mn-lt"/>
                          <a:ea typeface="+mn-ea"/>
                          <a:cs typeface="+mn-cs"/>
                        </a:rPr>
                        <a:t>youtu.be/q9OxecnsTRU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96110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- 2017-02-20 11:58:47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مثل هذا اليوم من عام 1979 تم افتتاح بيت التمويل الكويتي رسمياً برعاية ولي العهد ورئيس مجلس الوزراء الشيخ سعد العبدالله السالم الصباح‬</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06615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- 2017-02-21 14:35:32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مبروك عميلنا/ عبدالله بوطيبان الرابح بالسحب الاسبوعي بمبلغ 5،000 د.ك. يمكن ان تكون انت سعيد الحظ التالي!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07004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- 2017-02-17 13:18:20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سئلت أم المؤمنين عائشة رضي الله عنها عن خُلق النبي عليه الصلاة والسلام فقالت: كان خلقه القرآن .. صلوا على خير البشر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87322718"/>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7167254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- 8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885583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36361151"/>
                    </a:ext>
                  </a:extLst>
                </a:gridCol>
                <a:gridCol w="658368">
                  <a:extLst>
                    <a:ext uri="{9D8B030D-6E8A-4147-A177-3AD203B41FA5}">
                      <a16:colId xmlns:a16="http://schemas.microsoft.com/office/drawing/2014/main" val="2886900286"/>
                    </a:ext>
                  </a:extLst>
                </a:gridCol>
                <a:gridCol w="658368">
                  <a:extLst>
                    <a:ext uri="{9D8B030D-6E8A-4147-A177-3AD203B41FA5}">
                      <a16:colId xmlns:a16="http://schemas.microsoft.com/office/drawing/2014/main" val="2814872095"/>
                    </a:ext>
                  </a:extLst>
                </a:gridCol>
                <a:gridCol w="658368">
                  <a:extLst>
                    <a:ext uri="{9D8B030D-6E8A-4147-A177-3AD203B41FA5}">
                      <a16:colId xmlns:a16="http://schemas.microsoft.com/office/drawing/2014/main" val="1289450268"/>
                    </a:ext>
                  </a:extLst>
                </a:gridCol>
                <a:gridCol w="658368">
                  <a:extLst>
                    <a:ext uri="{9D8B030D-6E8A-4147-A177-3AD203B41FA5}">
                      <a16:colId xmlns:a16="http://schemas.microsoft.com/office/drawing/2014/main" val="68689764"/>
                    </a:ext>
                  </a:extLst>
                </a:gridCol>
                <a:gridCol w="658368">
                  <a:extLst>
                    <a:ext uri="{9D8B030D-6E8A-4147-A177-3AD203B41FA5}">
                      <a16:colId xmlns:a16="http://schemas.microsoft.com/office/drawing/2014/main" val="709679065"/>
                    </a:ext>
                  </a:extLst>
                </a:gridCol>
                <a:gridCol w="658368">
                  <a:extLst>
                    <a:ext uri="{9D8B030D-6E8A-4147-A177-3AD203B41FA5}">
                      <a16:colId xmlns:a16="http://schemas.microsoft.com/office/drawing/2014/main" val="2668991596"/>
                    </a:ext>
                  </a:extLst>
                </a:gridCol>
                <a:gridCol w="658368">
                  <a:extLst>
                    <a:ext uri="{9D8B030D-6E8A-4147-A177-3AD203B41FA5}">
                      <a16:colId xmlns:a16="http://schemas.microsoft.com/office/drawing/2014/main" val="2819648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11972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Warba Bank - 2017-02-19 19:26:35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 ربعك في#مسابقة_وربة
/
شروط المشاركة:
١- متابعة حساب بنك وربة في انستغرام
٢- منشن ربعك اللي ودك تشاركهم الجواب
٣- إجابة واحدة لكل مشترك
٤- موظفو البنك لا تحتسب مشاركتهم
٥- تحتسب المشاركات من داخل دولة الكويت فقط
/
يتم اختيار الفائز عن طريق القرعة 
#بنك_وربة #نتميز_بالحلول #فبراير_وربة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66967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- 2017-02-21 11:07:17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يوفّرالوطني لمساهميه خدمة استلام أرباحهم السنوية إلكترونياً من خلال تحويل الشيكات إلى حساباتهم مباشرة. للمزيد </a:t>
                      </a:r>
                      <a:r>
                        <a:rPr kumimoji="0" lang="en-US" sz="1000" b="0" i="0" u="none" strike="noStrike" kern="1200" cap="none" spc="0" normalizeH="0" baseline="0" noProof="0">
                          <a:ln>
                            <a:noFill/>
                          </a:ln>
                          <a:solidFill>
                            <a:prstClr val="black"/>
                          </a:solidFill>
                          <a:effectLst/>
                          <a:uLnTx/>
                          <a:uFillTx/>
                          <a:latin typeface="+mn-lt"/>
                          <a:ea typeface="+mn-ea"/>
                          <a:cs typeface="+mn-cs"/>
                        </a:rPr>
                        <a:t>nbk.com/clearing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25747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- 2017-02-20 08:38:23</a:t>
                      </a:r>
                      <a:r>
                        <a:rPr kumimoji="0" lang="en-US" sz="1000" b="0" i="0" u="none" strike="noStrike" kern="1200" cap="none" spc="0" normalizeH="0" baseline="0" noProof="0">
                          <a:ln>
                            <a:noFill/>
                          </a:ln>
                          <a:solidFill>
                            <a:prstClr val="black"/>
                          </a:solidFill>
                          <a:effectLst/>
                          <a:uLnTx/>
                          <a:uFillTx/>
                          <a:latin typeface="+mn-lt"/>
                          <a:ea typeface="+mn-ea"/>
                          <a:cs typeface="+mn-cs"/>
                        </a:rPr>
                        <a:t>
Go to Dubai with 1 of your friends or family on a Private jet, just by using your NBK Visa cards! Visit nbk.com/privatejet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62391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Gulf Bank - 2017-02-20 14:44:59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77396803"/>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415982971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538</Words>
  <Application>Microsoft Office PowerPoint</Application>
  <PresentationFormat>On-screen Show (4:3)</PresentationFormat>
  <Paragraphs>280</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quintly_template</vt:lpstr>
      <vt:lpstr>Own Posts Table - 1 of 8</vt:lpstr>
      <vt:lpstr>Own Posts Table - 2 of 8</vt:lpstr>
      <vt:lpstr>Own Posts Table - 3 of 8</vt:lpstr>
      <vt:lpstr>Own Posts Table - 4 of 8</vt:lpstr>
      <vt:lpstr>Own Posts Table - 5 of 8</vt:lpstr>
      <vt:lpstr>Own Posts Table - 6 of 8</vt:lpstr>
      <vt:lpstr>Own Posts Table - 7 of 8</vt:lpstr>
      <vt:lpstr>Own Posts Table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Own Posts Table - 1 of 8</dc:title>
  <dc:creator>Administrator</dc:creator>
  <cp:lastModifiedBy>Administrator</cp:lastModifiedBy>
  <cp:revision>1</cp:revision>
  <dcterms:created xsi:type="dcterms:W3CDTF">2017-02-22T12:36:16Z</dcterms:created>
  <dcterms:modified xsi:type="dcterms:W3CDTF">2017-02-22T12:40:43Z</dcterms:modified>
</cp:coreProperties>
</file>