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21397932"/>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9020525"/>
                    </a:ext>
                  </a:extLst>
                </a:gridCol>
                <a:gridCol w="658368">
                  <a:extLst>
                    <a:ext uri="{9D8B030D-6E8A-4147-A177-3AD203B41FA5}">
                      <a16:colId xmlns:a16="http://schemas.microsoft.com/office/drawing/2014/main" val="189620705"/>
                    </a:ext>
                  </a:extLst>
                </a:gridCol>
                <a:gridCol w="658368">
                  <a:extLst>
                    <a:ext uri="{9D8B030D-6E8A-4147-A177-3AD203B41FA5}">
                      <a16:colId xmlns:a16="http://schemas.microsoft.com/office/drawing/2014/main" val="1544749346"/>
                    </a:ext>
                  </a:extLst>
                </a:gridCol>
                <a:gridCol w="658368">
                  <a:extLst>
                    <a:ext uri="{9D8B030D-6E8A-4147-A177-3AD203B41FA5}">
                      <a16:colId xmlns:a16="http://schemas.microsoft.com/office/drawing/2014/main" val="3012800317"/>
                    </a:ext>
                  </a:extLst>
                </a:gridCol>
                <a:gridCol w="658368">
                  <a:extLst>
                    <a:ext uri="{9D8B030D-6E8A-4147-A177-3AD203B41FA5}">
                      <a16:colId xmlns:a16="http://schemas.microsoft.com/office/drawing/2014/main" val="701358133"/>
                    </a:ext>
                  </a:extLst>
                </a:gridCol>
                <a:gridCol w="658368">
                  <a:extLst>
                    <a:ext uri="{9D8B030D-6E8A-4147-A177-3AD203B41FA5}">
                      <a16:colId xmlns:a16="http://schemas.microsoft.com/office/drawing/2014/main" val="492451919"/>
                    </a:ext>
                  </a:extLst>
                </a:gridCol>
                <a:gridCol w="658368">
                  <a:extLst>
                    <a:ext uri="{9D8B030D-6E8A-4147-A177-3AD203B41FA5}">
                      <a16:colId xmlns:a16="http://schemas.microsoft.com/office/drawing/2014/main" val="2106982139"/>
                    </a:ext>
                  </a:extLst>
                </a:gridCol>
                <a:gridCol w="658368">
                  <a:extLst>
                    <a:ext uri="{9D8B030D-6E8A-4147-A177-3AD203B41FA5}">
                      <a16:colId xmlns:a16="http://schemas.microsoft.com/office/drawing/2014/main" val="4031437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762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861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- 2017-02-15 13:51:16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كان رسول الله -صلى الله عليه وسلم- إذا رأى المطر قال “اللهم صيباً نافعا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168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- 2017-02-21 14:55:38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فروع بنك برقان في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03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- 2017-02-15 20:09:44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 أكبر يا كويتي
#كم_انت_كبير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71732820"/>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840242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501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3593611"/>
                    </a:ext>
                  </a:extLst>
                </a:gridCol>
                <a:gridCol w="658368">
                  <a:extLst>
                    <a:ext uri="{9D8B030D-6E8A-4147-A177-3AD203B41FA5}">
                      <a16:colId xmlns:a16="http://schemas.microsoft.com/office/drawing/2014/main" val="1847069989"/>
                    </a:ext>
                  </a:extLst>
                </a:gridCol>
                <a:gridCol w="658368">
                  <a:extLst>
                    <a:ext uri="{9D8B030D-6E8A-4147-A177-3AD203B41FA5}">
                      <a16:colId xmlns:a16="http://schemas.microsoft.com/office/drawing/2014/main" val="2296435380"/>
                    </a:ext>
                  </a:extLst>
                </a:gridCol>
                <a:gridCol w="658368">
                  <a:extLst>
                    <a:ext uri="{9D8B030D-6E8A-4147-A177-3AD203B41FA5}">
                      <a16:colId xmlns:a16="http://schemas.microsoft.com/office/drawing/2014/main" val="243185962"/>
                    </a:ext>
                  </a:extLst>
                </a:gridCol>
                <a:gridCol w="658368">
                  <a:extLst>
                    <a:ext uri="{9D8B030D-6E8A-4147-A177-3AD203B41FA5}">
                      <a16:colId xmlns:a16="http://schemas.microsoft.com/office/drawing/2014/main" val="3343878616"/>
                    </a:ext>
                  </a:extLst>
                </a:gridCol>
                <a:gridCol w="658368">
                  <a:extLst>
                    <a:ext uri="{9D8B030D-6E8A-4147-A177-3AD203B41FA5}">
                      <a16:colId xmlns:a16="http://schemas.microsoft.com/office/drawing/2014/main" val="443208160"/>
                    </a:ext>
                  </a:extLst>
                </a:gridCol>
                <a:gridCol w="658368">
                  <a:extLst>
                    <a:ext uri="{9D8B030D-6E8A-4147-A177-3AD203B41FA5}">
                      <a16:colId xmlns:a16="http://schemas.microsoft.com/office/drawing/2014/main" val="1870807596"/>
                    </a:ext>
                  </a:extLst>
                </a:gridCol>
                <a:gridCol w="658368">
                  <a:extLst>
                    <a:ext uri="{9D8B030D-6E8A-4147-A177-3AD203B41FA5}">
                      <a16:colId xmlns:a16="http://schemas.microsoft.com/office/drawing/2014/main" val="934892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65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- 2017-02-15 14:57:04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العملة الكويتية (الدينار)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737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602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- 2017-02-15 08:15:30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لمنحك المزيد من الراحة، نوفر خدمة توصيل بطاقات السحب الآلي المجددة إلى المكان الذي تختاره!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42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- 2017-02-15 12:46:33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للرابح يوسف عجنان العازمي في حملة تحويل الراتب! ترقبوا حملتنا القادمه…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56790240"/>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39649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34908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6529709"/>
                    </a:ext>
                  </a:extLst>
                </a:gridCol>
                <a:gridCol w="658368">
                  <a:extLst>
                    <a:ext uri="{9D8B030D-6E8A-4147-A177-3AD203B41FA5}">
                      <a16:colId xmlns:a16="http://schemas.microsoft.com/office/drawing/2014/main" val="4113731336"/>
                    </a:ext>
                  </a:extLst>
                </a:gridCol>
                <a:gridCol w="658368">
                  <a:extLst>
                    <a:ext uri="{9D8B030D-6E8A-4147-A177-3AD203B41FA5}">
                      <a16:colId xmlns:a16="http://schemas.microsoft.com/office/drawing/2014/main" val="2423249109"/>
                    </a:ext>
                  </a:extLst>
                </a:gridCol>
                <a:gridCol w="658368">
                  <a:extLst>
                    <a:ext uri="{9D8B030D-6E8A-4147-A177-3AD203B41FA5}">
                      <a16:colId xmlns:a16="http://schemas.microsoft.com/office/drawing/2014/main" val="954847391"/>
                    </a:ext>
                  </a:extLst>
                </a:gridCol>
                <a:gridCol w="658368">
                  <a:extLst>
                    <a:ext uri="{9D8B030D-6E8A-4147-A177-3AD203B41FA5}">
                      <a16:colId xmlns:a16="http://schemas.microsoft.com/office/drawing/2014/main" val="1874921006"/>
                    </a:ext>
                  </a:extLst>
                </a:gridCol>
                <a:gridCol w="658368">
                  <a:extLst>
                    <a:ext uri="{9D8B030D-6E8A-4147-A177-3AD203B41FA5}">
                      <a16:colId xmlns:a16="http://schemas.microsoft.com/office/drawing/2014/main" val="3811751251"/>
                    </a:ext>
                  </a:extLst>
                </a:gridCol>
                <a:gridCol w="658368">
                  <a:extLst>
                    <a:ext uri="{9D8B030D-6E8A-4147-A177-3AD203B41FA5}">
                      <a16:colId xmlns:a16="http://schemas.microsoft.com/office/drawing/2014/main" val="3148277691"/>
                    </a:ext>
                  </a:extLst>
                </a:gridCol>
                <a:gridCol w="658368">
                  <a:extLst>
                    <a:ext uri="{9D8B030D-6E8A-4147-A177-3AD203B41FA5}">
                      <a16:colId xmlns:a16="http://schemas.microsoft.com/office/drawing/2014/main" val="1795605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007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046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5768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757898"/>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014195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3668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1031918"/>
                    </a:ext>
                  </a:extLst>
                </a:gridCol>
                <a:gridCol w="658368">
                  <a:extLst>
                    <a:ext uri="{9D8B030D-6E8A-4147-A177-3AD203B41FA5}">
                      <a16:colId xmlns:a16="http://schemas.microsoft.com/office/drawing/2014/main" val="234507792"/>
                    </a:ext>
                  </a:extLst>
                </a:gridCol>
                <a:gridCol w="658368">
                  <a:extLst>
                    <a:ext uri="{9D8B030D-6E8A-4147-A177-3AD203B41FA5}">
                      <a16:colId xmlns:a16="http://schemas.microsoft.com/office/drawing/2014/main" val="1962363786"/>
                    </a:ext>
                  </a:extLst>
                </a:gridCol>
                <a:gridCol w="658368">
                  <a:extLst>
                    <a:ext uri="{9D8B030D-6E8A-4147-A177-3AD203B41FA5}">
                      <a16:colId xmlns:a16="http://schemas.microsoft.com/office/drawing/2014/main" val="1254443639"/>
                    </a:ext>
                  </a:extLst>
                </a:gridCol>
                <a:gridCol w="658368">
                  <a:extLst>
                    <a:ext uri="{9D8B030D-6E8A-4147-A177-3AD203B41FA5}">
                      <a16:colId xmlns:a16="http://schemas.microsoft.com/office/drawing/2014/main" val="1710873196"/>
                    </a:ext>
                  </a:extLst>
                </a:gridCol>
                <a:gridCol w="658368">
                  <a:extLst>
                    <a:ext uri="{9D8B030D-6E8A-4147-A177-3AD203B41FA5}">
                      <a16:colId xmlns:a16="http://schemas.microsoft.com/office/drawing/2014/main" val="1996992217"/>
                    </a:ext>
                  </a:extLst>
                </a:gridCol>
                <a:gridCol w="658368">
                  <a:extLst>
                    <a:ext uri="{9D8B030D-6E8A-4147-A177-3AD203B41FA5}">
                      <a16:colId xmlns:a16="http://schemas.microsoft.com/office/drawing/2014/main" val="180526194"/>
                    </a:ext>
                  </a:extLst>
                </a:gridCol>
                <a:gridCol w="658368">
                  <a:extLst>
                    <a:ext uri="{9D8B030D-6E8A-4147-A177-3AD203B41FA5}">
                      <a16:colId xmlns:a16="http://schemas.microsoft.com/office/drawing/2014/main" val="3258270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578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366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4532160"/>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3099191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8029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5976719"/>
                    </a:ext>
                  </a:extLst>
                </a:gridCol>
                <a:gridCol w="658368">
                  <a:extLst>
                    <a:ext uri="{9D8B030D-6E8A-4147-A177-3AD203B41FA5}">
                      <a16:colId xmlns:a16="http://schemas.microsoft.com/office/drawing/2014/main" val="1908255220"/>
                    </a:ext>
                  </a:extLst>
                </a:gridCol>
                <a:gridCol w="658368">
                  <a:extLst>
                    <a:ext uri="{9D8B030D-6E8A-4147-A177-3AD203B41FA5}">
                      <a16:colId xmlns:a16="http://schemas.microsoft.com/office/drawing/2014/main" val="1925589425"/>
                    </a:ext>
                  </a:extLst>
                </a:gridCol>
                <a:gridCol w="658368">
                  <a:extLst>
                    <a:ext uri="{9D8B030D-6E8A-4147-A177-3AD203B41FA5}">
                      <a16:colId xmlns:a16="http://schemas.microsoft.com/office/drawing/2014/main" val="1045232342"/>
                    </a:ext>
                  </a:extLst>
                </a:gridCol>
                <a:gridCol w="658368">
                  <a:extLst>
                    <a:ext uri="{9D8B030D-6E8A-4147-A177-3AD203B41FA5}">
                      <a16:colId xmlns:a16="http://schemas.microsoft.com/office/drawing/2014/main" val="4096433146"/>
                    </a:ext>
                  </a:extLst>
                </a:gridCol>
                <a:gridCol w="658368">
                  <a:extLst>
                    <a:ext uri="{9D8B030D-6E8A-4147-A177-3AD203B41FA5}">
                      <a16:colId xmlns:a16="http://schemas.microsoft.com/office/drawing/2014/main" val="2072908445"/>
                    </a:ext>
                  </a:extLst>
                </a:gridCol>
                <a:gridCol w="658368">
                  <a:extLst>
                    <a:ext uri="{9D8B030D-6E8A-4147-A177-3AD203B41FA5}">
                      <a16:colId xmlns:a16="http://schemas.microsoft.com/office/drawing/2014/main" val="406899346"/>
                    </a:ext>
                  </a:extLst>
                </a:gridCol>
                <a:gridCol w="658368">
                  <a:extLst>
                    <a:ext uri="{9D8B030D-6E8A-4147-A177-3AD203B41FA5}">
                      <a16:colId xmlns:a16="http://schemas.microsoft.com/office/drawing/2014/main" val="227881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789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- 2017-02-15 10:06:00</a:t>
                      </a:r>
                      <a:r>
                        <a:rPr kumimoji="0" lang="en-US" sz="1000" b="0" i="0" u="none" strike="noStrike" kern="1200" cap="none" spc="0" normalizeH="0" baseline="0" noProof="0">
                          <a:ln>
                            <a:noFill/>
                          </a:ln>
                          <a:solidFill>
                            <a:prstClr val="black"/>
                          </a:solidFill>
                          <a:effectLst/>
                          <a:uLnTx/>
                          <a:uFillTx/>
                          <a:latin typeface="+mn-lt"/>
                          <a:ea typeface="+mn-ea"/>
                          <a:cs typeface="+mn-cs"/>
                        </a:rPr>
                        <a:t>
#NBKPrivateJet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بطاقات </a:t>
                      </a:r>
                      <a:r>
                        <a:rPr kumimoji="0" lang="en-US" sz="1000" b="0" i="0" u="none" strike="noStrike" kern="1200" cap="none" spc="0" normalizeH="0" baseline="0" noProof="0">
                          <a:ln>
                            <a:noFill/>
                          </a:ln>
                          <a:solidFill>
                            <a:prstClr val="black"/>
                          </a:solidFill>
                          <a:effectLst/>
                          <a:uLnTx/>
                          <a:uFillTx/>
                          <a:latin typeface="+mn-lt"/>
                          <a:ea typeface="+mn-ea"/>
                          <a:cs typeface="+mn-cs"/>
                        </a:rPr>
                        <a:t>Visa </a:t>
                      </a:r>
                      <a:r>
                        <a:rPr kumimoji="0" lang="ar-AE" sz="1000" b="0" i="0" u="none" strike="noStrike" kern="1200" cap="none" spc="0" normalizeH="0" baseline="0" noProof="0">
                          <a:ln>
                            <a:noFill/>
                          </a:ln>
                          <a:solidFill>
                            <a:prstClr val="black"/>
                          </a:solidFill>
                          <a:effectLst/>
                          <a:uLnTx/>
                          <a:uFillTx/>
                          <a:latin typeface="+mn-lt"/>
                          <a:ea typeface="+mn-ea"/>
                          <a:cs typeface="+mn-cs"/>
                        </a:rPr>
                        <a:t>الوطني محلياً وفي الخارج واربح رحلة أحلامك إلى دبي على طائرة خاصة مع شخص واحد من عائلتك أو أصدقائك!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nbk.com/privatejet
Go to Dubai with 1 of your friends or family on a Private jet, just by using your NBK Visa cards! Visit nbk.com/ 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7795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700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32752032"/>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642093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2683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713634"/>
                    </a:ext>
                  </a:extLst>
                </a:gridCol>
                <a:gridCol w="658368">
                  <a:extLst>
                    <a:ext uri="{9D8B030D-6E8A-4147-A177-3AD203B41FA5}">
                      <a16:colId xmlns:a16="http://schemas.microsoft.com/office/drawing/2014/main" val="3218417439"/>
                    </a:ext>
                  </a:extLst>
                </a:gridCol>
                <a:gridCol w="658368">
                  <a:extLst>
                    <a:ext uri="{9D8B030D-6E8A-4147-A177-3AD203B41FA5}">
                      <a16:colId xmlns:a16="http://schemas.microsoft.com/office/drawing/2014/main" val="3049676075"/>
                    </a:ext>
                  </a:extLst>
                </a:gridCol>
                <a:gridCol w="658368">
                  <a:extLst>
                    <a:ext uri="{9D8B030D-6E8A-4147-A177-3AD203B41FA5}">
                      <a16:colId xmlns:a16="http://schemas.microsoft.com/office/drawing/2014/main" val="750609343"/>
                    </a:ext>
                  </a:extLst>
                </a:gridCol>
                <a:gridCol w="658368">
                  <a:extLst>
                    <a:ext uri="{9D8B030D-6E8A-4147-A177-3AD203B41FA5}">
                      <a16:colId xmlns:a16="http://schemas.microsoft.com/office/drawing/2014/main" val="850736864"/>
                    </a:ext>
                  </a:extLst>
                </a:gridCol>
                <a:gridCol w="658368">
                  <a:extLst>
                    <a:ext uri="{9D8B030D-6E8A-4147-A177-3AD203B41FA5}">
                      <a16:colId xmlns:a16="http://schemas.microsoft.com/office/drawing/2014/main" val="2165858942"/>
                    </a:ext>
                  </a:extLst>
                </a:gridCol>
                <a:gridCol w="658368">
                  <a:extLst>
                    <a:ext uri="{9D8B030D-6E8A-4147-A177-3AD203B41FA5}">
                      <a16:colId xmlns:a16="http://schemas.microsoft.com/office/drawing/2014/main" val="2703711556"/>
                    </a:ext>
                  </a:extLst>
                </a:gridCol>
                <a:gridCol w="658368">
                  <a:extLst>
                    <a:ext uri="{9D8B030D-6E8A-4147-A177-3AD203B41FA5}">
                      <a16:colId xmlns:a16="http://schemas.microsoft.com/office/drawing/2014/main" val="2173417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438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917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3756323"/>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2067538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2757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0297754"/>
                    </a:ext>
                  </a:extLst>
                </a:gridCol>
                <a:gridCol w="658368">
                  <a:extLst>
                    <a:ext uri="{9D8B030D-6E8A-4147-A177-3AD203B41FA5}">
                      <a16:colId xmlns:a16="http://schemas.microsoft.com/office/drawing/2014/main" val="2501832549"/>
                    </a:ext>
                  </a:extLst>
                </a:gridCol>
                <a:gridCol w="658368">
                  <a:extLst>
                    <a:ext uri="{9D8B030D-6E8A-4147-A177-3AD203B41FA5}">
                      <a16:colId xmlns:a16="http://schemas.microsoft.com/office/drawing/2014/main" val="563590002"/>
                    </a:ext>
                  </a:extLst>
                </a:gridCol>
                <a:gridCol w="658368">
                  <a:extLst>
                    <a:ext uri="{9D8B030D-6E8A-4147-A177-3AD203B41FA5}">
                      <a16:colId xmlns:a16="http://schemas.microsoft.com/office/drawing/2014/main" val="4116690842"/>
                    </a:ext>
                  </a:extLst>
                </a:gridCol>
                <a:gridCol w="658368">
                  <a:extLst>
                    <a:ext uri="{9D8B030D-6E8A-4147-A177-3AD203B41FA5}">
                      <a16:colId xmlns:a16="http://schemas.microsoft.com/office/drawing/2014/main" val="1688772125"/>
                    </a:ext>
                  </a:extLst>
                </a:gridCol>
                <a:gridCol w="658368">
                  <a:extLst>
                    <a:ext uri="{9D8B030D-6E8A-4147-A177-3AD203B41FA5}">
                      <a16:colId xmlns:a16="http://schemas.microsoft.com/office/drawing/2014/main" val="3382486724"/>
                    </a:ext>
                  </a:extLst>
                </a:gridCol>
                <a:gridCol w="658368">
                  <a:extLst>
                    <a:ext uri="{9D8B030D-6E8A-4147-A177-3AD203B41FA5}">
                      <a16:colId xmlns:a16="http://schemas.microsoft.com/office/drawing/2014/main" val="1156710286"/>
                    </a:ext>
                  </a:extLst>
                </a:gridCol>
                <a:gridCol w="658368">
                  <a:extLst>
                    <a:ext uri="{9D8B030D-6E8A-4147-A177-3AD203B41FA5}">
                      <a16:colId xmlns:a16="http://schemas.microsoft.com/office/drawing/2014/main" val="337035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156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923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106972"/>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92025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3222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2464317"/>
                    </a:ext>
                  </a:extLst>
                </a:gridCol>
                <a:gridCol w="658368">
                  <a:extLst>
                    <a:ext uri="{9D8B030D-6E8A-4147-A177-3AD203B41FA5}">
                      <a16:colId xmlns:a16="http://schemas.microsoft.com/office/drawing/2014/main" val="2295316936"/>
                    </a:ext>
                  </a:extLst>
                </a:gridCol>
                <a:gridCol w="658368">
                  <a:extLst>
                    <a:ext uri="{9D8B030D-6E8A-4147-A177-3AD203B41FA5}">
                      <a16:colId xmlns:a16="http://schemas.microsoft.com/office/drawing/2014/main" val="894268452"/>
                    </a:ext>
                  </a:extLst>
                </a:gridCol>
                <a:gridCol w="658368">
                  <a:extLst>
                    <a:ext uri="{9D8B030D-6E8A-4147-A177-3AD203B41FA5}">
                      <a16:colId xmlns:a16="http://schemas.microsoft.com/office/drawing/2014/main" val="2649651804"/>
                    </a:ext>
                  </a:extLst>
                </a:gridCol>
                <a:gridCol w="658368">
                  <a:extLst>
                    <a:ext uri="{9D8B030D-6E8A-4147-A177-3AD203B41FA5}">
                      <a16:colId xmlns:a16="http://schemas.microsoft.com/office/drawing/2014/main" val="3426132756"/>
                    </a:ext>
                  </a:extLst>
                </a:gridCol>
                <a:gridCol w="658368">
                  <a:extLst>
                    <a:ext uri="{9D8B030D-6E8A-4147-A177-3AD203B41FA5}">
                      <a16:colId xmlns:a16="http://schemas.microsoft.com/office/drawing/2014/main" val="2162142688"/>
                    </a:ext>
                  </a:extLst>
                </a:gridCol>
                <a:gridCol w="658368">
                  <a:extLst>
                    <a:ext uri="{9D8B030D-6E8A-4147-A177-3AD203B41FA5}">
                      <a16:colId xmlns:a16="http://schemas.microsoft.com/office/drawing/2014/main" val="728594814"/>
                    </a:ext>
                  </a:extLst>
                </a:gridCol>
                <a:gridCol w="658368">
                  <a:extLst>
                    <a:ext uri="{9D8B030D-6E8A-4147-A177-3AD203B41FA5}">
                      <a16:colId xmlns:a16="http://schemas.microsoft.com/office/drawing/2014/main" val="1964181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516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- 2017-02-15 13:33:21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للرابح راميل سيوكو كريسوستومو في حملة تحويل الراتب للمقيمين!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953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055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659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- 2017-02-15 11:44:54</a:t>
                      </a:r>
                      <a:r>
                        <a:rPr kumimoji="0" lang="en-US" sz="1000" b="0" i="0" u="none" strike="noStrike" kern="1200" cap="none" spc="0" normalizeH="0" baseline="0" noProof="0">
                          <a:ln>
                            <a:noFill/>
                          </a:ln>
                          <a:solidFill>
                            <a:prstClr val="black"/>
                          </a:solidFill>
                          <a:effectLst/>
                          <a:uLnTx/>
                          <a:uFillTx/>
                          <a:latin typeface="+mn-lt"/>
                          <a:ea typeface="+mn-ea"/>
                          <a:cs typeface="+mn-cs"/>
                        </a:rPr>
                        <a:t>
#NBKShabab
</a:t>
                      </a:r>
                      <a:r>
                        <a:rPr kumimoji="0" lang="ar-AE" sz="1000" b="0" i="0" u="none" strike="noStrike" kern="1200" cap="none" spc="0" normalizeH="0" baseline="0" noProof="0">
                          <a:ln>
                            <a:noFill/>
                          </a:ln>
                          <a:solidFill>
                            <a:prstClr val="black"/>
                          </a:solidFill>
                          <a:effectLst/>
                          <a:uLnTx/>
                          <a:uFillTx/>
                          <a:latin typeface="+mn-lt"/>
                          <a:ea typeface="+mn-ea"/>
                          <a:cs typeface="+mn-cs"/>
                        </a:rPr>
                        <a:t>قريبون منكم دائماً وبخدمتكم و تلبيه جميع احتياجاتكم واستفساراتكم في جامعه الكويت في منطقه الشويخ</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355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- 2017-02-15 08:16:36</a:t>
                      </a:r>
                      <a:r>
                        <a:rPr kumimoji="0" lang="en-US" sz="1000" b="0" i="0" u="none" strike="noStrike" kern="1200" cap="none" spc="0" normalizeH="0" baseline="0" noProof="0">
                          <a:ln>
                            <a:noFill/>
                          </a:ln>
                          <a:solidFill>
                            <a:prstClr val="black"/>
                          </a:solidFill>
                          <a:effectLst/>
                          <a:uLnTx/>
                          <a:uFillTx/>
                          <a:latin typeface="+mn-lt"/>
                          <a:ea typeface="+mn-ea"/>
                          <a:cs typeface="+mn-cs"/>
                        </a:rPr>
                        <a:t>
For your convenience, we offer delivery of renewed NBK debit cards via K-Post, directly to your preferred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6288975"/>
                  </a:ext>
                </a:extLst>
              </a:tr>
            </a:tbl>
          </a:graphicData>
        </a:graphic>
      </p:graphicFrame>
      <p:sp>
        <p:nvSpPr>
          <p:cNvPr id="4" name="Text Placeholder 3"/>
          <p:cNvSpPr>
            <a:spLocks noGrp="1"/>
          </p:cNvSpPr>
          <p:nvPr>
            <p:ph type="body" sz="quarter" idx="14"/>
          </p:nvPr>
        </p:nvSpPr>
        <p:spPr/>
        <p:txBody>
          <a:bodyPr/>
          <a:lstStyle/>
          <a:p>
            <a:r>
              <a:rPr lang="en-US"/>
              <a:t>15/02/2017 - 21/02/2017</a:t>
            </a:r>
            <a:endParaRPr lang="en-US"/>
          </a:p>
        </p:txBody>
      </p:sp>
    </p:spTree>
    <p:extLst>
      <p:ext uri="{BB962C8B-B14F-4D97-AF65-F5344CB8AC3E}">
        <p14:creationId xmlns:p14="http://schemas.microsoft.com/office/powerpoint/2010/main" val="32078741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526</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8</dc:title>
  <dc:creator>Administrator</dc:creator>
  <cp:lastModifiedBy>Administrator</cp:lastModifiedBy>
  <cp:revision>1</cp:revision>
  <dcterms:created xsi:type="dcterms:W3CDTF">2017-02-22T11:37:02Z</dcterms:created>
  <dcterms:modified xsi:type="dcterms:W3CDTF">2017-02-22T11:41:25Z</dcterms:modified>
</cp:coreProperties>
</file>