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3612583"/>
              </p:ext>
            </p:extLst>
          </p:nvPr>
        </p:nvGraphicFramePr>
        <p:xfrm>
          <a:off x="457200" y="1731963"/>
          <a:ext cx="8229600" cy="39624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7565550"/>
                    </a:ext>
                  </a:extLst>
                </a:gridCol>
                <a:gridCol w="658368">
                  <a:extLst>
                    <a:ext uri="{9D8B030D-6E8A-4147-A177-3AD203B41FA5}">
                      <a16:colId xmlns:a16="http://schemas.microsoft.com/office/drawing/2014/main" val="3616897811"/>
                    </a:ext>
                  </a:extLst>
                </a:gridCol>
                <a:gridCol w="658368">
                  <a:extLst>
                    <a:ext uri="{9D8B030D-6E8A-4147-A177-3AD203B41FA5}">
                      <a16:colId xmlns:a16="http://schemas.microsoft.com/office/drawing/2014/main" val="643451789"/>
                    </a:ext>
                  </a:extLst>
                </a:gridCol>
                <a:gridCol w="658368">
                  <a:extLst>
                    <a:ext uri="{9D8B030D-6E8A-4147-A177-3AD203B41FA5}">
                      <a16:colId xmlns:a16="http://schemas.microsoft.com/office/drawing/2014/main" val="586296302"/>
                    </a:ext>
                  </a:extLst>
                </a:gridCol>
                <a:gridCol w="658368">
                  <a:extLst>
                    <a:ext uri="{9D8B030D-6E8A-4147-A177-3AD203B41FA5}">
                      <a16:colId xmlns:a16="http://schemas.microsoft.com/office/drawing/2014/main" val="133605249"/>
                    </a:ext>
                  </a:extLst>
                </a:gridCol>
                <a:gridCol w="658368">
                  <a:extLst>
                    <a:ext uri="{9D8B030D-6E8A-4147-A177-3AD203B41FA5}">
                      <a16:colId xmlns:a16="http://schemas.microsoft.com/office/drawing/2014/main" val="3449029917"/>
                    </a:ext>
                  </a:extLst>
                </a:gridCol>
                <a:gridCol w="658368">
                  <a:extLst>
                    <a:ext uri="{9D8B030D-6E8A-4147-A177-3AD203B41FA5}">
                      <a16:colId xmlns:a16="http://schemas.microsoft.com/office/drawing/2014/main" val="3475792215"/>
                    </a:ext>
                  </a:extLst>
                </a:gridCol>
                <a:gridCol w="658368">
                  <a:extLst>
                    <a:ext uri="{9D8B030D-6E8A-4147-A177-3AD203B41FA5}">
                      <a16:colId xmlns:a16="http://schemas.microsoft.com/office/drawing/2014/main" val="3557675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402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- 2017-02-21 18:04:36</a:t>
                      </a:r>
                      <a:r>
                        <a:rPr kumimoji="0" lang="en-US" sz="1000" b="0" i="0" u="none" strike="noStrike" kern="1200" cap="none" spc="0" normalizeH="0" baseline="0" noProof="0">
                          <a:ln>
                            <a:noFill/>
                          </a:ln>
                          <a:solidFill>
                            <a:prstClr val="black"/>
                          </a:solidFill>
                          <a:effectLst/>
                          <a:uLnTx/>
                          <a:uFillTx/>
                          <a:latin typeface="+mn-lt"/>
                          <a:ea typeface="+mn-ea"/>
                          <a:cs typeface="+mn-cs"/>
                        </a:rPr>
                        <a:t>
You can enjoy your privacy and relaxation at our private lounges that are designated especially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- 2017-02-21 18:00:59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مميزات الخدمات المصرفية الشخصية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228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- 2017-02-21 14:55:38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فروع بنك برقان في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47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14:36:29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customer Abdullah Botaiban winner of the weekly prize KD 5,000. You could be the next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7359001"/>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115551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7481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4320364"/>
                    </a:ext>
                  </a:extLst>
                </a:gridCol>
                <a:gridCol w="658368">
                  <a:extLst>
                    <a:ext uri="{9D8B030D-6E8A-4147-A177-3AD203B41FA5}">
                      <a16:colId xmlns:a16="http://schemas.microsoft.com/office/drawing/2014/main" val="2640762885"/>
                    </a:ext>
                  </a:extLst>
                </a:gridCol>
                <a:gridCol w="658368">
                  <a:extLst>
                    <a:ext uri="{9D8B030D-6E8A-4147-A177-3AD203B41FA5}">
                      <a16:colId xmlns:a16="http://schemas.microsoft.com/office/drawing/2014/main" val="1163372182"/>
                    </a:ext>
                  </a:extLst>
                </a:gridCol>
                <a:gridCol w="658368">
                  <a:extLst>
                    <a:ext uri="{9D8B030D-6E8A-4147-A177-3AD203B41FA5}">
                      <a16:colId xmlns:a16="http://schemas.microsoft.com/office/drawing/2014/main" val="3580818028"/>
                    </a:ext>
                  </a:extLst>
                </a:gridCol>
                <a:gridCol w="658368">
                  <a:extLst>
                    <a:ext uri="{9D8B030D-6E8A-4147-A177-3AD203B41FA5}">
                      <a16:colId xmlns:a16="http://schemas.microsoft.com/office/drawing/2014/main" val="432197202"/>
                    </a:ext>
                  </a:extLst>
                </a:gridCol>
                <a:gridCol w="658368">
                  <a:extLst>
                    <a:ext uri="{9D8B030D-6E8A-4147-A177-3AD203B41FA5}">
                      <a16:colId xmlns:a16="http://schemas.microsoft.com/office/drawing/2014/main" val="863688921"/>
                    </a:ext>
                  </a:extLst>
                </a:gridCol>
                <a:gridCol w="658368">
                  <a:extLst>
                    <a:ext uri="{9D8B030D-6E8A-4147-A177-3AD203B41FA5}">
                      <a16:colId xmlns:a16="http://schemas.microsoft.com/office/drawing/2014/main" val="1983266561"/>
                    </a:ext>
                  </a:extLst>
                </a:gridCol>
                <a:gridCol w="658368">
                  <a:extLst>
                    <a:ext uri="{9D8B030D-6E8A-4147-A177-3AD203B41FA5}">
                      <a16:colId xmlns:a16="http://schemas.microsoft.com/office/drawing/2014/main" val="1735390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517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249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- 2017-02-21 13:55:32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للفائز في مسابقة جاوب و اربح
@</a:t>
                      </a:r>
                      <a:r>
                        <a:rPr kumimoji="0" lang="en-US" sz="1000" b="0" i="0" u="none" strike="noStrike" kern="1200" cap="none" spc="0" normalizeH="0" baseline="0" noProof="0">
                          <a:ln>
                            <a:noFill/>
                          </a:ln>
                          <a:solidFill>
                            <a:prstClr val="black"/>
                          </a:solidFill>
                          <a:effectLst/>
                          <a:uLnTx/>
                          <a:uFillTx/>
                          <a:latin typeface="+mn-lt"/>
                          <a:ea typeface="+mn-ea"/>
                          <a:cs typeface="+mn-cs"/>
                        </a:rPr>
                        <a:t>hufa_q8
‎</a:t>
                      </a:r>
                      <a:r>
                        <a:rPr kumimoji="0" lang="ar-AE" sz="1000" b="0" i="0" u="none" strike="noStrike" kern="1200" cap="none" spc="0" normalizeH="0" baseline="0" noProof="0">
                          <a:ln>
                            <a:noFill/>
                          </a:ln>
                          <a:solidFill>
                            <a:prstClr val="black"/>
                          </a:solidFill>
                          <a:effectLst/>
                          <a:uLnTx/>
                          <a:uFillTx/>
                          <a:latin typeface="+mn-lt"/>
                          <a:ea typeface="+mn-ea"/>
                          <a:cs typeface="+mn-cs"/>
                        </a:rPr>
                        <a:t>الإجابة الصحيحة:  جزيرة بوبيان
#</a:t>
                      </a:r>
                      <a:r>
                        <a:rPr kumimoji="0" lang="en-US" sz="1000" b="0" i="0" u="none" strike="noStrike" kern="1200" cap="none" spc="0" normalizeH="0" baseline="0" noProof="0">
                          <a:ln>
                            <a:noFill/>
                          </a:ln>
                          <a:solidFill>
                            <a:prstClr val="black"/>
                          </a:solidFill>
                          <a:effectLst/>
                          <a:uLnTx/>
                          <a:uFillTx/>
                          <a:latin typeface="+mn-lt"/>
                          <a:ea typeface="+mn-ea"/>
                          <a:cs typeface="+mn-cs"/>
                        </a:rPr>
                        <a:t>burganbankwinners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276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- 2017-02-21 13:04:06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عملاؤنا الكرام، سيتم إيداع المكافأة الطلابية لطلبة جامعة الكويت 
#</a:t>
                      </a:r>
                      <a:r>
                        <a:rPr kumimoji="0" lang="en-US" sz="1000" b="0" i="0" u="none" strike="noStrike" kern="1200" cap="none" spc="0" normalizeH="0" baseline="0" noProof="0">
                          <a:ln>
                            <a:noFill/>
                          </a:ln>
                          <a:solidFill>
                            <a:prstClr val="black"/>
                          </a:solidFill>
                          <a:effectLst/>
                          <a:uLnTx/>
                          <a:uFillTx/>
                          <a:latin typeface="+mn-lt"/>
                          <a:ea typeface="+mn-ea"/>
                          <a:cs typeface="+mn-cs"/>
                        </a:rPr>
                        <a:t>abk_salaries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817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- 2017-02-21 13:00:07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حوّل راتبك واربح هدايا فورية من 200 د.ك لغاية 500 د.ك أو قرض بدون فائدة تصل قيمته إلى 7,500 د.ك، وادخل السحوبات الربع سنوية على أربعة من سيارات مرسيدس الفخمة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2579376"/>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3549621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9061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7834733"/>
                    </a:ext>
                  </a:extLst>
                </a:gridCol>
                <a:gridCol w="658368">
                  <a:extLst>
                    <a:ext uri="{9D8B030D-6E8A-4147-A177-3AD203B41FA5}">
                      <a16:colId xmlns:a16="http://schemas.microsoft.com/office/drawing/2014/main" val="878232391"/>
                    </a:ext>
                  </a:extLst>
                </a:gridCol>
                <a:gridCol w="658368">
                  <a:extLst>
                    <a:ext uri="{9D8B030D-6E8A-4147-A177-3AD203B41FA5}">
                      <a16:colId xmlns:a16="http://schemas.microsoft.com/office/drawing/2014/main" val="3116425922"/>
                    </a:ext>
                  </a:extLst>
                </a:gridCol>
                <a:gridCol w="658368">
                  <a:extLst>
                    <a:ext uri="{9D8B030D-6E8A-4147-A177-3AD203B41FA5}">
                      <a16:colId xmlns:a16="http://schemas.microsoft.com/office/drawing/2014/main" val="157803535"/>
                    </a:ext>
                  </a:extLst>
                </a:gridCol>
                <a:gridCol w="658368">
                  <a:extLst>
                    <a:ext uri="{9D8B030D-6E8A-4147-A177-3AD203B41FA5}">
                      <a16:colId xmlns:a16="http://schemas.microsoft.com/office/drawing/2014/main" val="2289366200"/>
                    </a:ext>
                  </a:extLst>
                </a:gridCol>
                <a:gridCol w="658368">
                  <a:extLst>
                    <a:ext uri="{9D8B030D-6E8A-4147-A177-3AD203B41FA5}">
                      <a16:colId xmlns:a16="http://schemas.microsoft.com/office/drawing/2014/main" val="993094995"/>
                    </a:ext>
                  </a:extLst>
                </a:gridCol>
                <a:gridCol w="658368">
                  <a:extLst>
                    <a:ext uri="{9D8B030D-6E8A-4147-A177-3AD203B41FA5}">
                      <a16:colId xmlns:a16="http://schemas.microsoft.com/office/drawing/2014/main" val="3803809006"/>
                    </a:ext>
                  </a:extLst>
                </a:gridCol>
                <a:gridCol w="658368">
                  <a:extLst>
                    <a:ext uri="{9D8B030D-6E8A-4147-A177-3AD203B41FA5}">
                      <a16:colId xmlns:a16="http://schemas.microsoft.com/office/drawing/2014/main" val="49069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058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- 2017-02-21 12:59:17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بمسابقة اليوم الوطني ويوم التحرير لفرصة ربح قسائم شرائية لغاية 250 د.ك 
رابط المسابقة:
</a:t>
                      </a:r>
                      <a:r>
                        <a:rPr kumimoji="0" lang="en-US" sz="1000" b="0" i="0" u="none" strike="noStrike" kern="1200" cap="none" spc="0" normalizeH="0" baseline="0" noProof="0">
                          <a:ln>
                            <a:noFill/>
                          </a:ln>
                          <a:solidFill>
                            <a:prstClr val="black"/>
                          </a:solidFill>
                          <a:effectLst/>
                          <a:uLnTx/>
                          <a:uFillTx/>
                          <a:latin typeface="+mn-lt"/>
                          <a:ea typeface="+mn-ea"/>
                          <a:cs typeface="+mn-cs"/>
                        </a:rPr>
                        <a:t>http://bit.ly/kfh-competition
Beat the game for a chance to win vouchers up to 250 KD
The Link is below :
http://bit.ly/kfh-competition
#KFHCompetetions
#</a:t>
                      </a:r>
                      <a:r>
                        <a:rPr kumimoji="0" lang="ar-AE" sz="1000" b="0" i="0" u="none" strike="noStrike" kern="1200" cap="none" spc="0" normalizeH="0" baseline="0" noProof="0">
                          <a:ln>
                            <a:noFill/>
                          </a:ln>
                          <a:solidFill>
                            <a:prstClr val="black"/>
                          </a:solidFill>
                          <a:effectLst/>
                          <a:uLnTx/>
                          <a:uFillTx/>
                          <a:latin typeface="+mn-lt"/>
                          <a:ea typeface="+mn-ea"/>
                          <a:cs typeface="+mn-cs"/>
                        </a:rPr>
                        <a:t>نشكر_الله 
#كم_انت_كبير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457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International Bank </a:t>
                      </a:r>
                      <a:r>
                        <a:rPr kumimoji="0" lang="ar-AE" sz="1000" b="1" i="0" u="none" strike="noStrike" kern="1200" cap="none" spc="0" normalizeH="0" baseline="0" noProof="0">
                          <a:ln>
                            <a:noFill/>
                          </a:ln>
                          <a:solidFill>
                            <a:prstClr val="black"/>
                          </a:solidFill>
                          <a:effectLst/>
                          <a:uLnTx/>
                          <a:uFillTx/>
                          <a:latin typeface="+mn-lt"/>
                          <a:ea typeface="+mn-ea"/>
                          <a:cs typeface="+mn-cs"/>
                        </a:rPr>
                        <a:t>بنك الكويت الدولي - 2017-02-21 12:47:09</a:t>
                      </a:r>
                      <a:r>
                        <a:rPr kumimoji="0" lang="ar-AE" sz="1000" b="0" i="0" u="none" strike="noStrike" kern="1200" cap="none" spc="0" normalizeH="0" baseline="0" noProof="0">
                          <a:ln>
                            <a:noFill/>
                          </a:ln>
                          <a:solidFill>
                            <a:prstClr val="black"/>
                          </a:solidFill>
                          <a:effectLst/>
                          <a:uLnTx/>
                          <a:uFillTx/>
                          <a:latin typeface="+mn-lt"/>
                          <a:ea typeface="+mn-ea"/>
                          <a:cs typeface="+mn-cs"/>
                        </a:rPr>
                        <a:t>
شارك بنك الكويت الدولي في الفعالية التي نُظمت في جمعية السدرة للرعاية النفسية لمرضى السرطان بمناسبة اليوم العالمي للسرطان والأسبوع الخليجي للتوعية بالسرطان مؤخرا، وذلك في اطار تجديد شراكة البنك الاستراتيجية مع الجمعية للسنة الثانية على التوالي.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7620689"/>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25145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050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9087129"/>
                    </a:ext>
                  </a:extLst>
                </a:gridCol>
                <a:gridCol w="658368">
                  <a:extLst>
                    <a:ext uri="{9D8B030D-6E8A-4147-A177-3AD203B41FA5}">
                      <a16:colId xmlns:a16="http://schemas.microsoft.com/office/drawing/2014/main" val="653549123"/>
                    </a:ext>
                  </a:extLst>
                </a:gridCol>
                <a:gridCol w="658368">
                  <a:extLst>
                    <a:ext uri="{9D8B030D-6E8A-4147-A177-3AD203B41FA5}">
                      <a16:colId xmlns:a16="http://schemas.microsoft.com/office/drawing/2014/main" val="1629648107"/>
                    </a:ext>
                  </a:extLst>
                </a:gridCol>
                <a:gridCol w="658368">
                  <a:extLst>
                    <a:ext uri="{9D8B030D-6E8A-4147-A177-3AD203B41FA5}">
                      <a16:colId xmlns:a16="http://schemas.microsoft.com/office/drawing/2014/main" val="2186361619"/>
                    </a:ext>
                  </a:extLst>
                </a:gridCol>
                <a:gridCol w="658368">
                  <a:extLst>
                    <a:ext uri="{9D8B030D-6E8A-4147-A177-3AD203B41FA5}">
                      <a16:colId xmlns:a16="http://schemas.microsoft.com/office/drawing/2014/main" val="2847054736"/>
                    </a:ext>
                  </a:extLst>
                </a:gridCol>
                <a:gridCol w="658368">
                  <a:extLst>
                    <a:ext uri="{9D8B030D-6E8A-4147-A177-3AD203B41FA5}">
                      <a16:colId xmlns:a16="http://schemas.microsoft.com/office/drawing/2014/main" val="3196408896"/>
                    </a:ext>
                  </a:extLst>
                </a:gridCol>
                <a:gridCol w="658368">
                  <a:extLst>
                    <a:ext uri="{9D8B030D-6E8A-4147-A177-3AD203B41FA5}">
                      <a16:colId xmlns:a16="http://schemas.microsoft.com/office/drawing/2014/main" val="1543659276"/>
                    </a:ext>
                  </a:extLst>
                </a:gridCol>
                <a:gridCol w="658368">
                  <a:extLst>
                    <a:ext uri="{9D8B030D-6E8A-4147-A177-3AD203B41FA5}">
                      <a16:colId xmlns:a16="http://schemas.microsoft.com/office/drawing/2014/main" val="331068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620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- 2017-02-21 11:58:00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عملاؤنا الكرام، سيتم إيداع رواتب الجهات التالية اليوم:
وزارة النفط
وزارة التجارة والصناعة
ديوان الخدمة المدنية
الهيئة العامة للمعلومات المدنية
مجلس الامة
ادارة الفتوى والتشريع
الهيئة العامة للغذاء والتغذية
#</a:t>
                      </a:r>
                      <a:r>
                        <a:rPr kumimoji="0" lang="en-US" sz="1000" b="0" i="0" u="none" strike="noStrike" kern="1200" cap="none" spc="0" normalizeH="0" baseline="0" noProof="0">
                          <a:ln>
                            <a:noFill/>
                          </a:ln>
                          <a:solidFill>
                            <a:prstClr val="black"/>
                          </a:solidFill>
                          <a:effectLst/>
                          <a:uLnTx/>
                          <a:uFillTx/>
                          <a:latin typeface="+mn-lt"/>
                          <a:ea typeface="+mn-ea"/>
                          <a:cs typeface="+mn-cs"/>
                        </a:rPr>
                        <a:t>abk_salaries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565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- 2017-02-21 11:46:07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المؤتمر الصحفي لاتفاقية التعاون بين #بنك_وربة وشركة الملا العالمية للتمويل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0261923"/>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93995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790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7930095"/>
                    </a:ext>
                  </a:extLst>
                </a:gridCol>
                <a:gridCol w="658368">
                  <a:extLst>
                    <a:ext uri="{9D8B030D-6E8A-4147-A177-3AD203B41FA5}">
                      <a16:colId xmlns:a16="http://schemas.microsoft.com/office/drawing/2014/main" val="1170754315"/>
                    </a:ext>
                  </a:extLst>
                </a:gridCol>
                <a:gridCol w="658368">
                  <a:extLst>
                    <a:ext uri="{9D8B030D-6E8A-4147-A177-3AD203B41FA5}">
                      <a16:colId xmlns:a16="http://schemas.microsoft.com/office/drawing/2014/main" val="2075086359"/>
                    </a:ext>
                  </a:extLst>
                </a:gridCol>
                <a:gridCol w="658368">
                  <a:extLst>
                    <a:ext uri="{9D8B030D-6E8A-4147-A177-3AD203B41FA5}">
                      <a16:colId xmlns:a16="http://schemas.microsoft.com/office/drawing/2014/main" val="4141846222"/>
                    </a:ext>
                  </a:extLst>
                </a:gridCol>
                <a:gridCol w="658368">
                  <a:extLst>
                    <a:ext uri="{9D8B030D-6E8A-4147-A177-3AD203B41FA5}">
                      <a16:colId xmlns:a16="http://schemas.microsoft.com/office/drawing/2014/main" val="2851660203"/>
                    </a:ext>
                  </a:extLst>
                </a:gridCol>
                <a:gridCol w="658368">
                  <a:extLst>
                    <a:ext uri="{9D8B030D-6E8A-4147-A177-3AD203B41FA5}">
                      <a16:colId xmlns:a16="http://schemas.microsoft.com/office/drawing/2014/main" val="240613006"/>
                    </a:ext>
                  </a:extLst>
                </a:gridCol>
                <a:gridCol w="658368">
                  <a:extLst>
                    <a:ext uri="{9D8B030D-6E8A-4147-A177-3AD203B41FA5}">
                      <a16:colId xmlns:a16="http://schemas.microsoft.com/office/drawing/2014/main" val="1761871396"/>
                    </a:ext>
                  </a:extLst>
                </a:gridCol>
                <a:gridCol w="658368">
                  <a:extLst>
                    <a:ext uri="{9D8B030D-6E8A-4147-A177-3AD203B41FA5}">
                      <a16:colId xmlns:a16="http://schemas.microsoft.com/office/drawing/2014/main" val="4162153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808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- 2017-02-21 11:43:29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للرابح توفيق طويل من حملة "حدث بياناتك" الفوز بجهاز ايفون 7
الحملة تشمل جميع عملائنا، ماذا تنتظر؟ حدث بياناتك باستخدام بطاقتك المدنية باجهزة الصراف الالي عند اي من فروع البنك، لدخول سحب الاخير!
العرض ساري لغاية 28 فيراير
#عروض_الأهلي #ولا_أسهل
</a:t>
                      </a:r>
                      <a:r>
                        <a:rPr kumimoji="0" lang="en-US" sz="1000" b="0" i="0" u="none" strike="noStrike" kern="1200" cap="none" spc="0" normalizeH="0" baseline="0" noProof="0">
                          <a:ln>
                            <a:noFill/>
                          </a:ln>
                          <a:solidFill>
                            <a:prstClr val="black"/>
                          </a:solidFill>
                          <a:effectLst/>
                          <a:uLnTx/>
                          <a:uFillTx/>
                          <a:latin typeface="+mn-lt"/>
                          <a:ea typeface="+mn-ea"/>
                          <a:cs typeface="+mn-cs"/>
                        </a:rPr>
                        <a:t>Congratulations to Tawfeeq Teweel for winning an iPhone 7 from our "Update your information" campaign.
Simply update your information at any ABK branch ATM using your Civil ID.
Offer is valid until the 28th of February
#ABK_Offers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359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- 2017-02-21 11:34:19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يختتم حملة تنظيف الصحراء – جال الزور
بالتعاون مع الجمعية الكويتية لحماية الحيوان وبيئته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522857"/>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740461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2242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2745222"/>
                    </a:ext>
                  </a:extLst>
                </a:gridCol>
                <a:gridCol w="658368">
                  <a:extLst>
                    <a:ext uri="{9D8B030D-6E8A-4147-A177-3AD203B41FA5}">
                      <a16:colId xmlns:a16="http://schemas.microsoft.com/office/drawing/2014/main" val="503072039"/>
                    </a:ext>
                  </a:extLst>
                </a:gridCol>
                <a:gridCol w="658368">
                  <a:extLst>
                    <a:ext uri="{9D8B030D-6E8A-4147-A177-3AD203B41FA5}">
                      <a16:colId xmlns:a16="http://schemas.microsoft.com/office/drawing/2014/main" val="2284444704"/>
                    </a:ext>
                  </a:extLst>
                </a:gridCol>
                <a:gridCol w="658368">
                  <a:extLst>
                    <a:ext uri="{9D8B030D-6E8A-4147-A177-3AD203B41FA5}">
                      <a16:colId xmlns:a16="http://schemas.microsoft.com/office/drawing/2014/main" val="1972489270"/>
                    </a:ext>
                  </a:extLst>
                </a:gridCol>
                <a:gridCol w="658368">
                  <a:extLst>
                    <a:ext uri="{9D8B030D-6E8A-4147-A177-3AD203B41FA5}">
                      <a16:colId xmlns:a16="http://schemas.microsoft.com/office/drawing/2014/main" val="2378002635"/>
                    </a:ext>
                  </a:extLst>
                </a:gridCol>
                <a:gridCol w="658368">
                  <a:extLst>
                    <a:ext uri="{9D8B030D-6E8A-4147-A177-3AD203B41FA5}">
                      <a16:colId xmlns:a16="http://schemas.microsoft.com/office/drawing/2014/main" val="2496926980"/>
                    </a:ext>
                  </a:extLst>
                </a:gridCol>
                <a:gridCol w="658368">
                  <a:extLst>
                    <a:ext uri="{9D8B030D-6E8A-4147-A177-3AD203B41FA5}">
                      <a16:colId xmlns:a16="http://schemas.microsoft.com/office/drawing/2014/main" val="3098582379"/>
                    </a:ext>
                  </a:extLst>
                </a:gridCol>
                <a:gridCol w="658368">
                  <a:extLst>
                    <a:ext uri="{9D8B030D-6E8A-4147-A177-3AD203B41FA5}">
                      <a16:colId xmlns:a16="http://schemas.microsoft.com/office/drawing/2014/main" val="242835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024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11:07:22</a:t>
                      </a:r>
                      <a:r>
                        <a:rPr kumimoji="0" lang="en-US" sz="1000" b="0" i="0" u="none" strike="noStrike" kern="1200" cap="none" spc="0" normalizeH="0" baseline="0" noProof="0">
                          <a:ln>
                            <a:noFill/>
                          </a:ln>
                          <a:solidFill>
                            <a:prstClr val="black"/>
                          </a:solidFill>
                          <a:effectLst/>
                          <a:uLnTx/>
                          <a:uFillTx/>
                          <a:latin typeface="+mn-lt"/>
                          <a:ea typeface="+mn-ea"/>
                          <a:cs typeface="+mn-cs"/>
                        </a:rPr>
                        <a:t>
Your annual dividends will be depositied into your account electronically when you register to the service! Visit 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755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863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- 2017-02-21 10:30:46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حساب "أساس" ليس مجرد حساب مصرفي بل باقة متنوعة ومتكاملة من المزايا والمكافآت التي تم إعدادها خصيصاً 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932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09:47:34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تقدر تلاقي اقرب فرع وطني عن طريق تطبيق الوطني عبر الموبايل!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863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09:47:28</a:t>
                      </a:r>
                      <a:r>
                        <a:rPr kumimoji="0" lang="en-US" sz="1000" b="0" i="0" u="none" strike="noStrike" kern="1200" cap="none" spc="0" normalizeH="0" baseline="0" noProof="0">
                          <a:ln>
                            <a:noFill/>
                          </a:ln>
                          <a:solidFill>
                            <a:prstClr val="black"/>
                          </a:solidFill>
                          <a:effectLst/>
                          <a:uLnTx/>
                          <a:uFillTx/>
                          <a:latin typeface="+mn-lt"/>
                          <a:ea typeface="+mn-ea"/>
                          <a:cs typeface="+mn-cs"/>
                        </a:rPr>
                        <a:t>
Locate your nearest branch with the NBK Mobile Banking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182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- 2017-02-21 09:44:07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عملاؤنا الكرام، سيتم إيداع رواتب الجهات التالية اليوم:
وزارة النفط
#</a:t>
                      </a:r>
                      <a:r>
                        <a:rPr kumimoji="0" lang="en-US" sz="1000" b="0" i="0" u="none" strike="noStrike" kern="1200" cap="none" spc="0" normalizeH="0" baseline="0" noProof="0">
                          <a:ln>
                            <a:noFill/>
                          </a:ln>
                          <a:solidFill>
                            <a:prstClr val="black"/>
                          </a:solidFill>
                          <a:effectLst/>
                          <a:uLnTx/>
                          <a:uFillTx/>
                          <a:latin typeface="+mn-lt"/>
                          <a:ea typeface="+mn-ea"/>
                          <a:cs typeface="+mn-cs"/>
                        </a:rPr>
                        <a:t>abk_salaries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1361831"/>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3733698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051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3932712"/>
                    </a:ext>
                  </a:extLst>
                </a:gridCol>
                <a:gridCol w="658368">
                  <a:extLst>
                    <a:ext uri="{9D8B030D-6E8A-4147-A177-3AD203B41FA5}">
                      <a16:colId xmlns:a16="http://schemas.microsoft.com/office/drawing/2014/main" val="1848203356"/>
                    </a:ext>
                  </a:extLst>
                </a:gridCol>
                <a:gridCol w="658368">
                  <a:extLst>
                    <a:ext uri="{9D8B030D-6E8A-4147-A177-3AD203B41FA5}">
                      <a16:colId xmlns:a16="http://schemas.microsoft.com/office/drawing/2014/main" val="3705525218"/>
                    </a:ext>
                  </a:extLst>
                </a:gridCol>
                <a:gridCol w="658368">
                  <a:extLst>
                    <a:ext uri="{9D8B030D-6E8A-4147-A177-3AD203B41FA5}">
                      <a16:colId xmlns:a16="http://schemas.microsoft.com/office/drawing/2014/main" val="2131378347"/>
                    </a:ext>
                  </a:extLst>
                </a:gridCol>
                <a:gridCol w="658368">
                  <a:extLst>
                    <a:ext uri="{9D8B030D-6E8A-4147-A177-3AD203B41FA5}">
                      <a16:colId xmlns:a16="http://schemas.microsoft.com/office/drawing/2014/main" val="1936174366"/>
                    </a:ext>
                  </a:extLst>
                </a:gridCol>
                <a:gridCol w="658368">
                  <a:extLst>
                    <a:ext uri="{9D8B030D-6E8A-4147-A177-3AD203B41FA5}">
                      <a16:colId xmlns:a16="http://schemas.microsoft.com/office/drawing/2014/main" val="2552261634"/>
                    </a:ext>
                  </a:extLst>
                </a:gridCol>
                <a:gridCol w="658368">
                  <a:extLst>
                    <a:ext uri="{9D8B030D-6E8A-4147-A177-3AD203B41FA5}">
                      <a16:colId xmlns:a16="http://schemas.microsoft.com/office/drawing/2014/main" val="1895674387"/>
                    </a:ext>
                  </a:extLst>
                </a:gridCol>
                <a:gridCol w="658368">
                  <a:extLst>
                    <a:ext uri="{9D8B030D-6E8A-4147-A177-3AD203B41FA5}">
                      <a16:colId xmlns:a16="http://schemas.microsoft.com/office/drawing/2014/main" val="313493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849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- 2017-02-20 22:57:36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خدمة أهلاً أهلي الهاتفية توفر لك إنجاز العديد من المعاملات المصرفية عن طريق الهاتف بالإتصال على 
1899899
#</a:t>
                      </a:r>
                      <a:r>
                        <a:rPr kumimoji="0" lang="en-US" sz="1000" b="0" i="0" u="none" strike="noStrike" kern="1200" cap="none" spc="0" normalizeH="0" baseline="0" noProof="0">
                          <a:ln>
                            <a:noFill/>
                          </a:ln>
                          <a:solidFill>
                            <a:prstClr val="black"/>
                          </a:solidFill>
                          <a:effectLst/>
                          <a:uLnTx/>
                          <a:uFillTx/>
                          <a:latin typeface="+mn-lt"/>
                          <a:ea typeface="+mn-ea"/>
                          <a:cs typeface="+mn-cs"/>
                        </a:rPr>
                        <a:t>Ahlan_Ahli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441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- 2017-02-20 21:24:29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للفائز معنا في #مسابقة_وربة
استلام الجائزة من قسم التسويق في برج سنابل - الدور 26 خلال ايام الاسبوع من 10 صباحا وحتى 2 ظهرا
/
* يرجى حضور صاحب العلاقة عند تسليم الجائزة
* على الفائز إستلام الجائزة منذ الاعلان عنها ولمهلة مدتها إسبوعان فقط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91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21:04:11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مقتطفات من إفتتاح ملتقى الكويت الإستثماري الرابع بحضور معالي وزير الدولة لشؤون مجلس الوزراء الشيخ محمد العبدالله الصباح  وبرعاية من "بيتك".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623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- 2017-02-20 18:51:06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لندن وأماكن ابعد مع بطاقة البنك التجاري و الخطوط الجوية البريطانية الحصرية في منطقة الشرق الاوسط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9963330"/>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975737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967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2414211"/>
                    </a:ext>
                  </a:extLst>
                </a:gridCol>
                <a:gridCol w="658368">
                  <a:extLst>
                    <a:ext uri="{9D8B030D-6E8A-4147-A177-3AD203B41FA5}">
                      <a16:colId xmlns:a16="http://schemas.microsoft.com/office/drawing/2014/main" val="385430365"/>
                    </a:ext>
                  </a:extLst>
                </a:gridCol>
                <a:gridCol w="658368">
                  <a:extLst>
                    <a:ext uri="{9D8B030D-6E8A-4147-A177-3AD203B41FA5}">
                      <a16:colId xmlns:a16="http://schemas.microsoft.com/office/drawing/2014/main" val="1148823908"/>
                    </a:ext>
                  </a:extLst>
                </a:gridCol>
                <a:gridCol w="658368">
                  <a:extLst>
                    <a:ext uri="{9D8B030D-6E8A-4147-A177-3AD203B41FA5}">
                      <a16:colId xmlns:a16="http://schemas.microsoft.com/office/drawing/2014/main" val="3074700042"/>
                    </a:ext>
                  </a:extLst>
                </a:gridCol>
                <a:gridCol w="658368">
                  <a:extLst>
                    <a:ext uri="{9D8B030D-6E8A-4147-A177-3AD203B41FA5}">
                      <a16:colId xmlns:a16="http://schemas.microsoft.com/office/drawing/2014/main" val="2853612176"/>
                    </a:ext>
                  </a:extLst>
                </a:gridCol>
                <a:gridCol w="658368">
                  <a:extLst>
                    <a:ext uri="{9D8B030D-6E8A-4147-A177-3AD203B41FA5}">
                      <a16:colId xmlns:a16="http://schemas.microsoft.com/office/drawing/2014/main" val="2426687629"/>
                    </a:ext>
                  </a:extLst>
                </a:gridCol>
                <a:gridCol w="658368">
                  <a:extLst>
                    <a:ext uri="{9D8B030D-6E8A-4147-A177-3AD203B41FA5}">
                      <a16:colId xmlns:a16="http://schemas.microsoft.com/office/drawing/2014/main" val="3302859545"/>
                    </a:ext>
                  </a:extLst>
                </a:gridCol>
                <a:gridCol w="658368">
                  <a:extLst>
                    <a:ext uri="{9D8B030D-6E8A-4147-A177-3AD203B41FA5}">
                      <a16:colId xmlns:a16="http://schemas.microsoft.com/office/drawing/2014/main" val="1413632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072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- 2017-02-20 18:41:12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نوفر لكم عشرة عملات ببطاقة واحدة  تتضمن الدولار الأمريكي، الجنيه الإسترليني، اليورو، درهم اماراتي والريال السعودي
#الأهلي_أسهل #تمتع_بالحرية #بطاقات_الأهلي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ABK’s Freedom Prepaid
Card is available to both ABK and Non ABK customers, apply online today through  eahli.com and enjoy up to 10 currencies including US Dollar, Sterling Pound, Euro, UAE Dirhams and Saudi Riyals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9616014"/>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9103001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571</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8</dc:title>
  <dc:creator>Administrator</dc:creator>
  <cp:lastModifiedBy>Administrator</cp:lastModifiedBy>
  <cp:revision>1</cp:revision>
  <dcterms:created xsi:type="dcterms:W3CDTF">2017-02-22T10:22:27Z</dcterms:created>
  <dcterms:modified xsi:type="dcterms:W3CDTF">2017-02-22T10:26:34Z</dcterms:modified>
</cp:coreProperties>
</file>