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94977982"/>
              </p:ext>
            </p:extLst>
          </p:nvPr>
        </p:nvGraphicFramePr>
        <p:xfrm>
          <a:off x="457200" y="1731963"/>
          <a:ext cx="8229600" cy="381000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46661807"/>
                    </a:ext>
                  </a:extLst>
                </a:gridCol>
                <a:gridCol w="658368">
                  <a:extLst>
                    <a:ext uri="{9D8B030D-6E8A-4147-A177-3AD203B41FA5}">
                      <a16:colId xmlns:a16="http://schemas.microsoft.com/office/drawing/2014/main" val="2985739541"/>
                    </a:ext>
                  </a:extLst>
                </a:gridCol>
                <a:gridCol w="658368">
                  <a:extLst>
                    <a:ext uri="{9D8B030D-6E8A-4147-A177-3AD203B41FA5}">
                      <a16:colId xmlns:a16="http://schemas.microsoft.com/office/drawing/2014/main" val="1079621324"/>
                    </a:ext>
                  </a:extLst>
                </a:gridCol>
                <a:gridCol w="658368">
                  <a:extLst>
                    <a:ext uri="{9D8B030D-6E8A-4147-A177-3AD203B41FA5}">
                      <a16:colId xmlns:a16="http://schemas.microsoft.com/office/drawing/2014/main" val="2326832343"/>
                    </a:ext>
                  </a:extLst>
                </a:gridCol>
                <a:gridCol w="658368">
                  <a:extLst>
                    <a:ext uri="{9D8B030D-6E8A-4147-A177-3AD203B41FA5}">
                      <a16:colId xmlns:a16="http://schemas.microsoft.com/office/drawing/2014/main" val="1436089258"/>
                    </a:ext>
                  </a:extLst>
                </a:gridCol>
                <a:gridCol w="658368">
                  <a:extLst>
                    <a:ext uri="{9D8B030D-6E8A-4147-A177-3AD203B41FA5}">
                      <a16:colId xmlns:a16="http://schemas.microsoft.com/office/drawing/2014/main" val="1524703567"/>
                    </a:ext>
                  </a:extLst>
                </a:gridCol>
                <a:gridCol w="658368">
                  <a:extLst>
                    <a:ext uri="{9D8B030D-6E8A-4147-A177-3AD203B41FA5}">
                      <a16:colId xmlns:a16="http://schemas.microsoft.com/office/drawing/2014/main" val="120009377"/>
                    </a:ext>
                  </a:extLst>
                </a:gridCol>
                <a:gridCol w="658368">
                  <a:extLst>
                    <a:ext uri="{9D8B030D-6E8A-4147-A177-3AD203B41FA5}">
                      <a16:colId xmlns:a16="http://schemas.microsoft.com/office/drawing/2014/main" val="1719418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69469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- 2017-02-16 13:56:39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اكمل الصوره صح واربح 100 د.ك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04103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- 2017-02-17 19:43:05</a:t>
                      </a:r>
                      <a:r>
                        <a:rPr kumimoji="0" lang="en-US" sz="1000" b="0" i="0" u="none" strike="noStrike" kern="1200" cap="none" spc="0" normalizeH="0" baseline="0" noProof="0">
                          <a:ln>
                            <a:noFill/>
                          </a:ln>
                          <a:solidFill>
                            <a:prstClr val="black"/>
                          </a:solidFill>
                          <a:effectLst/>
                          <a:uLnTx/>
                          <a:uFillTx/>
                          <a:latin typeface="+mn-lt"/>
                          <a:ea typeface="+mn-ea"/>
                          <a:cs typeface="+mn-cs"/>
                        </a:rPr>
                        <a:t>
#NBKAnnouncement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05076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- 2017-02-18 14:57:38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أي عام تم اصدار الدستور الكويتي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79231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- 2017-02-18 14:42:12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وطني هواك بخافقي ودمي
وطني الكويت سموت كل زمان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86017262"/>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3621627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61831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06313768"/>
                    </a:ext>
                  </a:extLst>
                </a:gridCol>
                <a:gridCol w="658368">
                  <a:extLst>
                    <a:ext uri="{9D8B030D-6E8A-4147-A177-3AD203B41FA5}">
                      <a16:colId xmlns:a16="http://schemas.microsoft.com/office/drawing/2014/main" val="2514074147"/>
                    </a:ext>
                  </a:extLst>
                </a:gridCol>
                <a:gridCol w="658368">
                  <a:extLst>
                    <a:ext uri="{9D8B030D-6E8A-4147-A177-3AD203B41FA5}">
                      <a16:colId xmlns:a16="http://schemas.microsoft.com/office/drawing/2014/main" val="2296855041"/>
                    </a:ext>
                  </a:extLst>
                </a:gridCol>
                <a:gridCol w="658368">
                  <a:extLst>
                    <a:ext uri="{9D8B030D-6E8A-4147-A177-3AD203B41FA5}">
                      <a16:colId xmlns:a16="http://schemas.microsoft.com/office/drawing/2014/main" val="3186746818"/>
                    </a:ext>
                  </a:extLst>
                </a:gridCol>
                <a:gridCol w="658368">
                  <a:extLst>
                    <a:ext uri="{9D8B030D-6E8A-4147-A177-3AD203B41FA5}">
                      <a16:colId xmlns:a16="http://schemas.microsoft.com/office/drawing/2014/main" val="1452531899"/>
                    </a:ext>
                  </a:extLst>
                </a:gridCol>
                <a:gridCol w="658368">
                  <a:extLst>
                    <a:ext uri="{9D8B030D-6E8A-4147-A177-3AD203B41FA5}">
                      <a16:colId xmlns:a16="http://schemas.microsoft.com/office/drawing/2014/main" val="1330187090"/>
                    </a:ext>
                  </a:extLst>
                </a:gridCol>
                <a:gridCol w="658368">
                  <a:extLst>
                    <a:ext uri="{9D8B030D-6E8A-4147-A177-3AD203B41FA5}">
                      <a16:colId xmlns:a16="http://schemas.microsoft.com/office/drawing/2014/main" val="3492204012"/>
                    </a:ext>
                  </a:extLst>
                </a:gridCol>
                <a:gridCol w="658368">
                  <a:extLst>
                    <a:ext uri="{9D8B030D-6E8A-4147-A177-3AD203B41FA5}">
                      <a16:colId xmlns:a16="http://schemas.microsoft.com/office/drawing/2014/main" val="3409687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23369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- 2017-02-20 14:38:10</a:t>
                      </a:r>
                      <a:r>
                        <a:rPr kumimoji="0" lang="en-US" sz="1000" b="0" i="0" u="none" strike="noStrike" kern="1200" cap="none" spc="0" normalizeH="0" baseline="0" noProof="0">
                          <a:ln>
                            <a:noFill/>
                          </a:ln>
                          <a:solidFill>
                            <a:prstClr val="black"/>
                          </a:solidFill>
                          <a:effectLst/>
                          <a:uLnTx/>
                          <a:uFillTx/>
                          <a:latin typeface="+mn-lt"/>
                          <a:ea typeface="+mn-ea"/>
                          <a:cs typeface="+mn-cs"/>
                        </a:rPr>
                        <a:t>
NBK launches the mobile ATM service at some locations in Kuwait. The service will be available to provide ATM services to our customers in an easy and secure manner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47769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- 2017-02-17 14:58:35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هي العملة التي كانت تستخدم قبل الدينار الكويتي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86596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- 2017-02-20 14:37:21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دشن بنك الكويت الوطني خدمة السحب الآلي المتنقلة في الأماكن الحيوية في الكويت، حيث توفر الراحة لعملائنا من خلال تقديم خدمات السحب الآلي بطريقة آمنة.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58945022"/>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969855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7582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39047179"/>
                    </a:ext>
                  </a:extLst>
                </a:gridCol>
                <a:gridCol w="658368">
                  <a:extLst>
                    <a:ext uri="{9D8B030D-6E8A-4147-A177-3AD203B41FA5}">
                      <a16:colId xmlns:a16="http://schemas.microsoft.com/office/drawing/2014/main" val="1801409145"/>
                    </a:ext>
                  </a:extLst>
                </a:gridCol>
                <a:gridCol w="658368">
                  <a:extLst>
                    <a:ext uri="{9D8B030D-6E8A-4147-A177-3AD203B41FA5}">
                      <a16:colId xmlns:a16="http://schemas.microsoft.com/office/drawing/2014/main" val="2511005443"/>
                    </a:ext>
                  </a:extLst>
                </a:gridCol>
                <a:gridCol w="658368">
                  <a:extLst>
                    <a:ext uri="{9D8B030D-6E8A-4147-A177-3AD203B41FA5}">
                      <a16:colId xmlns:a16="http://schemas.microsoft.com/office/drawing/2014/main" val="3411404525"/>
                    </a:ext>
                  </a:extLst>
                </a:gridCol>
                <a:gridCol w="658368">
                  <a:extLst>
                    <a:ext uri="{9D8B030D-6E8A-4147-A177-3AD203B41FA5}">
                      <a16:colId xmlns:a16="http://schemas.microsoft.com/office/drawing/2014/main" val="3147948399"/>
                    </a:ext>
                  </a:extLst>
                </a:gridCol>
                <a:gridCol w="658368">
                  <a:extLst>
                    <a:ext uri="{9D8B030D-6E8A-4147-A177-3AD203B41FA5}">
                      <a16:colId xmlns:a16="http://schemas.microsoft.com/office/drawing/2014/main" val="2736169108"/>
                    </a:ext>
                  </a:extLst>
                </a:gridCol>
                <a:gridCol w="658368">
                  <a:extLst>
                    <a:ext uri="{9D8B030D-6E8A-4147-A177-3AD203B41FA5}">
                      <a16:colId xmlns:a16="http://schemas.microsoft.com/office/drawing/2014/main" val="2780520300"/>
                    </a:ext>
                  </a:extLst>
                </a:gridCol>
                <a:gridCol w="658368">
                  <a:extLst>
                    <a:ext uri="{9D8B030D-6E8A-4147-A177-3AD203B41FA5}">
                      <a16:colId xmlns:a16="http://schemas.microsoft.com/office/drawing/2014/main" val="3176819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83120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- 2017-02-20 14:58:03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أي جزيرة من جزر الكويت تعد الأكبر مساحة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23892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Commercial Bank of Kuwait - 2017-02-19 14:56:03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نهنئ الفائزين بسحب النجمة اليومي من 12/02/2017 الى 16/02/2017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59206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- 2017-02-17 11:45:16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بنك الكويت الوطني... معك حول العالم!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30075506"/>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1485296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- 4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70046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30739629"/>
                    </a:ext>
                  </a:extLst>
                </a:gridCol>
                <a:gridCol w="658368">
                  <a:extLst>
                    <a:ext uri="{9D8B030D-6E8A-4147-A177-3AD203B41FA5}">
                      <a16:colId xmlns:a16="http://schemas.microsoft.com/office/drawing/2014/main" val="4233120377"/>
                    </a:ext>
                  </a:extLst>
                </a:gridCol>
                <a:gridCol w="658368">
                  <a:extLst>
                    <a:ext uri="{9D8B030D-6E8A-4147-A177-3AD203B41FA5}">
                      <a16:colId xmlns:a16="http://schemas.microsoft.com/office/drawing/2014/main" val="4030272913"/>
                    </a:ext>
                  </a:extLst>
                </a:gridCol>
                <a:gridCol w="658368">
                  <a:extLst>
                    <a:ext uri="{9D8B030D-6E8A-4147-A177-3AD203B41FA5}">
                      <a16:colId xmlns:a16="http://schemas.microsoft.com/office/drawing/2014/main" val="1605080340"/>
                    </a:ext>
                  </a:extLst>
                </a:gridCol>
                <a:gridCol w="658368">
                  <a:extLst>
                    <a:ext uri="{9D8B030D-6E8A-4147-A177-3AD203B41FA5}">
                      <a16:colId xmlns:a16="http://schemas.microsoft.com/office/drawing/2014/main" val="2501174805"/>
                    </a:ext>
                  </a:extLst>
                </a:gridCol>
                <a:gridCol w="658368">
                  <a:extLst>
                    <a:ext uri="{9D8B030D-6E8A-4147-A177-3AD203B41FA5}">
                      <a16:colId xmlns:a16="http://schemas.microsoft.com/office/drawing/2014/main" val="114521852"/>
                    </a:ext>
                  </a:extLst>
                </a:gridCol>
                <a:gridCol w="658368">
                  <a:extLst>
                    <a:ext uri="{9D8B030D-6E8A-4147-A177-3AD203B41FA5}">
                      <a16:colId xmlns:a16="http://schemas.microsoft.com/office/drawing/2014/main" val="3264842736"/>
                    </a:ext>
                  </a:extLst>
                </a:gridCol>
                <a:gridCol w="658368">
                  <a:extLst>
                    <a:ext uri="{9D8B030D-6E8A-4147-A177-3AD203B41FA5}">
                      <a16:colId xmlns:a16="http://schemas.microsoft.com/office/drawing/2014/main" val="3592472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51209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- 2017-02-17 13:29:17</a:t>
                      </a:r>
                      <a:r>
                        <a:rPr kumimoji="0" lang="en-US" sz="1000" b="0" i="0" u="none" strike="noStrike" kern="1200" cap="none" spc="0" normalizeH="0" baseline="0" noProof="0">
                          <a:ln>
                            <a:noFill/>
                          </a:ln>
                          <a:solidFill>
                            <a:prstClr val="black"/>
                          </a:solidFill>
                          <a:effectLst/>
                          <a:uLnTx/>
                          <a:uFillTx/>
                          <a:latin typeface="+mn-lt"/>
                          <a:ea typeface="+mn-ea"/>
                          <a:cs typeface="+mn-cs"/>
                        </a:rPr>
                        <a:t>
IMPORTANT NOTICE 
Dear Customers, 
With regards to the recent comments on social media, Gulf Bank would like to inform its customers that their accounts are safely protected by advanced security systems based on global best practices. 
Gulf Bank advises its valued customers to always keep their personal information safe and not to share this information. 
For more safety and security tips, please visit:
www.e-gulfbank.com/security-en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28795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- 2017-02-19 14:57:10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هو عدد جزر الكويت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a:t>
                      </a:r>
                      <a:r>
                        <a:rPr kumimoji="0" lang="en-US" sz="1000" b="0" i="0" u="none" strike="noStrike" kern="1200" cap="none" spc="0" normalizeH="0" baseline="0" noProof="0">
                          <a:ln>
                            <a:noFill/>
                          </a:ln>
                          <a:solidFill>
                            <a:prstClr val="black"/>
                          </a:solidFill>
                          <a:effectLst/>
                          <a:uLnTx/>
                          <a:uFillTx/>
                          <a:latin typeface="+mn-lt"/>
                          <a:ea typeface="+mn-ea"/>
                          <a:cs typeface="+mn-cs"/>
                        </a:rPr>
                        <a:t>burganbankcompetitions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93289467"/>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28378029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- 5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22009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75283084"/>
                    </a:ext>
                  </a:extLst>
                </a:gridCol>
                <a:gridCol w="658368">
                  <a:extLst>
                    <a:ext uri="{9D8B030D-6E8A-4147-A177-3AD203B41FA5}">
                      <a16:colId xmlns:a16="http://schemas.microsoft.com/office/drawing/2014/main" val="4185775917"/>
                    </a:ext>
                  </a:extLst>
                </a:gridCol>
                <a:gridCol w="658368">
                  <a:extLst>
                    <a:ext uri="{9D8B030D-6E8A-4147-A177-3AD203B41FA5}">
                      <a16:colId xmlns:a16="http://schemas.microsoft.com/office/drawing/2014/main" val="1124470399"/>
                    </a:ext>
                  </a:extLst>
                </a:gridCol>
                <a:gridCol w="658368">
                  <a:extLst>
                    <a:ext uri="{9D8B030D-6E8A-4147-A177-3AD203B41FA5}">
                      <a16:colId xmlns:a16="http://schemas.microsoft.com/office/drawing/2014/main" val="3774829286"/>
                    </a:ext>
                  </a:extLst>
                </a:gridCol>
                <a:gridCol w="658368">
                  <a:extLst>
                    <a:ext uri="{9D8B030D-6E8A-4147-A177-3AD203B41FA5}">
                      <a16:colId xmlns:a16="http://schemas.microsoft.com/office/drawing/2014/main" val="568445758"/>
                    </a:ext>
                  </a:extLst>
                </a:gridCol>
                <a:gridCol w="658368">
                  <a:extLst>
                    <a:ext uri="{9D8B030D-6E8A-4147-A177-3AD203B41FA5}">
                      <a16:colId xmlns:a16="http://schemas.microsoft.com/office/drawing/2014/main" val="1195422277"/>
                    </a:ext>
                  </a:extLst>
                </a:gridCol>
                <a:gridCol w="658368">
                  <a:extLst>
                    <a:ext uri="{9D8B030D-6E8A-4147-A177-3AD203B41FA5}">
                      <a16:colId xmlns:a16="http://schemas.microsoft.com/office/drawing/2014/main" val="693642053"/>
                    </a:ext>
                  </a:extLst>
                </a:gridCol>
                <a:gridCol w="658368">
                  <a:extLst>
                    <a:ext uri="{9D8B030D-6E8A-4147-A177-3AD203B41FA5}">
                      <a16:colId xmlns:a16="http://schemas.microsoft.com/office/drawing/2014/main" val="3042432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92192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 Bank - 2017-02-16 14:56:16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هو الاسم الذي كان يطلق على جزيرة فيلكا قديماً ؟
جاوب و اربح ٥٠ دينار
شروط المسابقة:
- على المشترك ان يتابع حساب بنك برقان
- آخر موعد لاحتساب المشاركة بعد ٢٤ ساعة
- سيتم احتساب مشاركة واحدة فقط لكل مشترك
- لا يتم احتساب مشاركة اي موظف من بنك برقان
- في حال عدم رد الفائز خلال 24 ساعة سيتم اختيار فائز آخر
#بنك_برقان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24459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- 2017-02-19 08:00:27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اللهم ارزقني رزقاً واسعاً حلالاً طيباً من غير كد، صبحكم الله بالخير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461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- 2017-02-20 14:08:28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لقطات من مشاركة بيتك في مهرجان الكويت للجواد العربي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62590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- 2017-02-19 12:09:16</a:t>
                      </a:r>
                      <a:r>
                        <a:rPr kumimoji="0" lang="en-US" sz="1000" b="0" i="0" u="none" strike="noStrike" kern="1200" cap="none" spc="0" normalizeH="0" baseline="0" noProof="0">
                          <a:ln>
                            <a:noFill/>
                          </a:ln>
                          <a:solidFill>
                            <a:prstClr val="black"/>
                          </a:solidFill>
                          <a:effectLst/>
                          <a:uLnTx/>
                          <a:uFillTx/>
                          <a:latin typeface="+mn-lt"/>
                          <a:ea typeface="+mn-ea"/>
                          <a:cs typeface="+mn-cs"/>
                        </a:rPr>
                        <a:t>
Renew your Visa cards at the branch to enjoy this 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40363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- 2017-02-20 11:58:47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مثل هذا اليوم من عام 1979 تم افتتاح بيت التمويل الكويتي رسمياً برعاية ولي العهد ورئيس مجلس الوزراء الشيخ سعد العبدالله السالم الصباح‬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65244270"/>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10413070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- 6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99173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55108924"/>
                    </a:ext>
                  </a:extLst>
                </a:gridCol>
                <a:gridCol w="658368">
                  <a:extLst>
                    <a:ext uri="{9D8B030D-6E8A-4147-A177-3AD203B41FA5}">
                      <a16:colId xmlns:a16="http://schemas.microsoft.com/office/drawing/2014/main" val="265162643"/>
                    </a:ext>
                  </a:extLst>
                </a:gridCol>
                <a:gridCol w="658368">
                  <a:extLst>
                    <a:ext uri="{9D8B030D-6E8A-4147-A177-3AD203B41FA5}">
                      <a16:colId xmlns:a16="http://schemas.microsoft.com/office/drawing/2014/main" val="898828613"/>
                    </a:ext>
                  </a:extLst>
                </a:gridCol>
                <a:gridCol w="658368">
                  <a:extLst>
                    <a:ext uri="{9D8B030D-6E8A-4147-A177-3AD203B41FA5}">
                      <a16:colId xmlns:a16="http://schemas.microsoft.com/office/drawing/2014/main" val="394036076"/>
                    </a:ext>
                  </a:extLst>
                </a:gridCol>
                <a:gridCol w="658368">
                  <a:extLst>
                    <a:ext uri="{9D8B030D-6E8A-4147-A177-3AD203B41FA5}">
                      <a16:colId xmlns:a16="http://schemas.microsoft.com/office/drawing/2014/main" val="570099064"/>
                    </a:ext>
                  </a:extLst>
                </a:gridCol>
                <a:gridCol w="658368">
                  <a:extLst>
                    <a:ext uri="{9D8B030D-6E8A-4147-A177-3AD203B41FA5}">
                      <a16:colId xmlns:a16="http://schemas.microsoft.com/office/drawing/2014/main" val="967367285"/>
                    </a:ext>
                  </a:extLst>
                </a:gridCol>
                <a:gridCol w="658368">
                  <a:extLst>
                    <a:ext uri="{9D8B030D-6E8A-4147-A177-3AD203B41FA5}">
                      <a16:colId xmlns:a16="http://schemas.microsoft.com/office/drawing/2014/main" val="2659476828"/>
                    </a:ext>
                  </a:extLst>
                </a:gridCol>
                <a:gridCol w="658368">
                  <a:extLst>
                    <a:ext uri="{9D8B030D-6E8A-4147-A177-3AD203B41FA5}">
                      <a16:colId xmlns:a16="http://schemas.microsoft.com/office/drawing/2014/main" val="1190317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67998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- 2017-02-20 11:05:44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مبادرة برعاية "بيتك" يهديها مجموعة من الشباب الكويتيين لأهل الكويت بمناسبة الأعياد الوطنية
أداء/ ابراهيم المعتوق 
شكرا لكل من ساهم في هذا العمل 
#نشكر_الله
يمكنكم مشاهدة الفيديو كاملاًً عبر الرابط
</a:t>
                      </a:r>
                      <a:r>
                        <a:rPr kumimoji="0" lang="en-US" sz="1000" b="0" i="0" u="none" strike="noStrike" kern="1200" cap="none" spc="0" normalizeH="0" baseline="0" noProof="0">
                          <a:ln>
                            <a:noFill/>
                          </a:ln>
                          <a:solidFill>
                            <a:prstClr val="black"/>
                          </a:solidFill>
                          <a:effectLst/>
                          <a:uLnTx/>
                          <a:uFillTx/>
                          <a:latin typeface="+mn-lt"/>
                          <a:ea typeface="+mn-ea"/>
                          <a:cs typeface="+mn-cs"/>
                        </a:rPr>
                        <a:t>youtu.be/q9OxecnsTRU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10489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- 2017-02-21 14:35:32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عميلنا/ عبدالله بوطيبان الرابح بالسحب الاسبوعي بمبلغ 5،000 د.ك. يمكن ان تكون انت سعيد الحظ التالي!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55351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KFH ) - 2017-02-17 13:18:20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سئلت أم المؤمنين عائشة رضي الله عنها عن خُلق النبي عليه الصلاة والسلام فقالت: كان خلقه القرآن .. صلوا على خير البشر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48740310"/>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922400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- 7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31882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29526117"/>
                    </a:ext>
                  </a:extLst>
                </a:gridCol>
                <a:gridCol w="658368">
                  <a:extLst>
                    <a:ext uri="{9D8B030D-6E8A-4147-A177-3AD203B41FA5}">
                      <a16:colId xmlns:a16="http://schemas.microsoft.com/office/drawing/2014/main" val="3266138094"/>
                    </a:ext>
                  </a:extLst>
                </a:gridCol>
                <a:gridCol w="658368">
                  <a:extLst>
                    <a:ext uri="{9D8B030D-6E8A-4147-A177-3AD203B41FA5}">
                      <a16:colId xmlns:a16="http://schemas.microsoft.com/office/drawing/2014/main" val="2943098476"/>
                    </a:ext>
                  </a:extLst>
                </a:gridCol>
                <a:gridCol w="658368">
                  <a:extLst>
                    <a:ext uri="{9D8B030D-6E8A-4147-A177-3AD203B41FA5}">
                      <a16:colId xmlns:a16="http://schemas.microsoft.com/office/drawing/2014/main" val="418516281"/>
                    </a:ext>
                  </a:extLst>
                </a:gridCol>
                <a:gridCol w="658368">
                  <a:extLst>
                    <a:ext uri="{9D8B030D-6E8A-4147-A177-3AD203B41FA5}">
                      <a16:colId xmlns:a16="http://schemas.microsoft.com/office/drawing/2014/main" val="4125860900"/>
                    </a:ext>
                  </a:extLst>
                </a:gridCol>
                <a:gridCol w="658368">
                  <a:extLst>
                    <a:ext uri="{9D8B030D-6E8A-4147-A177-3AD203B41FA5}">
                      <a16:colId xmlns:a16="http://schemas.microsoft.com/office/drawing/2014/main" val="782315783"/>
                    </a:ext>
                  </a:extLst>
                </a:gridCol>
                <a:gridCol w="658368">
                  <a:extLst>
                    <a:ext uri="{9D8B030D-6E8A-4147-A177-3AD203B41FA5}">
                      <a16:colId xmlns:a16="http://schemas.microsoft.com/office/drawing/2014/main" val="670644657"/>
                    </a:ext>
                  </a:extLst>
                </a:gridCol>
                <a:gridCol w="658368">
                  <a:extLst>
                    <a:ext uri="{9D8B030D-6E8A-4147-A177-3AD203B41FA5}">
                      <a16:colId xmlns:a16="http://schemas.microsoft.com/office/drawing/2014/main" val="417047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87088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Warba Bank - 2017-02-19 19:26:35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 ربعك في#مسابقة_وربة
/
شروط المشاركة:
١- متابعة حساب بنك وربة في انستغرام
٢- منشن ربعك اللي ودك تشاركهم الجواب
٣- إجابة واحدة لكل مشترك
٤- موظفو البنك لا تحتسب مشاركتهم
٥- تحتسب المشاركات من داخل دولة الكويت فقط
/
يتم اختيار الفائز عن طريق القرعة 
#بنك_وربة #نتميز_بالحلول #فبراير_وربة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4796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- 2017-02-20 08:38:23</a:t>
                      </a:r>
                      <a:r>
                        <a:rPr kumimoji="0" lang="en-US" sz="1000" b="0" i="0" u="none" strike="noStrike" kern="1200" cap="none" spc="0" normalizeH="0" baseline="0" noProof="0">
                          <a:ln>
                            <a:noFill/>
                          </a:ln>
                          <a:solidFill>
                            <a:prstClr val="black"/>
                          </a:solidFill>
                          <a:effectLst/>
                          <a:uLnTx/>
                          <a:uFillTx/>
                          <a:latin typeface="+mn-lt"/>
                          <a:ea typeface="+mn-ea"/>
                          <a:cs typeface="+mn-cs"/>
                        </a:rPr>
                        <a:t>
Go to Dubai with 1 of your friends or family on a Private jet, just by using your NBK Visa cards! Visit nbk.com/privatejet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0207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- 2017-02-21 11:07:17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يوفّرالوطني لمساهميه خدمة استلام أرباحهم السنوية إلكترونياً من خلال تحويل الشيكات إلى حساباتهم مباشرة. للمزيد </a:t>
                      </a:r>
                      <a:r>
                        <a:rPr kumimoji="0" lang="en-US" sz="1000" b="0" i="0" u="none" strike="noStrike" kern="1200" cap="none" spc="0" normalizeH="0" baseline="0" noProof="0">
                          <a:ln>
                            <a:noFill/>
                          </a:ln>
                          <a:solidFill>
                            <a:prstClr val="black"/>
                          </a:solidFill>
                          <a:effectLst/>
                          <a:uLnTx/>
                          <a:uFillTx/>
                          <a:latin typeface="+mn-lt"/>
                          <a:ea typeface="+mn-ea"/>
                          <a:cs typeface="+mn-cs"/>
                        </a:rPr>
                        <a:t>nbk.com/clearing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74931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- 2017-02-20 14:44:59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07733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- 2017-02-20 14:46:31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17567662"/>
                  </a:ext>
                </a:extLst>
              </a:tr>
            </a:tbl>
          </a:graphicData>
        </a:graphic>
      </p:graphicFrame>
      <p:sp>
        <p:nvSpPr>
          <p:cNvPr id="4" name="Text Placeholder 3"/>
          <p:cNvSpPr>
            <a:spLocks noGrp="1"/>
          </p:cNvSpPr>
          <p:nvPr>
            <p:ph type="body" sz="quarter" idx="14"/>
          </p:nvPr>
        </p:nvSpPr>
        <p:spPr/>
        <p:txBody>
          <a:bodyPr/>
          <a:lstStyle/>
          <a:p>
            <a:r>
              <a:rPr lang="en-US"/>
              <a:t>16/02/2017 - 22/02/2017</a:t>
            </a:r>
            <a:endParaRPr lang="en-US"/>
          </a:p>
        </p:txBody>
      </p:sp>
    </p:spTree>
    <p:extLst>
      <p:ext uri="{BB962C8B-B14F-4D97-AF65-F5344CB8AC3E}">
        <p14:creationId xmlns:p14="http://schemas.microsoft.com/office/powerpoint/2010/main" val="115523343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518</Words>
  <Application>Microsoft Office PowerPoint</Application>
  <PresentationFormat>On-screen Show (4:3)</PresentationFormat>
  <Paragraphs>270</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Own Posts Table - 1 of 7</vt:lpstr>
      <vt:lpstr>Own Posts Table - 2 of 7</vt:lpstr>
      <vt:lpstr>Own Posts Table - 3 of 7</vt:lpstr>
      <vt:lpstr>Own Posts Table - 4 of 7</vt:lpstr>
      <vt:lpstr>Own Posts Table - 5 of 7</vt:lpstr>
      <vt:lpstr>Own Posts Table - 6 of 7</vt:lpstr>
      <vt:lpstr>Own Posts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 Posts Table - 1 of 7</dc:title>
  <dc:creator>Administrator</dc:creator>
  <cp:lastModifiedBy>Administrator</cp:lastModifiedBy>
  <cp:revision>1</cp:revision>
  <dcterms:created xsi:type="dcterms:W3CDTF">2017-02-22T09:15:57Z</dcterms:created>
  <dcterms:modified xsi:type="dcterms:W3CDTF">2017-02-22T09:20:08Z</dcterms:modified>
</cp:coreProperties>
</file>