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5</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6303270"/>
              </p:ext>
            </p:extLst>
          </p:nvPr>
        </p:nvGraphicFramePr>
        <p:xfrm>
          <a:off x="457200" y="1731963"/>
          <a:ext cx="8229600" cy="42418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560326"/>
                    </a:ext>
                  </a:extLst>
                </a:gridCol>
                <a:gridCol w="987552">
                  <a:extLst>
                    <a:ext uri="{9D8B030D-6E8A-4147-A177-3AD203B41FA5}">
                      <a16:colId xmlns:a16="http://schemas.microsoft.com/office/drawing/2014/main" val="590452773"/>
                    </a:ext>
                  </a:extLst>
                </a:gridCol>
                <a:gridCol w="987552">
                  <a:extLst>
                    <a:ext uri="{9D8B030D-6E8A-4147-A177-3AD203B41FA5}">
                      <a16:colId xmlns:a16="http://schemas.microsoft.com/office/drawing/2014/main" val="3689874678"/>
                    </a:ext>
                  </a:extLst>
                </a:gridCol>
                <a:gridCol w="987552">
                  <a:extLst>
                    <a:ext uri="{9D8B030D-6E8A-4147-A177-3AD203B41FA5}">
                      <a16:colId xmlns:a16="http://schemas.microsoft.com/office/drawing/2014/main" val="3061588567"/>
                    </a:ext>
                  </a:extLst>
                </a:gridCol>
                <a:gridCol w="987552">
                  <a:extLst>
                    <a:ext uri="{9D8B030D-6E8A-4147-A177-3AD203B41FA5}">
                      <a16:colId xmlns:a16="http://schemas.microsoft.com/office/drawing/2014/main" val="544902155"/>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812098464"/>
                  </a:ext>
                </a:extLst>
              </a:tr>
              <a:tr h="370840">
                <a:tc>
                  <a:txBody>
                    <a:bodyPr/>
                    <a:lstStyle/>
                    <a:p>
                      <a:r>
                        <a:rPr lang="en-US" sz="1000" b="1"/>
                        <a:t>Kuwait Finance House - 2017-02-10 21:37:54</a:t>
                      </a:r>
                      <a:r>
                        <a:rPr lang="en-US" sz="1000"/>
                        <a:t>
We celebrate National &amp; Liberation Days by lightning our Head Quarter building with Kuwait national flag colours</a:t>
                      </a:r>
                      <a:endParaRPr lang="en-US" sz="1000"/>
                    </a:p>
                  </a:txBody>
                  <a:tcPr/>
                </a:tc>
                <a:tc>
                  <a:txBody>
                    <a:bodyPr/>
                    <a:lstStyle/>
                    <a:p>
                      <a:r>
                        <a:rPr lang="en-US" sz="1000"/>
                        <a:t>96</a:t>
                      </a:r>
                      <a:endParaRPr lang="en-US" sz="1000"/>
                    </a:p>
                  </a:txBody>
                  <a:tcPr/>
                </a:tc>
                <a:tc>
                  <a:txBody>
                    <a:bodyPr/>
                    <a:lstStyle/>
                    <a:p>
                      <a:r>
                        <a:rPr lang="en-US" sz="1000"/>
                        <a:t>5</a:t>
                      </a:r>
                      <a:endParaRPr lang="en-US" sz="1000"/>
                    </a:p>
                  </a:txBody>
                  <a:tcPr/>
                </a:tc>
                <a:tc>
                  <a:txBody>
                    <a:bodyPr/>
                    <a:lstStyle/>
                    <a:p>
                      <a:r>
                        <a:rPr lang="en-US" sz="1000"/>
                        <a:t>0.3768%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45248768"/>
                  </a:ext>
                </a:extLst>
              </a:tr>
              <a:tr h="370840">
                <a:tc>
                  <a:txBody>
                    <a:bodyPr/>
                    <a:lstStyle/>
                    <a:p>
                      <a:r>
                        <a:rPr lang="en-US" sz="1000" b="1"/>
                        <a:t>Kuwait Finance House - 2017-02-09 16:29:22</a:t>
                      </a:r>
                      <a:r>
                        <a:rPr lang="en-US" sz="1000"/>
                        <a:t>
</a:t>
                      </a:r>
                      <a:r>
                        <a:rPr lang="ar-AE" sz="1000"/>
                        <a:t>أكد الرئيس التنفيذي لمجموعة بيت التمويل الكويتي "بيتك" مازن سعد الناهض خلال حفل تخريج حملة شهادة محلل مالي معتمد حرص البنك على دعم وتطوير الموارد البشرية التي تضيف قيمة لمؤسساتها ومجتمعها وتساهم في رفع مستوى الممارسة المهنية وتطوير قطاع الاستثمار، مشيرا الى ان العلوم الاقتصادية محورية وحيوية لبناء مستقبل أفضل.</a:t>
                      </a:r>
                      <a:endParaRPr lang="en-US" sz="1000"/>
                    </a:p>
                  </a:txBody>
                  <a:tcPr/>
                </a:tc>
                <a:tc>
                  <a:txBody>
                    <a:bodyPr/>
                    <a:lstStyle/>
                    <a:p>
                      <a:r>
                        <a:rPr lang="en-US" sz="1000"/>
                        <a:t>89</a:t>
                      </a:r>
                      <a:endParaRPr lang="en-US" sz="1000"/>
                    </a:p>
                  </a:txBody>
                  <a:tcPr/>
                </a:tc>
                <a:tc>
                  <a:txBody>
                    <a:bodyPr/>
                    <a:lstStyle/>
                    <a:p>
                      <a:r>
                        <a:rPr lang="en-US" sz="1000"/>
                        <a:t>3</a:t>
                      </a:r>
                      <a:endParaRPr lang="en-US" sz="1000"/>
                    </a:p>
                  </a:txBody>
                  <a:tcPr/>
                </a:tc>
                <a:tc>
                  <a:txBody>
                    <a:bodyPr/>
                    <a:lstStyle/>
                    <a:p>
                      <a:r>
                        <a:rPr lang="en-US" sz="1000"/>
                        <a:t>0.3434%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34473019"/>
                  </a:ext>
                </a:extLst>
              </a:tr>
              <a:tr h="370840">
                <a:tc>
                  <a:txBody>
                    <a:bodyPr/>
                    <a:lstStyle/>
                    <a:p>
                      <a:r>
                        <a:rPr lang="en-US" sz="1000" b="1"/>
                        <a:t>Gulf Bank - 2017-02-14 11:22:10</a:t>
                      </a:r>
                      <a:r>
                        <a:rPr lang="en-US" sz="1000"/>
                        <a:t>
Gulf Bank is integrating excellence into its banking services through a series of trainings provided by the Chartered Institute for Securities &amp; Investment (CISI)</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0.3335%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146624087"/>
                  </a:ext>
                </a:extLst>
              </a:tr>
              <a:tr h="370840">
                <a:tc>
                  <a:txBody>
                    <a:bodyPr/>
                    <a:lstStyle/>
                    <a:p>
                      <a:r>
                        <a:rPr lang="en-US" sz="1000" b="1"/>
                        <a:t>Gulf Bank - 2017-02-13 12:38:08</a:t>
                      </a:r>
                      <a:r>
                        <a:rPr lang="en-US" sz="1000"/>
                        <a:t>
Gulf Bank was honored to receive the ‘Best Training Plan 2016’ award during the opening ceremony of the first Organizational Learning Conference organized by the Kuwaiti government’s Manpower &amp; Government Restructuring Programme (MGRP). The conference started yesterday, 12 February 2017 and will continue until Tuesday, 14 February 2017 at the Salwa Al Sabah Hall in Kuwait.
</a:t>
                      </a:r>
                      <a:r>
                        <a:rPr lang="ar-AE" sz="1000"/>
                        <a:t>يتشرف بنك الخليج بالإعلان عن فوزه بجائزة "أفضل خطة تدريب 2016" وذلك خلال الحفل الافتتاحي الأول لمؤتمر التعليم المؤسسي المنظم من قبل برنامج إعادة هيكلة القوى العاملة في الكويت. هذا وقد بدأ المؤتمر يوم  أمس الأحد 12 فبراير 2017 وسيستمر حتى يوم الثلاثاء 14 فبراير 2017 في قاعة سلوى الصباح، الكويت</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0.2541%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430653513"/>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424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5</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47889566"/>
              </p:ext>
            </p:extLst>
          </p:nvPr>
        </p:nvGraphicFramePr>
        <p:xfrm>
          <a:off x="457200" y="1731963"/>
          <a:ext cx="8229600" cy="38455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49618031"/>
                    </a:ext>
                  </a:extLst>
                </a:gridCol>
                <a:gridCol w="987552">
                  <a:extLst>
                    <a:ext uri="{9D8B030D-6E8A-4147-A177-3AD203B41FA5}">
                      <a16:colId xmlns:a16="http://schemas.microsoft.com/office/drawing/2014/main" val="4263795947"/>
                    </a:ext>
                  </a:extLst>
                </a:gridCol>
                <a:gridCol w="987552">
                  <a:extLst>
                    <a:ext uri="{9D8B030D-6E8A-4147-A177-3AD203B41FA5}">
                      <a16:colId xmlns:a16="http://schemas.microsoft.com/office/drawing/2014/main" val="2750112674"/>
                    </a:ext>
                  </a:extLst>
                </a:gridCol>
                <a:gridCol w="987552">
                  <a:extLst>
                    <a:ext uri="{9D8B030D-6E8A-4147-A177-3AD203B41FA5}">
                      <a16:colId xmlns:a16="http://schemas.microsoft.com/office/drawing/2014/main" val="2677403301"/>
                    </a:ext>
                  </a:extLst>
                </a:gridCol>
                <a:gridCol w="987552">
                  <a:extLst>
                    <a:ext uri="{9D8B030D-6E8A-4147-A177-3AD203B41FA5}">
                      <a16:colId xmlns:a16="http://schemas.microsoft.com/office/drawing/2014/main" val="4091025633"/>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298224716"/>
                  </a:ext>
                </a:extLst>
              </a:tr>
              <a:tr h="370840">
                <a:tc>
                  <a:txBody>
                    <a:bodyPr/>
                    <a:lstStyle/>
                    <a:p>
                      <a:r>
                        <a:rPr lang="en-US" sz="1000" b="1"/>
                        <a:t>Gulf Bank - 2017-02-15 12:00:48</a:t>
                      </a:r>
                      <a:r>
                        <a:rPr lang="en-US" sz="1000"/>
                        <a:t>
Gulf Bank recently concluded “Operational Risk Training” sessions for senior management at the Jumeirah Messilah Beach Hotel. The training was conducted by Fitch Learning, part of Fitch Group, over two sessions for more than 40 employees from different departments within the Bank.
</a:t>
                      </a:r>
                      <a:r>
                        <a:rPr lang="ar-AE" sz="1000"/>
                        <a:t>اختتم بنك الخليج مؤخرا جلسة تدريبية عن الوعي بالمخاطر التشغيلية للمدراء الإداريين وذلك في فندق جميرة مسيلة. وأقام التدريب "فيتش ليرنينغ" وهي جزء من "فيتش غروب" على مدى دورتين تدريبيتين لأكثر من 40 موظف من مختلف القطاعات في البنك.</a:t>
                      </a:r>
                      <a:endParaRPr lang="en-US" sz="1000"/>
                    </a:p>
                  </a:txBody>
                  <a:tcPr/>
                </a:tc>
                <a:tc>
                  <a:txBody>
                    <a:bodyPr/>
                    <a:lstStyle/>
                    <a:p>
                      <a:r>
                        <a:rPr lang="en-US" sz="1000"/>
                        <a:t>25</a:t>
                      </a:r>
                      <a:endParaRPr lang="en-US" sz="1000"/>
                    </a:p>
                  </a:txBody>
                  <a:tcPr/>
                </a:tc>
                <a:tc>
                  <a:txBody>
                    <a:bodyPr/>
                    <a:lstStyle/>
                    <a:p>
                      <a:r>
                        <a:rPr lang="en-US" sz="1000"/>
                        <a:t>1</a:t>
                      </a:r>
                      <a:endParaRPr lang="en-US" sz="1000"/>
                    </a:p>
                  </a:txBody>
                  <a:tcPr/>
                </a:tc>
                <a:tc>
                  <a:txBody>
                    <a:bodyPr/>
                    <a:lstStyle/>
                    <a:p>
                      <a:r>
                        <a:rPr lang="en-US" sz="1000"/>
                        <a:t>0.1882%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25762467"/>
                  </a:ext>
                </a:extLst>
              </a:tr>
              <a:tr h="370840">
                <a:tc>
                  <a:txBody>
                    <a:bodyPr/>
                    <a:lstStyle/>
                    <a:p>
                      <a:r>
                        <a:rPr lang="en-US" sz="1000" b="1"/>
                        <a:t>Kuwait Finance House - 2017-02-14 13:25:33</a:t>
                      </a:r>
                      <a:r>
                        <a:rPr lang="en-US" sz="1000"/>
                        <a:t>
</a:t>
                      </a:r>
                      <a:r>
                        <a:rPr lang="ar-AE" sz="1000"/>
                        <a:t>شارك الرئيس التنفيذي مازن الناهض في القمة المالية للشرق الأوسط وشمال افريقيا، وتناول اهم التحديات التي تواجه القطاع المصرفي في المنطقة في ظل انخفاض اسعار النفط، وكيفية التعامل مع المتغيرات في أسواق المال الخليجية</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0.1712%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48429387"/>
                  </a:ext>
                </a:extLst>
              </a:tr>
              <a:tr h="370840">
                <a:tc>
                  <a:txBody>
                    <a:bodyPr/>
                    <a:lstStyle/>
                    <a:p>
                      <a:r>
                        <a:rPr lang="en-US" sz="1000" b="1"/>
                        <a:t>Kuwait Finance House - 2017-02-11 15:49:02</a:t>
                      </a:r>
                      <a:r>
                        <a:rPr lang="en-US" sz="1000"/>
                        <a:t>
</a:t>
                      </a:r>
                      <a:r>
                        <a:rPr lang="ar-AE" sz="1000"/>
                        <a:t>شارك بيت التمويل الكويتي" بيتك" في العديد من الفعاليات والانشطة المعنية بالبيئة والحفاظ عليها وحمايتها بالتعاون مع الهيئات والمؤسسات العاملة في هذا المجال مثل المبرة البيئية التطوعية وفريق الغوص الكويتي، ورعى المشروع البيئى "امنية " لاعادة تدوير العبوات البلاستيكية، كما يساهم فى  نشر الوعي البيئي عبر مجموعة من المواد الإعلامية المنشورة في وسائل التواصل الاجتماعي، بهدف تعميق الثقافة البيئية وخلق حالة من الوعى والاهتمام بأهمية المحافظة على بيئة نظيفة خالية من الملوثات.</a:t>
                      </a:r>
                      <a:endParaRPr lang="en-US" sz="1000"/>
                    </a:p>
                  </a:txBody>
                  <a:tcPr/>
                </a:tc>
                <a:tc>
                  <a:txBody>
                    <a:bodyPr/>
                    <a:lstStyle/>
                    <a:p>
                      <a:r>
                        <a:rPr lang="en-US" sz="1000"/>
                        <a:t>43</a:t>
                      </a:r>
                      <a:endParaRPr lang="en-US" sz="1000"/>
                    </a:p>
                  </a:txBody>
                  <a:tcPr/>
                </a:tc>
                <a:tc>
                  <a:txBody>
                    <a:bodyPr/>
                    <a:lstStyle/>
                    <a:p>
                      <a:r>
                        <a:rPr lang="en-US" sz="1000"/>
                        <a:t>2</a:t>
                      </a:r>
                      <a:endParaRPr lang="en-US" sz="1000"/>
                    </a:p>
                  </a:txBody>
                  <a:tcPr/>
                </a:tc>
                <a:tc>
                  <a:txBody>
                    <a:bodyPr/>
                    <a:lstStyle/>
                    <a:p>
                      <a:r>
                        <a:rPr lang="en-US" sz="1000"/>
                        <a:t>0.1678%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41793090"/>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1489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- 3 of 5</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82497315"/>
              </p:ext>
            </p:extLst>
          </p:nvPr>
        </p:nvGraphicFramePr>
        <p:xfrm>
          <a:off x="457200" y="1731963"/>
          <a:ext cx="8229600" cy="43942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47275119"/>
                    </a:ext>
                  </a:extLst>
                </a:gridCol>
                <a:gridCol w="987552">
                  <a:extLst>
                    <a:ext uri="{9D8B030D-6E8A-4147-A177-3AD203B41FA5}">
                      <a16:colId xmlns:a16="http://schemas.microsoft.com/office/drawing/2014/main" val="3122922587"/>
                    </a:ext>
                  </a:extLst>
                </a:gridCol>
                <a:gridCol w="987552">
                  <a:extLst>
                    <a:ext uri="{9D8B030D-6E8A-4147-A177-3AD203B41FA5}">
                      <a16:colId xmlns:a16="http://schemas.microsoft.com/office/drawing/2014/main" val="4036561564"/>
                    </a:ext>
                  </a:extLst>
                </a:gridCol>
                <a:gridCol w="987552">
                  <a:extLst>
                    <a:ext uri="{9D8B030D-6E8A-4147-A177-3AD203B41FA5}">
                      <a16:colId xmlns:a16="http://schemas.microsoft.com/office/drawing/2014/main" val="3786322692"/>
                    </a:ext>
                  </a:extLst>
                </a:gridCol>
                <a:gridCol w="987552">
                  <a:extLst>
                    <a:ext uri="{9D8B030D-6E8A-4147-A177-3AD203B41FA5}">
                      <a16:colId xmlns:a16="http://schemas.microsoft.com/office/drawing/2014/main" val="850143826"/>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32552345"/>
                  </a:ext>
                </a:extLst>
              </a:tr>
              <a:tr h="370840">
                <a:tc>
                  <a:txBody>
                    <a:bodyPr/>
                    <a:lstStyle/>
                    <a:p>
                      <a:r>
                        <a:rPr lang="en-US" sz="1000" b="1"/>
                        <a:t>National Bank of Kuwait - 2017-02-12 11:22:21</a:t>
                      </a:r>
                      <a:r>
                        <a:rPr lang="en-US" sz="1000"/>
                        <a:t>
NBK was recognized for the 3rd time in a row as the most valuable banking brand in Kuwait in 2017 according to Brand Finance, the renowned brand valuation agency. NBK ranks among the Top Tier of the Most 500 Valuable Banking Brands in the world.</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0.1562%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02435843"/>
                  </a:ext>
                </a:extLst>
              </a:tr>
              <a:tr h="370840">
                <a:tc>
                  <a:txBody>
                    <a:bodyPr/>
                    <a:lstStyle/>
                    <a:p>
                      <a:r>
                        <a:rPr lang="en-US" sz="1000" b="1"/>
                        <a:t>Gulf Bank - 2017-02-13 10:01:43</a:t>
                      </a:r>
                      <a:r>
                        <a:rPr lang="en-US" sz="1000"/>
                        <a:t>
Gulf Bank wins 'Best Retail Bank' and 'Best Retail Customer Service' from International Finance Magazine. Congrats to fellow Kuwait winners Warba Bank, KAMCO Investment Company, and Kuwait Telecommunication Company- VIVA! 
https://lnkd.in/fdWzD8U</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0.1379%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69206495"/>
                  </a:ext>
                </a:extLst>
              </a:tr>
              <a:tr h="370840">
                <a:tc>
                  <a:txBody>
                    <a:bodyPr/>
                    <a:lstStyle/>
                    <a:p>
                      <a:r>
                        <a:rPr lang="en-US" sz="1000" b="1"/>
                        <a:t>Kuwait Finance House - 2017-02-13 09:49:46</a:t>
                      </a:r>
                      <a:r>
                        <a:rPr lang="en-US" sz="1000"/>
                        <a:t>
</a:t>
                      </a:r>
                      <a:r>
                        <a:rPr lang="ar-AE" sz="1000"/>
                        <a:t>برنامج إعادة هيكلة القوى العاملة يمنح "بيتك" جائزة التميز التدريبي كأكبر شركة في تعيين الباحثين عن العمل وجائزة أخرى كأكثر شركة في الاستقرار الوظيفي
 </a:t>
                      </a:r>
                      <a:r>
                        <a:rPr lang="en-US" sz="1000"/>
                        <a:t>Organized by MGRP
KFH Wins Two Awards at Organizational Learning Conference as “Best Employer for Job Seekers” and “Best Job Stability Award” at the 2016 Excellence awards ceremony</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0.1267%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003462329"/>
                  </a:ext>
                </a:extLst>
              </a:tr>
              <a:tr h="370840">
                <a:tc>
                  <a:txBody>
                    <a:bodyPr/>
                    <a:lstStyle/>
                    <a:p>
                      <a:r>
                        <a:rPr lang="en-US" sz="1000" b="1"/>
                        <a:t>Kuwait Finance House - 2017-02-14 08:24:51</a:t>
                      </a:r>
                      <a:r>
                        <a:rPr lang="en-US" sz="1000"/>
                        <a:t>
Join us for Introduction To Risk Management workshop presented by our colleague Abdulrahman AlDuaij - Senior Risk Model Analyst
#KFHGUST</a:t>
                      </a:r>
                      <a:endParaRPr lang="en-US" sz="1000"/>
                    </a:p>
                  </a:txBody>
                  <a:tcPr/>
                </a:tc>
                <a:tc>
                  <a:txBody>
                    <a:bodyPr/>
                    <a:lstStyle/>
                    <a:p>
                      <a:r>
                        <a:rPr lang="en-US" sz="1000"/>
                        <a:t>29</a:t>
                      </a:r>
                      <a:endParaRPr lang="en-US" sz="1000"/>
                    </a:p>
                  </a:txBody>
                  <a:tcPr/>
                </a:tc>
                <a:tc>
                  <a:txBody>
                    <a:bodyPr/>
                    <a:lstStyle/>
                    <a:p>
                      <a:r>
                        <a:rPr lang="en-US" sz="1000"/>
                        <a:t>3</a:t>
                      </a:r>
                      <a:endParaRPr lang="en-US" sz="1000"/>
                    </a:p>
                  </a:txBody>
                  <a:tcPr/>
                </a:tc>
                <a:tc>
                  <a:txBody>
                    <a:bodyPr/>
                    <a:lstStyle/>
                    <a:p>
                      <a:r>
                        <a:rPr lang="en-US" sz="1000"/>
                        <a:t>0.1191%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28874393"/>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57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- 4 of 5</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48795645"/>
              </p:ext>
            </p:extLst>
          </p:nvPr>
        </p:nvGraphicFramePr>
        <p:xfrm>
          <a:off x="457200" y="1731963"/>
          <a:ext cx="8229600" cy="42722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5905049"/>
                    </a:ext>
                  </a:extLst>
                </a:gridCol>
                <a:gridCol w="987552">
                  <a:extLst>
                    <a:ext uri="{9D8B030D-6E8A-4147-A177-3AD203B41FA5}">
                      <a16:colId xmlns:a16="http://schemas.microsoft.com/office/drawing/2014/main" val="3053449900"/>
                    </a:ext>
                  </a:extLst>
                </a:gridCol>
                <a:gridCol w="987552">
                  <a:extLst>
                    <a:ext uri="{9D8B030D-6E8A-4147-A177-3AD203B41FA5}">
                      <a16:colId xmlns:a16="http://schemas.microsoft.com/office/drawing/2014/main" val="3788439960"/>
                    </a:ext>
                  </a:extLst>
                </a:gridCol>
                <a:gridCol w="987552">
                  <a:extLst>
                    <a:ext uri="{9D8B030D-6E8A-4147-A177-3AD203B41FA5}">
                      <a16:colId xmlns:a16="http://schemas.microsoft.com/office/drawing/2014/main" val="3443304421"/>
                    </a:ext>
                  </a:extLst>
                </a:gridCol>
                <a:gridCol w="987552">
                  <a:extLst>
                    <a:ext uri="{9D8B030D-6E8A-4147-A177-3AD203B41FA5}">
                      <a16:colId xmlns:a16="http://schemas.microsoft.com/office/drawing/2014/main" val="18603437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492050485"/>
                  </a:ext>
                </a:extLst>
              </a:tr>
              <a:tr h="370840">
                <a:tc>
                  <a:txBody>
                    <a:bodyPr/>
                    <a:lstStyle/>
                    <a:p>
                      <a:r>
                        <a:rPr lang="en-US" sz="1000" b="1"/>
                        <a:t>National Bank of Kuwait - 2017-02-12 11:21:03</a:t>
                      </a:r>
                      <a:r>
                        <a:rPr lang="en-US" sz="1000"/>
                        <a:t>
</a:t>
                      </a:r>
                      <a:r>
                        <a:rPr lang="ar-AE" sz="1000"/>
                        <a:t>للمرة الثالثة على التوالي، حلّت العلامة التجارية لبنك الكويت الوطني في المرتبة الأولى بين كافة البنوك الكويتية كالعلامة المصرفية الأعلى قيمة في الكويت لعام 2017، وضمن الثلث الأول لأغلى 500 علامة مصرفية في العالم، وذلك وفق التقرير السنوي للشركة العالمية لتقييم العلامات التجارية "براند فاينانس".</a:t>
                      </a:r>
                      <a:endParaRPr lang="en-US" sz="1000"/>
                    </a:p>
                  </a:txBody>
                  <a:tcPr/>
                </a:tc>
                <a:tc>
                  <a:txBody>
                    <a:bodyPr/>
                    <a:lstStyle/>
                    <a:p>
                      <a:r>
                        <a:rPr lang="en-US" sz="1000"/>
                        <a:t>37</a:t>
                      </a:r>
                      <a:endParaRPr lang="en-US" sz="1000"/>
                    </a:p>
                  </a:txBody>
                  <a:tcPr/>
                </a:tc>
                <a:tc>
                  <a:txBody>
                    <a:bodyPr/>
                    <a:lstStyle/>
                    <a:p>
                      <a:r>
                        <a:rPr lang="en-US" sz="1000"/>
                        <a:t>1</a:t>
                      </a:r>
                      <a:endParaRPr lang="en-US" sz="1000"/>
                    </a:p>
                  </a:txBody>
                  <a:tcPr/>
                </a:tc>
                <a:tc>
                  <a:txBody>
                    <a:bodyPr/>
                    <a:lstStyle/>
                    <a:p>
                      <a:r>
                        <a:rPr lang="en-US" sz="1000"/>
                        <a:t>0.1141%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83820252"/>
                  </a:ext>
                </a:extLst>
              </a:tr>
              <a:tr h="370840">
                <a:tc>
                  <a:txBody>
                    <a:bodyPr/>
                    <a:lstStyle/>
                    <a:p>
                      <a:r>
                        <a:rPr lang="en-US" sz="1000" b="1"/>
                        <a:t>National Bank of Kuwait - 2017-02-15 10:17:38</a:t>
                      </a:r>
                      <a:r>
                        <a:rPr lang="en-US" sz="1000"/>
                        <a:t>
NBK offers  Miles World Mastercard Credit Cardholders exciting opportunities by adding NBK Rewards Program</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0.0359%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84909970"/>
                  </a:ext>
                </a:extLst>
              </a:tr>
              <a:tr h="370840">
                <a:tc>
                  <a:txBody>
                    <a:bodyPr/>
                    <a:lstStyle/>
                    <a:p>
                      <a:r>
                        <a:rPr lang="en-US" sz="1000" b="1"/>
                        <a:t>National Bank of Kuwait - 2017-02-15 10:14:04</a:t>
                      </a:r>
                      <a:r>
                        <a:rPr lang="en-US" sz="1000"/>
                        <a:t>
</a:t>
                      </a:r>
                      <a:r>
                        <a:rPr lang="ar-AE" sz="1000"/>
                        <a:t>بنك الكويت الوطني يكافئ حاملي بطاقة مايلز </a:t>
                      </a:r>
                      <a:r>
                        <a:rPr lang="en-US" sz="1000"/>
                        <a:t>World MasterCard </a:t>
                      </a:r>
                      <a:r>
                        <a:rPr lang="ar-AE" sz="1000"/>
                        <a:t>الائتمانية بإضافة برنامج مكافآت الوطني</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0.0210%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57660840"/>
                  </a:ext>
                </a:extLst>
              </a:tr>
              <a:tr h="370840">
                <a:tc>
                  <a:txBody>
                    <a:bodyPr/>
                    <a:lstStyle/>
                    <a:p>
                      <a:r>
                        <a:rPr lang="en-US" sz="1000" b="1"/>
                        <a:t>National Bank of Kuwait - 2017-02-13 13:32:45</a:t>
                      </a:r>
                      <a:r>
                        <a:rPr lang="en-US" sz="1000"/>
                        <a:t>
NBK Oil markets report:  Oil markets await verification of OPEC output cuts, but US shale re-emerging  
https://lnkd.in/ftMQ_hy</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0.0210%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4543944"/>
                  </a:ext>
                </a:extLst>
              </a:tr>
              <a:tr h="370840">
                <a:tc>
                  <a:txBody>
                    <a:bodyPr/>
                    <a:lstStyle/>
                    <a:p>
                      <a:r>
                        <a:rPr lang="en-US" sz="1000" b="1"/>
                        <a:t>National Bank of Kuwait - 2017-02-12 11:17:53</a:t>
                      </a:r>
                      <a:r>
                        <a:rPr lang="en-US" sz="1000"/>
                        <a:t>
NBK Macroeconomic outlook on Oman: Real growth seen slowing in 2017 as fiscal stance tightens
https://lnkd.in/fAVgQTJ</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0.0120%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94189498"/>
                  </a:ext>
                </a:extLst>
              </a:tr>
              <a:tr h="370840">
                <a:tc>
                  <a:txBody>
                    <a:bodyPr/>
                    <a:lstStyle/>
                    <a:p>
                      <a:r>
                        <a:rPr lang="en-US" sz="1000" b="1"/>
                        <a:t>Kuwait Finance House - 2017-02-12 12:29:59</a:t>
                      </a:r>
                      <a:r>
                        <a:rPr lang="en-US" sz="1000"/>
                        <a:t>
&lt;&lt;</a:t>
                      </a:r>
                      <a:r>
                        <a:rPr lang="ar-AE" sz="1000"/>
                        <a:t>بيتك&gt;&gt; يدرس 27 فرصة دمج أو شراء</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0.0112%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57603858"/>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632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- 5 of 5</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654301273"/>
              </p:ext>
            </p:extLst>
          </p:nvPr>
        </p:nvGraphicFramePr>
        <p:xfrm>
          <a:off x="457200" y="1731963"/>
          <a:ext cx="8229600" cy="31750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3225413"/>
                    </a:ext>
                  </a:extLst>
                </a:gridCol>
                <a:gridCol w="987552">
                  <a:extLst>
                    <a:ext uri="{9D8B030D-6E8A-4147-A177-3AD203B41FA5}">
                      <a16:colId xmlns:a16="http://schemas.microsoft.com/office/drawing/2014/main" val="3239414880"/>
                    </a:ext>
                  </a:extLst>
                </a:gridCol>
                <a:gridCol w="987552">
                  <a:extLst>
                    <a:ext uri="{9D8B030D-6E8A-4147-A177-3AD203B41FA5}">
                      <a16:colId xmlns:a16="http://schemas.microsoft.com/office/drawing/2014/main" val="2509330110"/>
                    </a:ext>
                  </a:extLst>
                </a:gridCol>
                <a:gridCol w="987552">
                  <a:extLst>
                    <a:ext uri="{9D8B030D-6E8A-4147-A177-3AD203B41FA5}">
                      <a16:colId xmlns:a16="http://schemas.microsoft.com/office/drawing/2014/main" val="3401904451"/>
                    </a:ext>
                  </a:extLst>
                </a:gridCol>
                <a:gridCol w="987552">
                  <a:extLst>
                    <a:ext uri="{9D8B030D-6E8A-4147-A177-3AD203B41FA5}">
                      <a16:colId xmlns:a16="http://schemas.microsoft.com/office/drawing/2014/main" val="153635247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999808409"/>
                  </a:ext>
                </a:extLst>
              </a:tr>
              <a:tr h="370840">
                <a:tc>
                  <a:txBody>
                    <a:bodyPr/>
                    <a:lstStyle/>
                    <a:p>
                      <a:r>
                        <a:rPr lang="en-US" sz="1000" b="1"/>
                        <a:t>National Bank of Kuwait - 2017-02-14 15:20:58</a:t>
                      </a:r>
                      <a:r>
                        <a:rPr lang="en-US" sz="1000"/>
                        <a:t>
NBK Monetary developments outlook: Kuwait Credit growth averages 7% in 2016
https://lnkd.in/fMaYP8v</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0.0090%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54888865"/>
                  </a:ext>
                </a:extLst>
              </a:tr>
              <a:tr h="370840">
                <a:tc>
                  <a:txBody>
                    <a:bodyPr/>
                    <a:lstStyle/>
                    <a:p>
                      <a:r>
                        <a:rPr lang="en-US" sz="1000" b="1"/>
                        <a:t>National Bank of Kuwait - 2017-02-14 15:19:04</a:t>
                      </a:r>
                      <a:r>
                        <a:rPr lang="en-US" sz="1000"/>
                        <a:t>
</a:t>
                      </a:r>
                      <a:r>
                        <a:rPr lang="ar-AE" sz="1000"/>
                        <a:t>تقرير التطورات النقدية  من بنك الكويت الوطني :  متوسط نمو الائتمان في الكويت يسجل 7٪ خلال العام 2016
</a:t>
                      </a:r>
                      <a:r>
                        <a:rPr lang="en-US" sz="1000"/>
                        <a:t>https://lnkd.in/fV4-eu6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713755945"/>
                  </a:ext>
                </a:extLst>
              </a:tr>
              <a:tr h="370840">
                <a:tc>
                  <a:txBody>
                    <a:bodyPr/>
                    <a:lstStyle/>
                    <a:p>
                      <a:r>
                        <a:rPr lang="en-US" sz="1000" b="1"/>
                        <a:t>National Bank of Kuwait - 2017-02-13 13:31:04</a:t>
                      </a:r>
                      <a:r>
                        <a:rPr lang="en-US" sz="1000"/>
                        <a:t>
</a:t>
                      </a:r>
                      <a:r>
                        <a:rPr lang="ar-AE" sz="1000"/>
                        <a:t>تقرير بنك الكويت الوطني عن أسواق النفط العالمية: أسواق النفط تنتظر تثبيت خفض الانتاج والنفط الصخري يعاود ارتفاعه 
</a:t>
                      </a:r>
                      <a:r>
                        <a:rPr lang="en-US" sz="1000"/>
                        <a:t>https://lnkd.in/f2yQJd5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42424661"/>
                  </a:ext>
                </a:extLst>
              </a:tr>
              <a:tr h="370840">
                <a:tc>
                  <a:txBody>
                    <a:bodyPr/>
                    <a:lstStyle/>
                    <a:p>
                      <a:r>
                        <a:rPr lang="en-US" sz="1000" b="1"/>
                        <a:t>National Bank of Kuwait - 2017-02-12 11:15:40</a:t>
                      </a:r>
                      <a:r>
                        <a:rPr lang="en-US" sz="1000"/>
                        <a:t>
</a:t>
                      </a:r>
                      <a:r>
                        <a:rPr lang="ar-AE" sz="1000"/>
                        <a:t>تقرير الاقتصاد الكلي عن سلطنة عمان من بنك الكويت الوطني: النمو الحقيقي لعمان يتباطأ متأثراً بالسياسة المالية التقشفية
</a:t>
                      </a:r>
                      <a:r>
                        <a:rPr lang="en-US" sz="1000"/>
                        <a:t>https://lnkd.in/f-Qtede</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28680821"/>
                  </a:ext>
                </a:extLst>
              </a:tr>
            </a:tbl>
          </a:graphicData>
        </a:graphic>
      </p:graphicFrame>
      <p:sp>
        <p:nvSpPr>
          <p:cNvPr id="4" name="Text Placeholder 3"/>
          <p:cNvSpPr>
            <a:spLocks noGrp="1"/>
          </p:cNvSpPr>
          <p:nvPr>
            <p:ph type="body" sz="quarter" idx="14"/>
          </p:nvPr>
        </p:nvSpPr>
        <p:spPr/>
        <p:txBody>
          <a:bodyPr/>
          <a:lstStyle/>
          <a:p>
            <a:r>
              <a:rPr lang="en-US"/>
              <a:t>09/02/2017 - 15/02/2017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5073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327</Words>
  <Application>Microsoft Office PowerPoint</Application>
  <PresentationFormat>On-screen Show (4:3)</PresentationFormat>
  <Paragraphs>145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Updates Table - 1 of 5</vt:lpstr>
      <vt:lpstr>Updates Table - 2 of 5</vt:lpstr>
      <vt:lpstr>Updates Table - 3 of 5</vt:lpstr>
      <vt:lpstr>Updates Table - 4 of 5</vt:lpstr>
      <vt:lpstr>Updates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5</dc:title>
  <dc:creator>Administrator</dc:creator>
  <cp:lastModifiedBy>Administrator</cp:lastModifiedBy>
  <cp:revision>1</cp:revision>
  <dcterms:created xsi:type="dcterms:W3CDTF">2017-02-16T08:17:38Z</dcterms:created>
  <dcterms:modified xsi:type="dcterms:W3CDTF">2017-02-16T08:18:34Z</dcterms:modified>
</cp:coreProperties>
</file>