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7362865"/>
              </p:ext>
            </p:extLst>
          </p:nvPr>
        </p:nvGraphicFramePr>
        <p:xfrm>
          <a:off x="457200" y="1731963"/>
          <a:ext cx="8229600" cy="40538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1162621"/>
                    </a:ext>
                  </a:extLst>
                </a:gridCol>
                <a:gridCol w="658368">
                  <a:extLst>
                    <a:ext uri="{9D8B030D-6E8A-4147-A177-3AD203B41FA5}">
                      <a16:colId xmlns:a16="http://schemas.microsoft.com/office/drawing/2014/main" val="488595313"/>
                    </a:ext>
                  </a:extLst>
                </a:gridCol>
                <a:gridCol w="658368">
                  <a:extLst>
                    <a:ext uri="{9D8B030D-6E8A-4147-A177-3AD203B41FA5}">
                      <a16:colId xmlns:a16="http://schemas.microsoft.com/office/drawing/2014/main" val="1284318829"/>
                    </a:ext>
                  </a:extLst>
                </a:gridCol>
                <a:gridCol w="658368">
                  <a:extLst>
                    <a:ext uri="{9D8B030D-6E8A-4147-A177-3AD203B41FA5}">
                      <a16:colId xmlns:a16="http://schemas.microsoft.com/office/drawing/2014/main" val="353844611"/>
                    </a:ext>
                  </a:extLst>
                </a:gridCol>
                <a:gridCol w="658368">
                  <a:extLst>
                    <a:ext uri="{9D8B030D-6E8A-4147-A177-3AD203B41FA5}">
                      <a16:colId xmlns:a16="http://schemas.microsoft.com/office/drawing/2014/main" val="2731002874"/>
                    </a:ext>
                  </a:extLst>
                </a:gridCol>
                <a:gridCol w="658368">
                  <a:extLst>
                    <a:ext uri="{9D8B030D-6E8A-4147-A177-3AD203B41FA5}">
                      <a16:colId xmlns:a16="http://schemas.microsoft.com/office/drawing/2014/main" val="791001578"/>
                    </a:ext>
                  </a:extLst>
                </a:gridCol>
                <a:gridCol w="658368">
                  <a:extLst>
                    <a:ext uri="{9D8B030D-6E8A-4147-A177-3AD203B41FA5}">
                      <a16:colId xmlns:a16="http://schemas.microsoft.com/office/drawing/2014/main" val="2726173918"/>
                    </a:ext>
                  </a:extLst>
                </a:gridCol>
                <a:gridCol w="658368">
                  <a:extLst>
                    <a:ext uri="{9D8B030D-6E8A-4147-A177-3AD203B41FA5}">
                      <a16:colId xmlns:a16="http://schemas.microsoft.com/office/drawing/2014/main" val="182557658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504582724"/>
                  </a:ext>
                </a:extLst>
              </a:tr>
              <a:tr h="370840">
                <a:tc>
                  <a:txBody>
                    <a:bodyPr/>
                    <a:lstStyle/>
                    <a:p>
                      <a:r>
                        <a:rPr lang="en-US" sz="1000" b="1"/>
                        <a:t>Kuwait Finance House ( KFH ) - 2017-02-09 20:02:13</a:t>
                      </a:r>
                      <a:r>
                        <a:rPr lang="en-US" sz="1000"/>
                        <a:t>
</a:t>
                      </a:r>
                      <a:r>
                        <a:rPr lang="ar-AE" sz="1000"/>
                        <a:t>كم أنت عذب في مشاعرنا .. هذا لأنك أجمل الأوطان </a:t>
                      </a:r>
                      <a:r>
                        <a:rPr lang="en-US" sz="1000"/>
                        <a:t>🇰🇼</a:t>
                      </a:r>
                      <a:endParaRPr lang="en-US" sz="1000"/>
                    </a:p>
                  </a:txBody>
                  <a:tcPr/>
                </a:tc>
                <a:tc>
                  <a:txBody>
                    <a:bodyPr/>
                    <a:lstStyle/>
                    <a:p>
                      <a:r>
                        <a:rPr lang="en-US" sz="1000"/>
                        <a:t>1147</a:t>
                      </a:r>
                      <a:endParaRPr lang="en-US" sz="1000"/>
                    </a:p>
                  </a:txBody>
                  <a:tcPr/>
                </a:tc>
                <a:tc>
                  <a:txBody>
                    <a:bodyPr/>
                    <a:lstStyle/>
                    <a:p>
                      <a:r>
                        <a:rPr lang="en-US" sz="1000"/>
                        <a:t>987</a:t>
                      </a:r>
                      <a:endParaRPr lang="en-US" sz="1000"/>
                    </a:p>
                  </a:txBody>
                  <a:tcPr/>
                </a:tc>
                <a:tc>
                  <a:txBody>
                    <a:bodyPr/>
                    <a:lstStyle/>
                    <a:p>
                      <a:r>
                        <a:rPr lang="en-US" sz="1000"/>
                        <a:t>34</a:t>
                      </a:r>
                      <a:endParaRPr lang="en-US" sz="1000"/>
                    </a:p>
                  </a:txBody>
                  <a:tcPr/>
                </a:tc>
                <a:tc>
                  <a:txBody>
                    <a:bodyPr/>
                    <a:lstStyle/>
                    <a:p>
                      <a:r>
                        <a:rPr lang="en-US" sz="1000"/>
                        <a:t>126</a:t>
                      </a:r>
                      <a:endParaRPr lang="en-US" sz="1000"/>
                    </a:p>
                  </a:txBody>
                  <a:tcPr/>
                </a:tc>
                <a:tc>
                  <a:txBody>
                    <a:bodyPr/>
                    <a:lstStyle/>
                    <a:p>
                      <a:r>
                        <a:rPr lang="en-US" sz="1000"/>
                        <a:t>0.6622%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78201003"/>
                  </a:ext>
                </a:extLst>
              </a:tr>
              <a:tr h="370840">
                <a:tc>
                  <a:txBody>
                    <a:bodyPr/>
                    <a:lstStyle/>
                    <a:p>
                      <a:r>
                        <a:rPr lang="en-US" sz="1000" b="1"/>
                        <a:t>NBKGroup - 2017-02-12 12:45:57</a:t>
                      </a:r>
                      <a:r>
                        <a:rPr lang="en-US" sz="1000"/>
                        <a:t>
</a:t>
                      </a:r>
                      <a:r>
                        <a:rPr lang="ar-AE" sz="1000"/>
                        <a:t>مبروك عميلنا/ محمد الصالح الرابح بالسحب الاسبوعي بمبلغ 5،000 د.ك. يمكن ان تكون انت سعيد الحظ التالي!</a:t>
                      </a:r>
                      <a:endParaRPr lang="en-US" sz="1000"/>
                    </a:p>
                  </a:txBody>
                  <a:tcPr/>
                </a:tc>
                <a:tc>
                  <a:txBody>
                    <a:bodyPr/>
                    <a:lstStyle/>
                    <a:p>
                      <a:r>
                        <a:rPr lang="en-US" sz="1000"/>
                        <a:t>184</a:t>
                      </a:r>
                      <a:endParaRPr lang="en-US" sz="1000"/>
                    </a:p>
                  </a:txBody>
                  <a:tcPr/>
                </a:tc>
                <a:tc>
                  <a:txBody>
                    <a:bodyPr/>
                    <a:lstStyle/>
                    <a:p>
                      <a:r>
                        <a:rPr lang="en-US" sz="1000"/>
                        <a:t>155</a:t>
                      </a:r>
                      <a:endParaRPr lang="en-US" sz="1000"/>
                    </a:p>
                  </a:txBody>
                  <a:tcPr/>
                </a:tc>
                <a:tc>
                  <a:txBody>
                    <a:bodyPr/>
                    <a:lstStyle/>
                    <a:p>
                      <a:r>
                        <a:rPr lang="en-US" sz="1000"/>
                        <a:t>27</a:t>
                      </a:r>
                      <a:endParaRPr lang="en-US" sz="1000"/>
                    </a:p>
                  </a:txBody>
                  <a:tcPr/>
                </a:tc>
                <a:tc>
                  <a:txBody>
                    <a:bodyPr/>
                    <a:lstStyle/>
                    <a:p>
                      <a:r>
                        <a:rPr lang="en-US" sz="1000"/>
                        <a:t>2</a:t>
                      </a:r>
                      <a:endParaRPr lang="en-US" sz="1000"/>
                    </a:p>
                  </a:txBody>
                  <a:tcPr/>
                </a:tc>
                <a:tc>
                  <a:txBody>
                    <a:bodyPr/>
                    <a:lstStyle/>
                    <a:p>
                      <a:r>
                        <a:rPr lang="en-US" sz="1000"/>
                        <a:t>0.1016%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56858195"/>
                  </a:ext>
                </a:extLst>
              </a:tr>
              <a:tr h="370840">
                <a:tc>
                  <a:txBody>
                    <a:bodyPr/>
                    <a:lstStyle/>
                    <a:p>
                      <a:r>
                        <a:rPr lang="en-US" sz="1000" b="1"/>
                        <a:t>NBKGroup - 2017-02-10 10:34:21</a:t>
                      </a:r>
                      <a:r>
                        <a:rPr lang="en-US" sz="1000"/>
                        <a:t>
</a:t>
                      </a:r>
                      <a:r>
                        <a:rPr lang="ar-AE" sz="1000"/>
                        <a:t>الآن يمكن لحاملي بطاقة</a:t>
                      </a:r>
                      <a:r>
                        <a:rPr lang="en-US" sz="1000"/>
                        <a:t>Visa Platinum </a:t>
                      </a:r>
                      <a:r>
                        <a:rPr lang="ar-AE" sz="1000"/>
                        <a:t>الدخول مجاناً إلى 25 قاعة انتظار بالمطارات الدولية! قم بزيارة </a:t>
                      </a:r>
                      <a:r>
                        <a:rPr lang="en-US" sz="1000"/>
                        <a:t>nbk.com/cards</a:t>
                      </a:r>
                      <a:endParaRPr lang="en-US" sz="1000"/>
                    </a:p>
                  </a:txBody>
                  <a:tcPr/>
                </a:tc>
                <a:tc>
                  <a:txBody>
                    <a:bodyPr/>
                    <a:lstStyle/>
                    <a:p>
                      <a:r>
                        <a:rPr lang="en-US" sz="1000"/>
                        <a:t>106</a:t>
                      </a:r>
                      <a:endParaRPr lang="en-US" sz="1000"/>
                    </a:p>
                  </a:txBody>
                  <a:tcPr/>
                </a:tc>
                <a:tc>
                  <a:txBody>
                    <a:bodyPr/>
                    <a:lstStyle/>
                    <a:p>
                      <a:r>
                        <a:rPr lang="en-US" sz="1000"/>
                        <a:t>92</a:t>
                      </a:r>
                      <a:endParaRPr lang="en-US" sz="1000"/>
                    </a:p>
                  </a:txBody>
                  <a:tcPr/>
                </a:tc>
                <a:tc>
                  <a:txBody>
                    <a:bodyPr/>
                    <a:lstStyle/>
                    <a:p>
                      <a:r>
                        <a:rPr lang="en-US" sz="1000"/>
                        <a:t>8</a:t>
                      </a:r>
                      <a:endParaRPr lang="en-US" sz="1000"/>
                    </a:p>
                  </a:txBody>
                  <a:tcPr/>
                </a:tc>
                <a:tc>
                  <a:txBody>
                    <a:bodyPr/>
                    <a:lstStyle/>
                    <a:p>
                      <a:r>
                        <a:rPr lang="en-US" sz="1000"/>
                        <a:t>6</a:t>
                      </a:r>
                      <a:endParaRPr lang="en-US" sz="1000"/>
                    </a:p>
                  </a:txBody>
                  <a:tcPr/>
                </a:tc>
                <a:tc>
                  <a:txBody>
                    <a:bodyPr/>
                    <a:lstStyle/>
                    <a:p>
                      <a:r>
                        <a:rPr lang="en-US" sz="1000"/>
                        <a:t>0.0586%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29080932"/>
                  </a:ext>
                </a:extLst>
              </a:tr>
              <a:tr h="370840">
                <a:tc>
                  <a:txBody>
                    <a:bodyPr/>
                    <a:lstStyle/>
                    <a:p>
                      <a:r>
                        <a:rPr lang="en-US" sz="1000" b="1"/>
                        <a:t>NBKGroup - 2017-02-09 22:22:00</a:t>
                      </a:r>
                      <a:r>
                        <a:rPr lang="en-US" sz="1000"/>
                        <a:t>
#NBKJawhara #NBkPrivateJet #NBKMakerFaire
</a:t>
                      </a:r>
                      <a:r>
                        <a:rPr lang="ar-AE" sz="1000"/>
                        <a:t>نظم بنك الكويت الوطني مجموعة من الفعاليات والمفاجآت لزوار معرض الصناع العالمي "ميكر فير" ، تضمنت الاعلان عن الفائز الأسبوعي في سحب الجوهرة حيث فاز السيد/ محمد علي الصالح بالسحب الاسبوعي بقيمة ٥٠٠٠ دينار كويتي
كما تم الاعلان عن الفائزين في الحملة المخصصة لمكافأة حاملي بطاقات فيزا الائتمانية: منيره عبدالله شهاب وتغريد راشد الملا الفائزين برحلة لشخصين الى دبي على متن طائرة خاصة و٢٠٠٠ د.ك.
ألف مبروك!</a:t>
                      </a:r>
                      <a:endParaRPr lang="en-US" sz="1000"/>
                    </a:p>
                  </a:txBody>
                  <a:tcPr/>
                </a:tc>
                <a:tc>
                  <a:txBody>
                    <a:bodyPr/>
                    <a:lstStyle/>
                    <a:p>
                      <a:r>
                        <a:rPr lang="en-US" sz="1000"/>
                        <a:t>84</a:t>
                      </a:r>
                      <a:endParaRPr lang="en-US" sz="1000"/>
                    </a:p>
                  </a:txBody>
                  <a:tcPr/>
                </a:tc>
                <a:tc>
                  <a:txBody>
                    <a:bodyPr/>
                    <a:lstStyle/>
                    <a:p>
                      <a:r>
                        <a:rPr lang="en-US" sz="1000"/>
                        <a:t>70</a:t>
                      </a:r>
                      <a:endParaRPr lang="en-US" sz="1000"/>
                    </a:p>
                  </a:txBody>
                  <a:tcPr/>
                </a:tc>
                <a:tc>
                  <a:txBody>
                    <a:bodyPr/>
                    <a:lstStyle/>
                    <a:p>
                      <a:r>
                        <a:rPr lang="en-US" sz="1000"/>
                        <a:t>12</a:t>
                      </a:r>
                      <a:endParaRPr lang="en-US" sz="1000"/>
                    </a:p>
                  </a:txBody>
                  <a:tcPr/>
                </a:tc>
                <a:tc>
                  <a:txBody>
                    <a:bodyPr/>
                    <a:lstStyle/>
                    <a:p>
                      <a:r>
                        <a:rPr lang="en-US" sz="1000"/>
                        <a:t>2</a:t>
                      </a:r>
                      <a:endParaRPr lang="en-US" sz="1000"/>
                    </a:p>
                  </a:txBody>
                  <a:tcPr/>
                </a:tc>
                <a:tc>
                  <a:txBody>
                    <a:bodyPr/>
                    <a:lstStyle/>
                    <a:p>
                      <a:r>
                        <a:rPr lang="en-US" sz="1000"/>
                        <a:t>0.0464%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56770917"/>
                  </a:ext>
                </a:extLst>
              </a:tr>
              <a:tr h="370840">
                <a:tc>
                  <a:txBody>
                    <a:bodyPr/>
                    <a:lstStyle/>
                    <a:p>
                      <a:r>
                        <a:rPr lang="en-US" sz="1000" b="1"/>
                        <a:t>NBKGroup - 2017-02-13 11:46:09</a:t>
                      </a:r>
                      <a:r>
                        <a:rPr lang="en-US" sz="1000"/>
                        <a:t>
</a:t>
                      </a:r>
                      <a:r>
                        <a:rPr lang="ar-AE" sz="1000"/>
                        <a:t>ترقبوا السحب!</a:t>
                      </a:r>
                      <a:endParaRPr lang="en-US" sz="1000"/>
                    </a:p>
                  </a:txBody>
                  <a:tcPr/>
                </a:tc>
                <a:tc>
                  <a:txBody>
                    <a:bodyPr/>
                    <a:lstStyle/>
                    <a:p>
                      <a:r>
                        <a:rPr lang="en-US" sz="1000"/>
                        <a:t>80</a:t>
                      </a:r>
                      <a:endParaRPr lang="en-US" sz="1000"/>
                    </a:p>
                  </a:txBody>
                  <a:tcPr/>
                </a:tc>
                <a:tc>
                  <a:txBody>
                    <a:bodyPr/>
                    <a:lstStyle/>
                    <a:p>
                      <a:r>
                        <a:rPr lang="en-US" sz="1000"/>
                        <a:t>75</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0.0442%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151498888"/>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7490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14210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2308757"/>
                    </a:ext>
                  </a:extLst>
                </a:gridCol>
                <a:gridCol w="658368">
                  <a:extLst>
                    <a:ext uri="{9D8B030D-6E8A-4147-A177-3AD203B41FA5}">
                      <a16:colId xmlns:a16="http://schemas.microsoft.com/office/drawing/2014/main" val="3425364454"/>
                    </a:ext>
                  </a:extLst>
                </a:gridCol>
                <a:gridCol w="658368">
                  <a:extLst>
                    <a:ext uri="{9D8B030D-6E8A-4147-A177-3AD203B41FA5}">
                      <a16:colId xmlns:a16="http://schemas.microsoft.com/office/drawing/2014/main" val="1927144262"/>
                    </a:ext>
                  </a:extLst>
                </a:gridCol>
                <a:gridCol w="658368">
                  <a:extLst>
                    <a:ext uri="{9D8B030D-6E8A-4147-A177-3AD203B41FA5}">
                      <a16:colId xmlns:a16="http://schemas.microsoft.com/office/drawing/2014/main" val="1859874924"/>
                    </a:ext>
                  </a:extLst>
                </a:gridCol>
                <a:gridCol w="658368">
                  <a:extLst>
                    <a:ext uri="{9D8B030D-6E8A-4147-A177-3AD203B41FA5}">
                      <a16:colId xmlns:a16="http://schemas.microsoft.com/office/drawing/2014/main" val="1727396181"/>
                    </a:ext>
                  </a:extLst>
                </a:gridCol>
                <a:gridCol w="658368">
                  <a:extLst>
                    <a:ext uri="{9D8B030D-6E8A-4147-A177-3AD203B41FA5}">
                      <a16:colId xmlns:a16="http://schemas.microsoft.com/office/drawing/2014/main" val="3719162465"/>
                    </a:ext>
                  </a:extLst>
                </a:gridCol>
                <a:gridCol w="658368">
                  <a:extLst>
                    <a:ext uri="{9D8B030D-6E8A-4147-A177-3AD203B41FA5}">
                      <a16:colId xmlns:a16="http://schemas.microsoft.com/office/drawing/2014/main" val="14611846"/>
                    </a:ext>
                  </a:extLst>
                </a:gridCol>
                <a:gridCol w="658368">
                  <a:extLst>
                    <a:ext uri="{9D8B030D-6E8A-4147-A177-3AD203B41FA5}">
                      <a16:colId xmlns:a16="http://schemas.microsoft.com/office/drawing/2014/main" val="145760016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089191723"/>
                  </a:ext>
                </a:extLst>
              </a:tr>
              <a:tr h="370840">
                <a:tc>
                  <a:txBody>
                    <a:bodyPr/>
                    <a:lstStyle/>
                    <a:p>
                      <a:r>
                        <a:rPr lang="en-US" sz="1000" b="1"/>
                        <a:t>NBKGroup - 2017-02-09 11:01:01</a:t>
                      </a:r>
                      <a:r>
                        <a:rPr lang="en-US" sz="1000"/>
                        <a:t>
#NBKCommunity
</a:t>
                      </a:r>
                      <a:r>
                        <a:rPr lang="ar-AE" sz="1000"/>
                        <a:t>ضمن شراكة بنك الكويت الوطني وجامعة الشرق الأوسط الأمريكية، تم افتتاح دورة التدريب الميداني لطلبة الجامعة لحملة الدبلوم والبكالريوس.</a:t>
                      </a:r>
                      <a:endParaRPr lang="en-US" sz="1000"/>
                    </a:p>
                  </a:txBody>
                  <a:tcPr/>
                </a:tc>
                <a:tc>
                  <a:txBody>
                    <a:bodyPr/>
                    <a:lstStyle/>
                    <a:p>
                      <a:r>
                        <a:rPr lang="en-US" sz="1000"/>
                        <a:t>71</a:t>
                      </a:r>
                      <a:endParaRPr lang="en-US" sz="1000"/>
                    </a:p>
                  </a:txBody>
                  <a:tcPr/>
                </a:tc>
                <a:tc>
                  <a:txBody>
                    <a:bodyPr/>
                    <a:lstStyle/>
                    <a:p>
                      <a:r>
                        <a:rPr lang="en-US" sz="1000"/>
                        <a:t>64</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0.0392%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55051032"/>
                  </a:ext>
                </a:extLst>
              </a:tr>
              <a:tr h="370840">
                <a:tc>
                  <a:txBody>
                    <a:bodyPr/>
                    <a:lstStyle/>
                    <a:p>
                      <a:r>
                        <a:rPr lang="en-US" sz="1000" b="1"/>
                        <a:t>NBKGroup - 2017-02-12 12:46:48</a:t>
                      </a:r>
                      <a:r>
                        <a:rPr lang="en-US" sz="1000"/>
                        <a:t>
Congratulations to our customer Mohammed Al Saleh winner of the weekly prize KD 5,000. You could be the next winner!</a:t>
                      </a:r>
                      <a:endParaRPr lang="en-US" sz="1000"/>
                    </a:p>
                  </a:txBody>
                  <a:tcPr/>
                </a:tc>
                <a:tc>
                  <a:txBody>
                    <a:bodyPr/>
                    <a:lstStyle/>
                    <a:p>
                      <a:r>
                        <a:rPr lang="en-US" sz="1000"/>
                        <a:t>71</a:t>
                      </a:r>
                      <a:endParaRPr lang="en-US" sz="1000"/>
                    </a:p>
                  </a:txBody>
                  <a:tcPr/>
                </a:tc>
                <a:tc>
                  <a:txBody>
                    <a:bodyPr/>
                    <a:lstStyle/>
                    <a:p>
                      <a:r>
                        <a:rPr lang="en-US" sz="1000"/>
                        <a:t>67</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0.0392%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93028020"/>
                  </a:ext>
                </a:extLst>
              </a:tr>
              <a:tr h="370840">
                <a:tc>
                  <a:txBody>
                    <a:bodyPr/>
                    <a:lstStyle/>
                    <a:p>
                      <a:r>
                        <a:rPr lang="en-US" sz="1000" b="1"/>
                        <a:t>NBKGroup - 2017-02-13 08:59:31</a:t>
                      </a:r>
                      <a:r>
                        <a:rPr lang="en-US" sz="1000"/>
                        <a:t>
Double your chances with Al Jawhara simply by keeping your money in the account! Visit nbk.com/jawhara #NBKJawhara</a:t>
                      </a:r>
                      <a:endParaRPr lang="en-US" sz="1000"/>
                    </a:p>
                  </a:txBody>
                  <a:tcPr/>
                </a:tc>
                <a:tc>
                  <a:txBody>
                    <a:bodyPr/>
                    <a:lstStyle/>
                    <a:p>
                      <a:r>
                        <a:rPr lang="en-US" sz="1000"/>
                        <a:t>68</a:t>
                      </a:r>
                      <a:endParaRPr lang="en-US" sz="1000"/>
                    </a:p>
                  </a:txBody>
                  <a:tcPr/>
                </a:tc>
                <a:tc>
                  <a:txBody>
                    <a:bodyPr/>
                    <a:lstStyle/>
                    <a:p>
                      <a:r>
                        <a:rPr lang="en-US" sz="1000"/>
                        <a:t>63</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0.0375%</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864339883"/>
                  </a:ext>
                </a:extLst>
              </a:tr>
              <a:tr h="370840">
                <a:tc>
                  <a:txBody>
                    <a:bodyPr/>
                    <a:lstStyle/>
                    <a:p>
                      <a:r>
                        <a:rPr lang="en-US" sz="1000" b="1"/>
                        <a:t>NBKGroup - 2017-02-11 13:34:27</a:t>
                      </a:r>
                      <a:r>
                        <a:rPr lang="en-US" sz="1000"/>
                        <a:t>
</a:t>
                      </a:r>
                      <a:r>
                        <a:rPr lang="ar-AE" sz="1000"/>
                        <a:t>قم بإدارة حسابك في بنك الكويت الوطني مصر عن طريق الموقع الالكتروني أو من خلال الخدمة الهاتفية لمصر من الكويت على رقم 22593980</a:t>
                      </a:r>
                      <a:endParaRPr lang="en-US" sz="1000"/>
                    </a:p>
                  </a:txBody>
                  <a:tcPr/>
                </a:tc>
                <a:tc>
                  <a:txBody>
                    <a:bodyPr/>
                    <a:lstStyle/>
                    <a:p>
                      <a:r>
                        <a:rPr lang="en-US" sz="1000"/>
                        <a:t>66</a:t>
                      </a:r>
                      <a:endParaRPr lang="en-US" sz="1000"/>
                    </a:p>
                  </a:txBody>
                  <a:tcPr/>
                </a:tc>
                <a:tc>
                  <a:txBody>
                    <a:bodyPr/>
                    <a:lstStyle/>
                    <a:p>
                      <a:r>
                        <a:rPr lang="en-US" sz="1000"/>
                        <a:t>58</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0.0365%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36323702"/>
                  </a:ext>
                </a:extLst>
              </a:tr>
              <a:tr h="370840">
                <a:tc>
                  <a:txBody>
                    <a:bodyPr/>
                    <a:lstStyle/>
                    <a:p>
                      <a:r>
                        <a:rPr lang="en-US" sz="1000" b="1"/>
                        <a:t>Kuwait Finance House ( KFH ) - 2017-02-09 16:28:10</a:t>
                      </a:r>
                      <a:r>
                        <a:rPr lang="en-US" sz="1000"/>
                        <a:t>
</a:t>
                      </a:r>
                      <a:r>
                        <a:rPr lang="ar-AE" sz="1000"/>
                        <a:t>أكد الرئيس التنفيذي لمجموعة "بيتك" مازن سعد الناهض خلال حفل تخريج حملة شهادة محلل مالي معتمد حرص البنك على دعم وتطوير الموارد البشرية التي تساهم في تطوير القطاعات الاقتصادية</a:t>
                      </a:r>
                      <a:endParaRPr lang="en-US" sz="1000"/>
                    </a:p>
                  </a:txBody>
                  <a:tcPr/>
                </a:tc>
                <a:tc>
                  <a:txBody>
                    <a:bodyPr/>
                    <a:lstStyle/>
                    <a:p>
                      <a:r>
                        <a:rPr lang="en-US" sz="1000"/>
                        <a:t>62</a:t>
                      </a:r>
                      <a:endParaRPr lang="en-US" sz="1000"/>
                    </a:p>
                  </a:txBody>
                  <a:tcPr/>
                </a:tc>
                <a:tc>
                  <a:txBody>
                    <a:bodyPr/>
                    <a:lstStyle/>
                    <a:p>
                      <a:r>
                        <a:rPr lang="en-US" sz="1000"/>
                        <a:t>52</a:t>
                      </a:r>
                      <a:endParaRPr lang="en-US" sz="1000"/>
                    </a:p>
                  </a:txBody>
                  <a:tcPr/>
                </a:tc>
                <a:tc>
                  <a:txBody>
                    <a:bodyPr/>
                    <a:lstStyle/>
                    <a:p>
                      <a:r>
                        <a:rPr lang="en-US" sz="1000"/>
                        <a:t>6</a:t>
                      </a:r>
                      <a:endParaRPr lang="en-US" sz="1000"/>
                    </a:p>
                  </a:txBody>
                  <a:tcPr/>
                </a:tc>
                <a:tc>
                  <a:txBody>
                    <a:bodyPr/>
                    <a:lstStyle/>
                    <a:p>
                      <a:r>
                        <a:rPr lang="en-US" sz="1000"/>
                        <a:t>4</a:t>
                      </a:r>
                      <a:endParaRPr lang="en-US" sz="1000"/>
                    </a:p>
                  </a:txBody>
                  <a:tcPr/>
                </a:tc>
                <a:tc>
                  <a:txBody>
                    <a:bodyPr/>
                    <a:lstStyle/>
                    <a:p>
                      <a:r>
                        <a:rPr lang="en-US" sz="1000"/>
                        <a:t>0.0358%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15405935"/>
                  </a:ext>
                </a:extLst>
              </a:tr>
              <a:tr h="370840">
                <a:tc>
                  <a:txBody>
                    <a:bodyPr/>
                    <a:lstStyle/>
                    <a:p>
                      <a:r>
                        <a:rPr lang="en-US" sz="1000" b="1"/>
                        <a:t>Gulf Bank - 2017-02-12 15:30:08</a:t>
                      </a:r>
                      <a:r>
                        <a:rPr lang="en-US" sz="1000"/>
                        <a:t>
</a:t>
                      </a:r>
                      <a:r>
                        <a:rPr lang="ar-AE" sz="1000"/>
                        <a:t>مبروك للرابحين في السحب اليومي من الدانة
</a:t>
                      </a:r>
                      <a:r>
                        <a:rPr lang="en-US" sz="1000"/>
                        <a:t>Congratulations to the Al Danah daily winners draw</a:t>
                      </a:r>
                      <a:endParaRPr lang="en-US" sz="1000"/>
                    </a:p>
                  </a:txBody>
                  <a:tcPr/>
                </a:tc>
                <a:tc>
                  <a:txBody>
                    <a:bodyPr/>
                    <a:lstStyle/>
                    <a:p>
                      <a:r>
                        <a:rPr lang="en-US" sz="1000"/>
                        <a:t>58</a:t>
                      </a:r>
                      <a:endParaRPr lang="en-US" sz="1000"/>
                    </a:p>
                  </a:txBody>
                  <a:tcPr/>
                </a:tc>
                <a:tc>
                  <a:txBody>
                    <a:bodyPr/>
                    <a:lstStyle/>
                    <a:p>
                      <a:r>
                        <a:rPr lang="en-US" sz="1000"/>
                        <a:t>51</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0.0577%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76808391"/>
                  </a:ext>
                </a:extLst>
              </a:tr>
              <a:tr h="370840">
                <a:tc>
                  <a:txBody>
                    <a:bodyPr/>
                    <a:lstStyle/>
                    <a:p>
                      <a:r>
                        <a:rPr lang="en-US" sz="1000" b="1"/>
                        <a:t>Commercial Bank of Kuwait - 2017-02-12 15:28:45</a:t>
                      </a:r>
                      <a:r>
                        <a:rPr lang="en-US" sz="1000"/>
                        <a:t>
</a:t>
                      </a:r>
                      <a:r>
                        <a:rPr lang="ar-AE" sz="1000"/>
                        <a:t>نهنئ الفائزين بسحب النجمة اليومي من 05/02/2017 إلى 09/02/2017</a:t>
                      </a:r>
                      <a:endParaRPr lang="en-US" sz="1000"/>
                    </a:p>
                  </a:txBody>
                  <a:tcPr/>
                </a:tc>
                <a:tc>
                  <a:txBody>
                    <a:bodyPr/>
                    <a:lstStyle/>
                    <a:p>
                      <a:r>
                        <a:rPr lang="en-US" sz="1000"/>
                        <a:t>54</a:t>
                      </a:r>
                      <a:endParaRPr lang="en-US" sz="1000"/>
                    </a:p>
                  </a:txBody>
                  <a:tcPr/>
                </a:tc>
                <a:tc>
                  <a:txBody>
                    <a:bodyPr/>
                    <a:lstStyle/>
                    <a:p>
                      <a:r>
                        <a:rPr lang="en-US" sz="1000"/>
                        <a:t>47</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0.7014%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22029493"/>
                  </a:ext>
                </a:extLst>
              </a:tr>
              <a:tr h="370840">
                <a:tc>
                  <a:txBody>
                    <a:bodyPr/>
                    <a:lstStyle/>
                    <a:p>
                      <a:r>
                        <a:rPr lang="en-US" sz="1000" b="1"/>
                        <a:t>NBKGroup - 2017-02-14 13:25:36</a:t>
                      </a:r>
                      <a:r>
                        <a:rPr lang="en-US" sz="1000"/>
                        <a:t>
</a:t>
                      </a:r>
                      <a:r>
                        <a:rPr lang="ar-AE" sz="1000"/>
                        <a:t>مبروك عميلتنا/ وضحة الحسيان الرابحة بالسحب الاسبوعي بمبلغ 5،000 د.ك. يمكن ان تكون انت سعيد الحظ التالي!</a:t>
                      </a:r>
                      <a:endParaRPr lang="en-US" sz="1000"/>
                    </a:p>
                  </a:txBody>
                  <a:tcPr/>
                </a:tc>
                <a:tc>
                  <a:txBody>
                    <a:bodyPr/>
                    <a:lstStyle/>
                    <a:p>
                      <a:r>
                        <a:rPr lang="en-US" sz="1000"/>
                        <a:t>53</a:t>
                      </a:r>
                      <a:endParaRPr lang="en-US" sz="1000"/>
                    </a:p>
                  </a:txBody>
                  <a:tcPr/>
                </a:tc>
                <a:tc>
                  <a:txBody>
                    <a:bodyPr/>
                    <a:lstStyle/>
                    <a:p>
                      <a:r>
                        <a:rPr lang="en-US" sz="1000"/>
                        <a:t>44</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0.0292%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329234828"/>
                  </a:ext>
                </a:extLst>
              </a:tr>
              <a:tr h="370840">
                <a:tc>
                  <a:txBody>
                    <a:bodyPr/>
                    <a:lstStyle/>
                    <a:p>
                      <a:r>
                        <a:rPr lang="en-US" sz="1000" b="1"/>
                        <a:t>Kuwait Finance House ( KFH ) - 2017-02-11 15:47:35</a:t>
                      </a:r>
                      <a:r>
                        <a:rPr lang="en-US" sz="1000"/>
                        <a:t>
</a:t>
                      </a:r>
                      <a:r>
                        <a:rPr lang="ar-AE" sz="1000"/>
                        <a:t>شارك بيت التمويل الكويتي" بيتك" في العديد من الفعاليات والانشطة المعنية بالبيئة والحفاظ عليها وحمايتها بالتعاون مع الهيئات والمؤسسات العاملة في هذا المجال مثل المبرة البيئية التطوعية وفريق الغوص الكويتي، ورعى المشروع البيئى "امنية " لاعادة تدوير العبوات البلاستيكية، كما يساهم فى  نشر الوعي البيئي عبر مجموعة من المواد الإعلامية المنشورة في وسائل التواصل الاجتماعي، بهدف تعميق الثقافة البيئية وخلق حالة من الوعى والاهتمام بأهمية المحافظة على بيئة نظيفة خالية من الملوثات.</a:t>
                      </a:r>
                      <a:endParaRPr lang="en-US" sz="1000"/>
                    </a:p>
                  </a:txBody>
                  <a:tcPr/>
                </a:tc>
                <a:tc>
                  <a:txBody>
                    <a:bodyPr/>
                    <a:lstStyle/>
                    <a:p>
                      <a:r>
                        <a:rPr lang="en-US" sz="1000"/>
                        <a:t>53</a:t>
                      </a:r>
                      <a:endParaRPr lang="en-US" sz="1000"/>
                    </a:p>
                  </a:txBody>
                  <a:tcPr/>
                </a:tc>
                <a:tc>
                  <a:txBody>
                    <a:bodyPr/>
                    <a:lstStyle/>
                    <a:p>
                      <a:r>
                        <a:rPr lang="en-US" sz="1000"/>
                        <a:t>51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0.0306%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42711213"/>
                  </a:ext>
                </a:extLst>
              </a:tr>
              <a:tr h="370840">
                <a:tc>
                  <a:txBody>
                    <a:bodyPr/>
                    <a:lstStyle/>
                    <a:p>
                      <a:r>
                        <a:rPr lang="en-US" sz="1000" b="1"/>
                        <a:t>NBKGroup - 2017-02-09 12:12:04</a:t>
                      </a:r>
                      <a:r>
                        <a:rPr lang="en-US" sz="1000"/>
                        <a:t>
#NBKCommunity #NBKMakerFaire 
</a:t>
                      </a:r>
                      <a:r>
                        <a:rPr lang="ar-AE" sz="1000"/>
                        <a:t>معالي الوزير خالد الروضان والرئيس التنفيذي لمجموعة بنك الكويت الوطني يفتتحان معرض الصنّاع العالمي ميكر فير الذي يقام في أرض المعارض لغاية 11 فبراير برعاية بنك الكويت الوطني</a:t>
                      </a:r>
                      <a:endParaRPr lang="en-US" sz="1000"/>
                    </a:p>
                  </a:txBody>
                  <a:tcPr/>
                </a:tc>
                <a:tc>
                  <a:txBody>
                    <a:bodyPr/>
                    <a:lstStyle/>
                    <a:p>
                      <a:r>
                        <a:rPr lang="en-US" sz="1000"/>
                        <a:t>50</a:t>
                      </a:r>
                      <a:endParaRPr lang="en-US" sz="1000"/>
                    </a:p>
                  </a:txBody>
                  <a:tcPr/>
                </a:tc>
                <a:tc>
                  <a:txBody>
                    <a:bodyPr/>
                    <a:lstStyle/>
                    <a:p>
                      <a:r>
                        <a:rPr lang="en-US" sz="1000"/>
                        <a:t>47</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0.0276%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43186034"/>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2615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09330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909746"/>
                    </a:ext>
                  </a:extLst>
                </a:gridCol>
                <a:gridCol w="658368">
                  <a:extLst>
                    <a:ext uri="{9D8B030D-6E8A-4147-A177-3AD203B41FA5}">
                      <a16:colId xmlns:a16="http://schemas.microsoft.com/office/drawing/2014/main" val="1088950422"/>
                    </a:ext>
                  </a:extLst>
                </a:gridCol>
                <a:gridCol w="658368">
                  <a:extLst>
                    <a:ext uri="{9D8B030D-6E8A-4147-A177-3AD203B41FA5}">
                      <a16:colId xmlns:a16="http://schemas.microsoft.com/office/drawing/2014/main" val="1518909010"/>
                    </a:ext>
                  </a:extLst>
                </a:gridCol>
                <a:gridCol w="658368">
                  <a:extLst>
                    <a:ext uri="{9D8B030D-6E8A-4147-A177-3AD203B41FA5}">
                      <a16:colId xmlns:a16="http://schemas.microsoft.com/office/drawing/2014/main" val="3976869573"/>
                    </a:ext>
                  </a:extLst>
                </a:gridCol>
                <a:gridCol w="658368">
                  <a:extLst>
                    <a:ext uri="{9D8B030D-6E8A-4147-A177-3AD203B41FA5}">
                      <a16:colId xmlns:a16="http://schemas.microsoft.com/office/drawing/2014/main" val="3544555803"/>
                    </a:ext>
                  </a:extLst>
                </a:gridCol>
                <a:gridCol w="658368">
                  <a:extLst>
                    <a:ext uri="{9D8B030D-6E8A-4147-A177-3AD203B41FA5}">
                      <a16:colId xmlns:a16="http://schemas.microsoft.com/office/drawing/2014/main" val="623701946"/>
                    </a:ext>
                  </a:extLst>
                </a:gridCol>
                <a:gridCol w="658368">
                  <a:extLst>
                    <a:ext uri="{9D8B030D-6E8A-4147-A177-3AD203B41FA5}">
                      <a16:colId xmlns:a16="http://schemas.microsoft.com/office/drawing/2014/main" val="2649239315"/>
                    </a:ext>
                  </a:extLst>
                </a:gridCol>
                <a:gridCol w="658368">
                  <a:extLst>
                    <a:ext uri="{9D8B030D-6E8A-4147-A177-3AD203B41FA5}">
                      <a16:colId xmlns:a16="http://schemas.microsoft.com/office/drawing/2014/main" val="262175037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936913476"/>
                  </a:ext>
                </a:extLst>
              </a:tr>
              <a:tr h="370840">
                <a:tc>
                  <a:txBody>
                    <a:bodyPr/>
                    <a:lstStyle/>
                    <a:p>
                      <a:r>
                        <a:rPr lang="en-US" sz="1000" b="1"/>
                        <a:t>NBKGroup - 2017-02-13 11:46:15</a:t>
                      </a:r>
                      <a:r>
                        <a:rPr lang="en-US" sz="1000"/>
                        <a:t>
Stay Tuned!</a:t>
                      </a:r>
                      <a:endParaRPr lang="en-US" sz="1000"/>
                    </a:p>
                  </a:txBody>
                  <a:tcPr/>
                </a:tc>
                <a:tc>
                  <a:txBody>
                    <a:bodyPr/>
                    <a:lstStyle/>
                    <a:p>
                      <a:r>
                        <a:rPr lang="en-US" sz="1000"/>
                        <a:t>50</a:t>
                      </a:r>
                      <a:endParaRPr lang="en-US" sz="1000"/>
                    </a:p>
                  </a:txBody>
                  <a:tcPr/>
                </a:tc>
                <a:tc>
                  <a:txBody>
                    <a:bodyPr/>
                    <a:lstStyle/>
                    <a:p>
                      <a:r>
                        <a:rPr lang="en-US" sz="1000"/>
                        <a:t>49</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0.0276%</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646315360"/>
                  </a:ext>
                </a:extLst>
              </a:tr>
              <a:tr h="370840">
                <a:tc>
                  <a:txBody>
                    <a:bodyPr/>
                    <a:lstStyle/>
                    <a:p>
                      <a:r>
                        <a:rPr lang="en-US" sz="1000" b="1"/>
                        <a:t>Warba Bank - 2017-02-12 21:10:29</a:t>
                      </a:r>
                      <a:r>
                        <a:rPr lang="en-US" sz="1000"/>
                        <a:t>
</a:t>
                      </a:r>
                      <a:r>
                        <a:rPr lang="ar-AE" sz="1000"/>
                        <a:t>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48</a:t>
                      </a:r>
                      <a:endParaRPr lang="en-US" sz="1000"/>
                    </a:p>
                  </a:txBody>
                  <a:tcPr/>
                </a:tc>
                <a:tc>
                  <a:txBody>
                    <a:bodyPr/>
                    <a:lstStyle/>
                    <a:p>
                      <a:r>
                        <a:rPr lang="en-US" sz="1000"/>
                        <a:t>19</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0.2248%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19346827"/>
                  </a:ext>
                </a:extLst>
              </a:tr>
              <a:tr h="370840">
                <a:tc>
                  <a:txBody>
                    <a:bodyPr/>
                    <a:lstStyle/>
                    <a:p>
                      <a:r>
                        <a:rPr lang="en-US" sz="1000" b="1"/>
                        <a:t>Kuwait Finance House ( KFH ) - 2017-02-10 11:12:09</a:t>
                      </a:r>
                      <a:r>
                        <a:rPr lang="en-US" sz="1000"/>
                        <a:t>
</a:t>
                      </a:r>
                      <a:r>
                        <a:rPr lang="ar-AE" sz="1000"/>
                        <a:t>قال تعالى ﴿ يَا أَيُّهَا الَّذِينَ آَمَنُوا إِذَا نُودِيَ لِلصَّلَاةِ مِنْ يَوْمِ الْجُمُعَةِ فَاسْعَوْا إِلَى ذِكْرِ اللَّهِ وَذَرُوا الْبَيْعَ ذَلِكُمْ خَيْرٌ لَكُمْ إِنْ كُنْتُمْ تَعْلَمُونَ ﴾ [سورة الجمعة: 9-10]</a:t>
                      </a:r>
                      <a:endParaRPr lang="en-US" sz="1000"/>
                    </a:p>
                  </a:txBody>
                  <a:tcPr/>
                </a:tc>
                <a:tc>
                  <a:txBody>
                    <a:bodyPr/>
                    <a:lstStyle/>
                    <a:p>
                      <a:r>
                        <a:rPr lang="en-US" sz="1000"/>
                        <a:t>48</a:t>
                      </a:r>
                      <a:endParaRPr lang="en-US" sz="1000"/>
                    </a:p>
                  </a:txBody>
                  <a:tcPr/>
                </a:tc>
                <a:tc>
                  <a:txBody>
                    <a:bodyPr/>
                    <a:lstStyle/>
                    <a:p>
                      <a:r>
                        <a:rPr lang="en-US" sz="1000"/>
                        <a:t>43</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0.0277%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526425863"/>
                  </a:ext>
                </a:extLst>
              </a:tr>
              <a:tr h="370840">
                <a:tc>
                  <a:txBody>
                    <a:bodyPr/>
                    <a:lstStyle/>
                    <a:p>
                      <a:r>
                        <a:rPr lang="en-US" sz="1000" b="1"/>
                        <a:t>Kuwait Finance House ( KFH ) - 2017-02-13 17:40:56</a:t>
                      </a:r>
                      <a:r>
                        <a:rPr lang="en-US" sz="1000"/>
                        <a:t>
</a:t>
                      </a:r>
                      <a:r>
                        <a:rPr lang="ar-AE" sz="1000"/>
                        <a:t>مع احتفال الكويت بأعيادها الوطنية احتفل أبطال منتخبنا للدراجات المائية ٣ إنجازات بفئات متفرقة في بطولة الإمارات .. مبروك لمنتخبنا
#مبادري_بيتك</a:t>
                      </a:r>
                      <a:endParaRPr lang="en-US" sz="1000"/>
                    </a:p>
                  </a:txBody>
                  <a:tcPr/>
                </a:tc>
                <a:tc>
                  <a:txBody>
                    <a:bodyPr/>
                    <a:lstStyle/>
                    <a:p>
                      <a:r>
                        <a:rPr lang="en-US" sz="1000"/>
                        <a:t>39</a:t>
                      </a:r>
                      <a:endParaRPr lang="en-US" sz="1000"/>
                    </a:p>
                  </a:txBody>
                  <a:tcPr/>
                </a:tc>
                <a:tc>
                  <a:txBody>
                    <a:bodyPr/>
                    <a:lstStyle/>
                    <a:p>
                      <a:r>
                        <a:rPr lang="en-US" sz="1000"/>
                        <a:t>34</a:t>
                      </a:r>
                      <a:endParaRPr lang="en-US" sz="1000"/>
                    </a:p>
                  </a:txBody>
                  <a:tcPr/>
                </a:tc>
                <a:tc>
                  <a:txBody>
                    <a:bodyPr/>
                    <a:lstStyle/>
                    <a:p>
                      <a:r>
                        <a:rPr lang="en-US" sz="1000"/>
                        <a:t>2</a:t>
                      </a:r>
                      <a:endParaRPr lang="en-US" sz="1000"/>
                    </a:p>
                  </a:txBody>
                  <a:tcPr/>
                </a:tc>
                <a:tc>
                  <a:txBody>
                    <a:bodyPr/>
                    <a:lstStyle/>
                    <a:p>
                      <a:r>
                        <a:rPr lang="en-US" sz="1000"/>
                        <a:t>3</a:t>
                      </a:r>
                      <a:endParaRPr lang="en-US" sz="1000"/>
                    </a:p>
                  </a:txBody>
                  <a:tcPr/>
                </a:tc>
                <a:tc>
                  <a:txBody>
                    <a:bodyPr/>
                    <a:lstStyle/>
                    <a:p>
                      <a:r>
                        <a:rPr lang="en-US" sz="1000"/>
                        <a:t>0.0225%</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80914411"/>
                  </a:ext>
                </a:extLst>
              </a:tr>
              <a:tr h="370840">
                <a:tc>
                  <a:txBody>
                    <a:bodyPr/>
                    <a:lstStyle/>
                    <a:p>
                      <a:r>
                        <a:rPr lang="en-US" sz="1000" b="1"/>
                        <a:t>NBKGroup - 2017-02-09 14:00:22</a:t>
                      </a:r>
                      <a:r>
                        <a:rPr lang="en-US" sz="1000"/>
                        <a:t>
</a:t>
                      </a:r>
                      <a:r>
                        <a:rPr lang="ar-AE" sz="1000"/>
                        <a:t>اعلان</a:t>
                      </a:r>
                      <a:endParaRPr lang="en-US" sz="1000"/>
                    </a:p>
                  </a:txBody>
                  <a:tcPr/>
                </a:tc>
                <a:tc>
                  <a:txBody>
                    <a:bodyPr/>
                    <a:lstStyle/>
                    <a:p>
                      <a:r>
                        <a:rPr lang="en-US" sz="1000"/>
                        <a:t>38</a:t>
                      </a:r>
                      <a:endParaRPr lang="en-US" sz="1000"/>
                    </a:p>
                  </a:txBody>
                  <a:tcPr/>
                </a:tc>
                <a:tc>
                  <a:txBody>
                    <a:bodyPr/>
                    <a:lstStyle/>
                    <a:p>
                      <a:r>
                        <a:rPr lang="en-US" sz="1000"/>
                        <a:t>32</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0.0210%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48703473"/>
                  </a:ext>
                </a:extLst>
              </a:tr>
              <a:tr h="370840">
                <a:tc>
                  <a:txBody>
                    <a:bodyPr/>
                    <a:lstStyle/>
                    <a:p>
                      <a:r>
                        <a:rPr lang="en-US" sz="1000" b="1"/>
                        <a:t>NBKGroup - 2017-02-11 13:34:30</a:t>
                      </a:r>
                      <a:r>
                        <a:rPr lang="en-US" sz="1000"/>
                        <a:t>
Manage your NBK Egypt account through NBK Online Banking or access Egypt’s Call Center from Kuwait at 22593980</a:t>
                      </a:r>
                      <a:endParaRPr lang="en-US" sz="1000"/>
                    </a:p>
                  </a:txBody>
                  <a:tcPr/>
                </a:tc>
                <a:tc>
                  <a:txBody>
                    <a:bodyPr/>
                    <a:lstStyle/>
                    <a:p>
                      <a:r>
                        <a:rPr lang="en-US" sz="1000"/>
                        <a:t>38</a:t>
                      </a:r>
                      <a:endParaRPr lang="en-US" sz="1000"/>
                    </a:p>
                  </a:txBody>
                  <a:tcPr/>
                </a:tc>
                <a:tc>
                  <a:txBody>
                    <a:bodyPr/>
                    <a:lstStyle/>
                    <a:p>
                      <a:r>
                        <a:rPr lang="en-US" sz="1000"/>
                        <a:t>34</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0.0210%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92752283"/>
                  </a:ext>
                </a:extLst>
              </a:tr>
              <a:tr h="370840">
                <a:tc>
                  <a:txBody>
                    <a:bodyPr/>
                    <a:lstStyle/>
                    <a:p>
                      <a:r>
                        <a:rPr lang="en-US" sz="1000" b="1"/>
                        <a:t>Warba Bank - 2017-02-09 18:34:04</a:t>
                      </a:r>
                      <a:r>
                        <a:rPr lang="en-US" sz="1000"/>
                        <a:t>
</a:t>
                      </a:r>
                      <a:r>
                        <a:rPr lang="ar-AE" sz="1000"/>
                        <a:t>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lang="en-US" sz="1000"/>
                    </a:p>
                  </a:txBody>
                  <a:tcPr/>
                </a:tc>
                <a:tc>
                  <a:txBody>
                    <a:bodyPr/>
                    <a:lstStyle/>
                    <a:p>
                      <a:r>
                        <a:rPr lang="en-US" sz="1000"/>
                        <a:t>37</a:t>
                      </a:r>
                      <a:endParaRPr lang="en-US" sz="1000"/>
                    </a:p>
                  </a:txBody>
                  <a:tcPr/>
                </a:tc>
                <a:tc>
                  <a:txBody>
                    <a:bodyPr/>
                    <a:lstStyle/>
                    <a:p>
                      <a:r>
                        <a:rPr lang="en-US" sz="1000"/>
                        <a:t>13</a:t>
                      </a:r>
                      <a:endParaRPr lang="en-US" sz="1000"/>
                    </a:p>
                  </a:txBody>
                  <a:tcPr/>
                </a:tc>
                <a:tc>
                  <a:txBody>
                    <a:bodyPr/>
                    <a:lstStyle/>
                    <a:p>
                      <a:r>
                        <a:rPr lang="en-US" sz="1000"/>
                        <a:t>22</a:t>
                      </a:r>
                      <a:endParaRPr lang="en-US" sz="1000"/>
                    </a:p>
                  </a:txBody>
                  <a:tcPr/>
                </a:tc>
                <a:tc>
                  <a:txBody>
                    <a:bodyPr/>
                    <a:lstStyle/>
                    <a:p>
                      <a:r>
                        <a:rPr lang="en-US" sz="1000"/>
                        <a:t>2</a:t>
                      </a:r>
                      <a:endParaRPr lang="en-US" sz="1000"/>
                    </a:p>
                  </a:txBody>
                  <a:tcPr/>
                </a:tc>
                <a:tc>
                  <a:txBody>
                    <a:bodyPr/>
                    <a:lstStyle/>
                    <a:p>
                      <a:r>
                        <a:rPr lang="en-US" sz="1000"/>
                        <a:t>0.1738%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07845275"/>
                  </a:ext>
                </a:extLst>
              </a:tr>
              <a:tr h="370840">
                <a:tc>
                  <a:txBody>
                    <a:bodyPr/>
                    <a:lstStyle/>
                    <a:p>
                      <a:r>
                        <a:rPr lang="en-US" sz="1000" b="1"/>
                        <a:t>Kuwait Finance House ( KFH ) - 2017-02-11 16:46:06</a:t>
                      </a:r>
                      <a:r>
                        <a:rPr lang="en-US" sz="1000"/>
                        <a:t>
</a:t>
                      </a:r>
                      <a:r>
                        <a:rPr lang="ar-AE" sz="1000"/>
                        <a:t>المظلي محمد الرفاعي
اجتاز دوره "</a:t>
                      </a:r>
                      <a:r>
                        <a:rPr lang="en-US" sz="1000"/>
                        <a:t>USPA AFF Instructor Rating " </a:t>
                      </a:r>
                      <a:r>
                        <a:rPr lang="ar-AE" sz="1000"/>
                        <a:t>ليصبح اول كويتي حاصل على شهاده مدرب  لتدريب للقفز الحر
#مبادري_بيتك</a:t>
                      </a:r>
                      <a:endParaRPr lang="en-US" sz="1000"/>
                    </a:p>
                  </a:txBody>
                  <a:tcPr/>
                </a:tc>
                <a:tc>
                  <a:txBody>
                    <a:bodyPr/>
                    <a:lstStyle/>
                    <a:p>
                      <a:r>
                        <a:rPr lang="en-US" sz="1000"/>
                        <a:t>36</a:t>
                      </a:r>
                      <a:endParaRPr lang="en-US" sz="1000"/>
                    </a:p>
                  </a:txBody>
                  <a:tcPr/>
                </a:tc>
                <a:tc>
                  <a:txBody>
                    <a:bodyPr/>
                    <a:lstStyle/>
                    <a:p>
                      <a:r>
                        <a:rPr lang="en-US" sz="1000"/>
                        <a:t>33</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0.0208%</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58769797"/>
                  </a:ext>
                </a:extLst>
              </a:tr>
              <a:tr h="370840">
                <a:tc>
                  <a:txBody>
                    <a:bodyPr/>
                    <a:lstStyle/>
                    <a:p>
                      <a:r>
                        <a:rPr lang="en-US" sz="1000" b="1"/>
                        <a:t>NBKGroup - 2017-02-09 14:00:27</a:t>
                      </a:r>
                      <a:r>
                        <a:rPr lang="en-US" sz="1000"/>
                        <a:t>
Announcement</a:t>
                      </a:r>
                      <a:endParaRPr lang="en-US" sz="1000"/>
                    </a:p>
                  </a:txBody>
                  <a:tcPr/>
                </a:tc>
                <a:tc>
                  <a:txBody>
                    <a:bodyPr/>
                    <a:lstStyle/>
                    <a:p>
                      <a:r>
                        <a:rPr lang="en-US" sz="1000"/>
                        <a:t>35</a:t>
                      </a:r>
                      <a:endParaRPr lang="en-US" sz="1000"/>
                    </a:p>
                  </a:txBody>
                  <a:tcPr/>
                </a:tc>
                <a:tc>
                  <a:txBody>
                    <a:bodyPr/>
                    <a:lstStyle/>
                    <a:p>
                      <a:r>
                        <a:rPr lang="en-US" sz="1000"/>
                        <a:t>31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0.0193%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54809572"/>
                  </a:ext>
                </a:extLst>
              </a:tr>
              <a:tr h="370840">
                <a:tc>
                  <a:txBody>
                    <a:bodyPr/>
                    <a:lstStyle/>
                    <a:p>
                      <a:r>
                        <a:rPr lang="en-US" sz="1000" b="1"/>
                        <a:t>Gulf Bank - 2017-02-09 20:07:53</a:t>
                      </a:r>
                      <a:r>
                        <a:rPr lang="en-US" sz="1000"/>
                        <a:t>
</a:t>
                      </a:r>
                      <a:r>
                        <a:rPr lang="ar-AE" sz="1000"/>
                        <a:t>مبروك الوظيفة
حوّل راتبك واربح
*١٠٠ د.ك هدية عند تحويل راتبك لأول مرّة
*قرض مقسّط لغاية ٧٠,٠٠٠ د.ك
*قرض استهلاكي لغاية ١٥,٠٠٠ د.ك
*بطاقة ائتمانية مجانية للسنة الأولى
*أفضل وأسرع برنامج مكافآت في الكويت
*فرصة لتصبح مليونيراً مع حساب الدانة
*الخدمة المصرفية عبر الموبايل الأكثر أماناً
*تواجُد في أكثر من ١٧ معرض سيارات في الكويت</a:t>
                      </a:r>
                      <a:endParaRPr lang="en-US" sz="1000"/>
                    </a:p>
                  </a:txBody>
                  <a:tcPr/>
                </a:tc>
                <a:tc>
                  <a:txBody>
                    <a:bodyPr/>
                    <a:lstStyle/>
                    <a:p>
                      <a:r>
                        <a:rPr lang="en-US" sz="1000"/>
                        <a:t>35</a:t>
                      </a:r>
                      <a:endParaRPr lang="en-US" sz="1000"/>
                    </a:p>
                  </a:txBody>
                  <a:tcPr/>
                </a:tc>
                <a:tc>
                  <a:txBody>
                    <a:bodyPr/>
                    <a:lstStyle/>
                    <a:p>
                      <a:r>
                        <a:rPr lang="en-US" sz="1000"/>
                        <a:t>32</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0.0348%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21351482"/>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03824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416</Words>
  <Application>Microsoft Office PowerPoint</Application>
  <PresentationFormat>On-screen Show (4:3)</PresentationFormat>
  <Paragraphs>233</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Own Posts Table - 1 of 3</vt:lpstr>
      <vt:lpstr>Own Posts Table - 2 of 3</vt:lpstr>
      <vt:lpstr>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3</dc:title>
  <dc:creator>Administrator</dc:creator>
  <cp:lastModifiedBy>Administrator</cp:lastModifiedBy>
  <cp:revision>1</cp:revision>
  <dcterms:created xsi:type="dcterms:W3CDTF">2017-02-15T07:31:58Z</dcterms:created>
  <dcterms:modified xsi:type="dcterms:W3CDTF">2017-02-15T07:32:44Z</dcterms:modified>
</cp:coreProperties>
</file>