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62377509"/>
              </p:ext>
            </p:extLst>
          </p:nvPr>
        </p:nvGraphicFramePr>
        <p:xfrm>
          <a:off x="457200" y="1731963"/>
          <a:ext cx="8229600" cy="36931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8692622"/>
                    </a:ext>
                  </a:extLst>
                </a:gridCol>
                <a:gridCol w="987552">
                  <a:extLst>
                    <a:ext uri="{9D8B030D-6E8A-4147-A177-3AD203B41FA5}">
                      <a16:colId xmlns:a16="http://schemas.microsoft.com/office/drawing/2014/main" val="3946726299"/>
                    </a:ext>
                  </a:extLst>
                </a:gridCol>
                <a:gridCol w="987552">
                  <a:extLst>
                    <a:ext uri="{9D8B030D-6E8A-4147-A177-3AD203B41FA5}">
                      <a16:colId xmlns:a16="http://schemas.microsoft.com/office/drawing/2014/main" val="1981555649"/>
                    </a:ext>
                  </a:extLst>
                </a:gridCol>
                <a:gridCol w="987552">
                  <a:extLst>
                    <a:ext uri="{9D8B030D-6E8A-4147-A177-3AD203B41FA5}">
                      <a16:colId xmlns:a16="http://schemas.microsoft.com/office/drawing/2014/main" val="2496698008"/>
                    </a:ext>
                  </a:extLst>
                </a:gridCol>
                <a:gridCol w="987552">
                  <a:extLst>
                    <a:ext uri="{9D8B030D-6E8A-4147-A177-3AD203B41FA5}">
                      <a16:colId xmlns:a16="http://schemas.microsoft.com/office/drawing/2014/main" val="3632008024"/>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166174984"/>
                  </a:ext>
                </a:extLst>
              </a:tr>
              <a:tr h="370840">
                <a:tc>
                  <a:txBody>
                    <a:bodyPr/>
                    <a:lstStyle/>
                    <a:p>
                      <a:r>
                        <a:rPr lang="en-US" sz="1000" b="1"/>
                        <a:t>Gulf Bank - 2017-02-06 12:36:46</a:t>
                      </a:r>
                      <a:r>
                        <a:rPr lang="en-US" sz="1000"/>
                        <a:t>
Recognition of Gulf Bank’s digital innovation continues with two awards from World Finance Magazine; Gulf Bank has won “Best Digital Bank 2016 - Kuwait” award and “Best Mobile Banking Application 2016 - Kuwait” award.</a:t>
                      </a:r>
                      <a:endParaRPr lang="en-US" sz="1000"/>
                    </a:p>
                  </a:txBody>
                  <a:tcPr/>
                </a:tc>
                <a:tc>
                  <a:txBody>
                    <a:bodyPr/>
                    <a:lstStyle/>
                    <a:p>
                      <a:r>
                        <a:rPr lang="en-US" sz="1000"/>
                        <a:t>70</a:t>
                      </a:r>
                      <a:endParaRPr lang="en-US" sz="1000"/>
                    </a:p>
                  </a:txBody>
                  <a:tcPr/>
                </a:tc>
                <a:tc>
                  <a:txBody>
                    <a:bodyPr/>
                    <a:lstStyle/>
                    <a:p>
                      <a:r>
                        <a:rPr lang="en-US" sz="1000"/>
                        <a:t>3</a:t>
                      </a:r>
                      <a:endParaRPr lang="en-US" sz="1000"/>
                    </a:p>
                  </a:txBody>
                  <a:tcPr/>
                </a:tc>
                <a:tc>
                  <a:txBody>
                    <a:bodyPr/>
                    <a:lstStyle/>
                    <a:p>
                      <a:r>
                        <a:rPr lang="en-US" sz="1000"/>
                        <a:t>0.5355%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628772416"/>
                  </a:ext>
                </a:extLst>
              </a:tr>
              <a:tr h="370840">
                <a:tc>
                  <a:txBody>
                    <a:bodyPr/>
                    <a:lstStyle/>
                    <a:p>
                      <a:r>
                        <a:rPr lang="en-US" sz="1000" b="1"/>
                        <a:t>Gulf Bank - 2017-02-06 14:39:05</a:t>
                      </a:r>
                      <a:r>
                        <a:rPr lang="en-US" sz="1000"/>
                        <a:t>
Mr. Omar Kutayba Alghanim, Gulf Bank Chairman, on Bloomberg discussing the future of the Middle East and issues facing the region’s youth, while attending the World Economic Forum meetings at Davos, Switzerland.
</a:t>
                      </a:r>
                      <a:r>
                        <a:rPr lang="ar-AE" sz="1000"/>
                        <a:t>السيد/ عمر قتيبة الغانم - رئيس مجلس ادارة بنك الخليج يناقش في مقابلة له مع قناة  بلومبرغ مستقبل الشرق الأوسط والمشاكل التي تواجه الشباب في المنطقة، خلال مشاركته في اجتماعات المنتدى الاقتصادي العالمي الذي عقد في مدينة دافوس، في سويسرا</a:t>
                      </a:r>
                      <a:endParaRPr lang="en-US" sz="1000"/>
                    </a:p>
                  </a:txBody>
                  <a:tcPr/>
                </a:tc>
                <a:tc>
                  <a:txBody>
                    <a:bodyPr/>
                    <a:lstStyle/>
                    <a:p>
                      <a:r>
                        <a:rPr lang="en-US" sz="1000"/>
                        <a:t>40</a:t>
                      </a:r>
                      <a:endParaRPr lang="en-US" sz="1000"/>
                    </a:p>
                  </a:txBody>
                  <a:tcPr/>
                </a:tc>
                <a:tc>
                  <a:txBody>
                    <a:bodyPr/>
                    <a:lstStyle/>
                    <a:p>
                      <a:r>
                        <a:rPr lang="en-US" sz="1000"/>
                        <a:t>0</a:t>
                      </a:r>
                      <a:endParaRPr lang="en-US" sz="1000"/>
                    </a:p>
                  </a:txBody>
                  <a:tcPr/>
                </a:tc>
                <a:tc>
                  <a:txBody>
                    <a:bodyPr/>
                    <a:lstStyle/>
                    <a:p>
                      <a:r>
                        <a:rPr lang="en-US" sz="1000"/>
                        <a:t>0.2934%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18037213"/>
                  </a:ext>
                </a:extLst>
              </a:tr>
              <a:tr h="370840">
                <a:tc>
                  <a:txBody>
                    <a:bodyPr/>
                    <a:lstStyle/>
                    <a:p>
                      <a:r>
                        <a:rPr lang="en-US" sz="1000" b="1"/>
                        <a:t>Gulf Bank - 2017-02-07 15:12:35</a:t>
                      </a:r>
                      <a:r>
                        <a:rPr lang="en-US" sz="1000"/>
                        <a:t>
Mr. Omar Alghanim , Gulf Bank’s Chairman, sharing his thoughts on a changing global economy and the importance of gender diversity with France 24 while attending the World Economic Forum’s annual meeting in Davos, Switzerland
</a:t>
                      </a:r>
                      <a:r>
                        <a:rPr lang="ar-AE" sz="1000"/>
                        <a:t>السيد/ عمر الغانم، رئيس مجلس إدارة بنك الخليج، يشارك في تبادل وجهات النظر حول الاقتصاد العالمي المتغير وأهمية التنوع بين الجنسين في لقاء له مع قناة فرانس 24 خلال مشاركته في الاجتماع السنوي للمنتدى الاقتصادي العالمي الذي عقد في مدينة دافوس، سويسرا</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0.1024%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45869610"/>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708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7873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1797053"/>
                    </a:ext>
                  </a:extLst>
                </a:gridCol>
                <a:gridCol w="987552">
                  <a:extLst>
                    <a:ext uri="{9D8B030D-6E8A-4147-A177-3AD203B41FA5}">
                      <a16:colId xmlns:a16="http://schemas.microsoft.com/office/drawing/2014/main" val="1072912866"/>
                    </a:ext>
                  </a:extLst>
                </a:gridCol>
                <a:gridCol w="987552">
                  <a:extLst>
                    <a:ext uri="{9D8B030D-6E8A-4147-A177-3AD203B41FA5}">
                      <a16:colId xmlns:a16="http://schemas.microsoft.com/office/drawing/2014/main" val="4051811797"/>
                    </a:ext>
                  </a:extLst>
                </a:gridCol>
                <a:gridCol w="987552">
                  <a:extLst>
                    <a:ext uri="{9D8B030D-6E8A-4147-A177-3AD203B41FA5}">
                      <a16:colId xmlns:a16="http://schemas.microsoft.com/office/drawing/2014/main" val="1712105445"/>
                    </a:ext>
                  </a:extLst>
                </a:gridCol>
                <a:gridCol w="987552">
                  <a:extLst>
                    <a:ext uri="{9D8B030D-6E8A-4147-A177-3AD203B41FA5}">
                      <a16:colId xmlns:a16="http://schemas.microsoft.com/office/drawing/2014/main" val="304919876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883314342"/>
                  </a:ext>
                </a:extLst>
              </a:tr>
              <a:tr h="370840">
                <a:tc>
                  <a:txBody>
                    <a:bodyPr/>
                    <a:lstStyle/>
                    <a:p>
                      <a:r>
                        <a:rPr lang="en-US" sz="1000" b="1"/>
                        <a:t>National Bank of Kuwait - 2017-02-05 15:32:19</a:t>
                      </a:r>
                      <a:r>
                        <a:rPr lang="en-US" sz="1000"/>
                        <a:t>
</a:t>
                      </a:r>
                      <a:r>
                        <a:rPr lang="ar-AE" sz="1000"/>
                        <a:t>ضمن مبادرة "أحلم أن أكون"، حققنا حلم الطفل فيكتور من مستشفى الوطني لعلاج سرطان الاطفال  بأن يصبح بطلاً في الملاكمة. وقمنا بتنظيم زيارة خاصة له إلى نادي بورو للملاكمة برفقة والده، حيث استقبله فريق من المدربين المحترفين الذين اعدوا له برنامجاً تدريبياً تضمن العديد من المحطات والتي كان اهمها الصعود على حلبة الملاكمة والقيام بالتحدي وتطبيق الحركات التدريبية. كل مبادرة ضمن "أحلم أن أكون" تمنحنا دافعاً بأن نواصل تطوير مساعينا لنكون أقرب إلى جميع الأطفال. هذه ثقافتنا في الوطني وفخورون بها!</a:t>
                      </a:r>
                      <a:endParaRPr lang="en-US" sz="1000"/>
                    </a:p>
                  </a:txBody>
                  <a:tcPr/>
                </a:tc>
                <a:tc>
                  <a:txBody>
                    <a:bodyPr/>
                    <a:lstStyle/>
                    <a:p>
                      <a:r>
                        <a:rPr lang="en-US" sz="1000"/>
                        <a:t>21</a:t>
                      </a:r>
                      <a:endParaRPr lang="en-US" sz="1000"/>
                    </a:p>
                  </a:txBody>
                  <a:tcPr/>
                </a:tc>
                <a:tc>
                  <a:txBody>
                    <a:bodyPr/>
                    <a:lstStyle/>
                    <a:p>
                      <a:r>
                        <a:rPr lang="en-US" sz="1000"/>
                        <a:t>1</a:t>
                      </a:r>
                      <a:endParaRPr lang="en-US" sz="1000"/>
                    </a:p>
                  </a:txBody>
                  <a:tcPr/>
                </a:tc>
                <a:tc>
                  <a:txBody>
                    <a:bodyPr/>
                    <a:lstStyle/>
                    <a:p>
                      <a:r>
                        <a:rPr lang="en-US" sz="1000"/>
                        <a:t>0.0664%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11237111"/>
                  </a:ext>
                </a:extLst>
              </a:tr>
              <a:tr h="370840">
                <a:tc>
                  <a:txBody>
                    <a:bodyPr/>
                    <a:lstStyle/>
                    <a:p>
                      <a:r>
                        <a:rPr lang="en-US" sz="1000" b="1"/>
                        <a:t>National Bank of Kuwait - 2017-02-05 15:32:57</a:t>
                      </a:r>
                      <a:r>
                        <a:rPr lang="en-US" sz="1000"/>
                        <a:t>
As part of our ongoing initiative “I dream to be”,  we arranged a visit to Victor, 13 years old to Burrow Gym. Victor is a patient from NBK Hospital who loves boxing. Trainers from Burrow received Victor and his father warmly and arranged special training session where he showed all of his boxing techniques and talents. Every experience we reach through our “I dream to be initiative” gives us more passion to continue supporting children. This is our duty at NBK and we are proud of it!</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0.0573%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25190971"/>
                  </a:ext>
                </a:extLst>
              </a:tr>
              <a:tr h="370840">
                <a:tc>
                  <a:txBody>
                    <a:bodyPr/>
                    <a:lstStyle/>
                    <a:p>
                      <a:r>
                        <a:rPr lang="en-US" sz="1000" b="1"/>
                        <a:t>National Bank of Kuwait - 2017-02-02 15:17:38</a:t>
                      </a:r>
                      <a:r>
                        <a:rPr lang="en-US" sz="1000"/>
                        <a:t>
</a:t>
                      </a:r>
                      <a:r>
                        <a:rPr lang="ar-AE" sz="1000"/>
                        <a:t>في لقاء مع سكاي نيوز العربية، توقع العضو المنتدب لبنك الكويت الوطني- مصر، ياسر حسن أن تسجل أرباح البنك عن مجمل العام 2016 معدل النمو ذاته البالغ 40% والذي حققه في الأرباع الثلاثة الأولى من العام.
</a:t>
                      </a:r>
                      <a:r>
                        <a:rPr lang="en-US" sz="1000"/>
                        <a:t>Dr. Yasser Hassan, Managing Director of NBK-Egypt expects the bank to deliver 40% growth for the year 2016
watch full interview with Skynews Arabia
https://lnkd.in/fjdBC9U</a:t>
                      </a:r>
                      <a:endParaRPr lang="en-US" sz="1000"/>
                    </a:p>
                  </a:txBody>
                  <a:tcPr/>
                </a:tc>
                <a:tc>
                  <a:txBody>
                    <a:bodyPr/>
                    <a:lstStyle/>
                    <a:p>
                      <a:r>
                        <a:rPr lang="en-US" sz="1000"/>
                        <a:t>16</a:t>
                      </a:r>
                      <a:endParaRPr lang="en-US" sz="1000"/>
                    </a:p>
                  </a:txBody>
                  <a:tcPr/>
                </a:tc>
                <a:tc>
                  <a:txBody>
                    <a:bodyPr/>
                    <a:lstStyle/>
                    <a:p>
                      <a:r>
                        <a:rPr lang="en-US" sz="1000"/>
                        <a:t>1</a:t>
                      </a:r>
                      <a:endParaRPr lang="en-US" sz="1000"/>
                    </a:p>
                  </a:txBody>
                  <a:tcPr/>
                </a:tc>
                <a:tc>
                  <a:txBody>
                    <a:bodyPr/>
                    <a:lstStyle/>
                    <a:p>
                      <a:r>
                        <a:rPr lang="en-US" sz="1000"/>
                        <a:t>0.0514%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671707697"/>
                  </a:ext>
                </a:extLst>
              </a:tr>
              <a:tr h="370840">
                <a:tc>
                  <a:txBody>
                    <a:bodyPr/>
                    <a:lstStyle/>
                    <a:p>
                      <a:r>
                        <a:rPr lang="en-US" sz="1000" b="1"/>
                        <a:t>National Bank of Kuwait - 2017-02-05 15:23:00</a:t>
                      </a:r>
                      <a:r>
                        <a:rPr lang="en-US" sz="1000"/>
                        <a:t>
The Fed in the Passenger Seat.
</a:t>
                      </a:r>
                      <a:r>
                        <a:rPr lang="ar-AE" sz="1000"/>
                        <a:t>مجلس الاحتياط الفدرالي ليس في القيادة
</a:t>
                      </a:r>
                      <a:r>
                        <a:rPr lang="en-US" sz="1000"/>
                        <a:t>https://lnkd.in/ga77aFC</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0.0272%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478412371"/>
                  </a:ext>
                </a:extLst>
              </a:tr>
              <a:tr h="370840">
                <a:tc>
                  <a:txBody>
                    <a:bodyPr/>
                    <a:lstStyle/>
                    <a:p>
                      <a:r>
                        <a:rPr lang="en-US" sz="1000" b="1"/>
                        <a:t>National Bank of Kuwait - 2017-02-06 13:06:40</a:t>
                      </a:r>
                      <a:r>
                        <a:rPr lang="en-US" sz="1000"/>
                        <a:t>
</a:t>
                      </a:r>
                      <a:r>
                        <a:rPr lang="ar-AE" sz="1000"/>
                        <a:t>التضخم في الكويت يستقر عند 3.5٪ في ديسمبر وعند متوسط 3.2٪ خلال 2016 .
</a:t>
                      </a:r>
                      <a:r>
                        <a:rPr lang="en-US" sz="1000"/>
                        <a:t>Kuwait: Inflation stable at 3.5% in December; averaged 3.2% in 2016 
https://lnkd.in/g67D5Ab</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0.0151%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38245663"/>
                  </a:ext>
                </a:extLst>
              </a:tr>
              <a:tr h="370840">
                <a:tc>
                  <a:txBody>
                    <a:bodyPr/>
                    <a:lstStyle/>
                    <a:p>
                      <a:r>
                        <a:rPr lang="en-US" sz="1000" b="1"/>
                        <a:t>National Bank of Kuwait - 2017-02-07 13:06:07</a:t>
                      </a:r>
                      <a:r>
                        <a:rPr lang="en-US" sz="1000"/>
                        <a:t>
NBK on Qatari equities: Spending cuts and tight liquidity weigh on equities in 2016
https://lnkd.in/g67D5Ab</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0.0090%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44919609"/>
                  </a:ext>
                </a:extLst>
              </a:tr>
              <a:tr h="370840">
                <a:tc>
                  <a:txBody>
                    <a:bodyPr/>
                    <a:lstStyle/>
                    <a:p>
                      <a:r>
                        <a:rPr lang="en-US" sz="1000" b="1"/>
                        <a:t>National Bank of Kuwait - 2017-02-07 13:04:17</a:t>
                      </a:r>
                      <a:r>
                        <a:rPr lang="en-US" sz="1000"/>
                        <a:t>
</a:t>
                      </a:r>
                      <a:r>
                        <a:rPr lang="ar-AE" sz="1000"/>
                        <a:t>تقرير بنك الكويت الوطني عن بورصة قطر: ترشيد الإنفاق وشح السيولة في قطر يفرضان الضغوطات على أسهم البورصة في العام 2016
</a:t>
                      </a:r>
                      <a:r>
                        <a:rPr lang="en-US" sz="1000"/>
                        <a:t>https://lnkd.in/gUwD_R9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63580072"/>
                  </a:ext>
                </a:extLst>
              </a:tr>
            </a:tbl>
          </a:graphicData>
        </a:graphic>
      </p:graphicFrame>
      <p:sp>
        <p:nvSpPr>
          <p:cNvPr id="4" name="Text Placeholder 3"/>
          <p:cNvSpPr>
            <a:spLocks noGrp="1"/>
          </p:cNvSpPr>
          <p:nvPr>
            <p:ph type="body" sz="quarter" idx="14"/>
          </p:nvPr>
        </p:nvSpPr>
        <p:spPr/>
        <p:txBody>
          <a:bodyPr/>
          <a:lstStyle/>
          <a:p>
            <a:r>
              <a:rPr lang="en-US"/>
              <a:t>02/02/2017 - 08/02/2017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848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Words>
  <Application>Microsoft Office PowerPoint</Application>
  <PresentationFormat>On-screen Show (4:3)</PresentationFormat>
  <Paragraphs>66</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2017-02-08T12:16:03Z</dcterms:created>
  <dcterms:modified xsi:type="dcterms:W3CDTF">2017-02-08T12:16:17Z</dcterms:modified>
</cp:coreProperties>
</file>