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27382077"/>
              </p:ext>
            </p:extLst>
          </p:nvPr>
        </p:nvGraphicFramePr>
        <p:xfrm>
          <a:off x="457200" y="1731963"/>
          <a:ext cx="8229600" cy="4180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3652667"/>
                    </a:ext>
                  </a:extLst>
                </a:gridCol>
                <a:gridCol w="987552">
                  <a:extLst>
                    <a:ext uri="{9D8B030D-6E8A-4147-A177-3AD203B41FA5}">
                      <a16:colId xmlns:a16="http://schemas.microsoft.com/office/drawing/2014/main" val="737782775"/>
                    </a:ext>
                  </a:extLst>
                </a:gridCol>
                <a:gridCol w="987552">
                  <a:extLst>
                    <a:ext uri="{9D8B030D-6E8A-4147-A177-3AD203B41FA5}">
                      <a16:colId xmlns:a16="http://schemas.microsoft.com/office/drawing/2014/main" val="216820978"/>
                    </a:ext>
                  </a:extLst>
                </a:gridCol>
                <a:gridCol w="987552">
                  <a:extLst>
                    <a:ext uri="{9D8B030D-6E8A-4147-A177-3AD203B41FA5}">
                      <a16:colId xmlns:a16="http://schemas.microsoft.com/office/drawing/2014/main" val="1774856834"/>
                    </a:ext>
                  </a:extLst>
                </a:gridCol>
                <a:gridCol w="987552">
                  <a:extLst>
                    <a:ext uri="{9D8B030D-6E8A-4147-A177-3AD203B41FA5}">
                      <a16:colId xmlns:a16="http://schemas.microsoft.com/office/drawing/2014/main" val="2215053219"/>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96636048"/>
                  </a:ext>
                </a:extLst>
              </a:tr>
              <a:tr h="370840">
                <a:tc>
                  <a:txBody>
                    <a:bodyPr/>
                    <a:lstStyle/>
                    <a:p>
                      <a:r>
                        <a:rPr lang="en-US" sz="1000" b="1"/>
                        <a:t>Gulf Bank - 2016-12-15 09:20:24</a:t>
                      </a:r>
                      <a:r>
                        <a:rPr lang="en-US" sz="1000"/>
                        <a:t>
Gulf Bank won the "Best Message for TV Commercial 2016 Award" at the Fourth Advertising Creativity Awards Ceremony organized by the Arab Media Forum. The award was presented to Gulf Bank for its TV commercial launched during Ramadan 2016, which revolved around the issue of prejudice and stereotypes as well as the importance of giving beyond one’s limits.</a:t>
                      </a:r>
                      <a:endParaRPr lang="en-US" sz="1000"/>
                    </a:p>
                  </a:txBody>
                  <a:tcPr/>
                </a:tc>
                <a:tc>
                  <a:txBody>
                    <a:bodyPr/>
                    <a:lstStyle/>
                    <a:p>
                      <a:r>
                        <a:rPr lang="en-US" sz="1000"/>
                        <a:t>64</a:t>
                      </a:r>
                      <a:endParaRPr lang="en-US" sz="1000"/>
                    </a:p>
                  </a:txBody>
                  <a:tcPr/>
                </a:tc>
                <a:tc>
                  <a:txBody>
                    <a:bodyPr/>
                    <a:lstStyle/>
                    <a:p>
                      <a:r>
                        <a:rPr lang="en-US" sz="1000"/>
                        <a:t>0</a:t>
                      </a:r>
                      <a:endParaRPr lang="en-US" sz="1000"/>
                    </a:p>
                  </a:txBody>
                  <a:tcPr/>
                </a:tc>
                <a:tc>
                  <a:txBody>
                    <a:bodyPr/>
                    <a:lstStyle/>
                    <a:p>
                      <a:r>
                        <a:rPr lang="en-US" sz="1000"/>
                        <a:t>0.4902%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08490833"/>
                  </a:ext>
                </a:extLst>
              </a:tr>
              <a:tr h="370840">
                <a:tc>
                  <a:txBody>
                    <a:bodyPr/>
                    <a:lstStyle/>
                    <a:p>
                      <a:r>
                        <a:rPr lang="en-US" sz="1000" b="1"/>
                        <a:t>National Bank of Kuwait - 2016-12-13 13:47:39</a:t>
                      </a:r>
                      <a:r>
                        <a:rPr lang="en-US" sz="1000"/>
                        <a:t>
</a:t>
                      </a:r>
                      <a:r>
                        <a:rPr lang="ar-AE" sz="1000"/>
                        <a:t>يفخر بنك الكويت الوطني بكونه من أكبر جهات القطاع الخاص توظيفاً للعمالة الوطنية، فقد قام بتوظيف نحو 300 كويتية وكويتي حديثي التخرج خلال العام 2016، وذلك انطلاقاً من استراتيجيته الرامية إلى استقطاب الكفاءات الوطنية الشابة وفتح المجال أمامها لبناء مسيرتهم المهنية في أفضل بنوك المنطقة.</a:t>
                      </a:r>
                      <a:endParaRPr lang="en-US" sz="1000"/>
                    </a:p>
                  </a:txBody>
                  <a:tcPr/>
                </a:tc>
                <a:tc>
                  <a:txBody>
                    <a:bodyPr/>
                    <a:lstStyle/>
                    <a:p>
                      <a:r>
                        <a:rPr lang="en-US" sz="1000"/>
                        <a:t>84</a:t>
                      </a:r>
                      <a:endParaRPr lang="en-US" sz="1000"/>
                    </a:p>
                  </a:txBody>
                  <a:tcPr/>
                </a:tc>
                <a:tc>
                  <a:txBody>
                    <a:bodyPr/>
                    <a:lstStyle/>
                    <a:p>
                      <a:r>
                        <a:rPr lang="en-US" sz="1000"/>
                        <a:t>6</a:t>
                      </a:r>
                      <a:endParaRPr lang="en-US" sz="1000"/>
                    </a:p>
                  </a:txBody>
                  <a:tcPr/>
                </a:tc>
                <a:tc>
                  <a:txBody>
                    <a:bodyPr/>
                    <a:lstStyle/>
                    <a:p>
                      <a:r>
                        <a:rPr lang="en-US" sz="1000"/>
                        <a:t>0.2798%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42192138"/>
                  </a:ext>
                </a:extLst>
              </a:tr>
              <a:tr h="370840">
                <a:tc>
                  <a:txBody>
                    <a:bodyPr/>
                    <a:lstStyle/>
                    <a:p>
                      <a:r>
                        <a:rPr lang="en-US" sz="1000" b="1"/>
                        <a:t>Gulf Bank - 2016-12-14 11:19:27</a:t>
                      </a:r>
                      <a:r>
                        <a:rPr lang="en-US" sz="1000"/>
                        <a:t>
</a:t>
                      </a:r>
                      <a:r>
                        <a:rPr lang="ar-AE" sz="1000"/>
                        <a:t>في إطار مشاركتنا ودعمنا المستمر لبرنامج مؤسسة إنجاز لتمكين الشباب، نفخر بدعم انطلاق حملة إنجاز التي تحمل عنوان </a:t>
                      </a:r>
                      <a:r>
                        <a:rPr lang="en-US" sz="1000"/>
                        <a:t>Superhero</a:t>
                      </a:r>
                      <a:endParaRPr lang="en-US" sz="1000"/>
                    </a:p>
                  </a:txBody>
                  <a:tcPr/>
                </a:tc>
                <a:tc>
                  <a:txBody>
                    <a:bodyPr/>
                    <a:lstStyle/>
                    <a:p>
                      <a:r>
                        <a:rPr lang="en-US" sz="1000"/>
                        <a:t>30</a:t>
                      </a:r>
                      <a:endParaRPr lang="en-US" sz="1000"/>
                    </a:p>
                  </a:txBody>
                  <a:tcPr/>
                </a:tc>
                <a:tc>
                  <a:txBody>
                    <a:bodyPr/>
                    <a:lstStyle/>
                    <a:p>
                      <a:r>
                        <a:rPr lang="en-US" sz="1000"/>
                        <a:t>0</a:t>
                      </a:r>
                      <a:endParaRPr lang="en-US" sz="1000"/>
                    </a:p>
                  </a:txBody>
                  <a:tcPr/>
                </a:tc>
                <a:tc>
                  <a:txBody>
                    <a:bodyPr/>
                    <a:lstStyle/>
                    <a:p>
                      <a:r>
                        <a:rPr lang="en-US" sz="1000"/>
                        <a:t>0.2298%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074277967"/>
                  </a:ext>
                </a:extLst>
              </a:tr>
              <a:tr h="370840">
                <a:tc>
                  <a:txBody>
                    <a:bodyPr/>
                    <a:lstStyle/>
                    <a:p>
                      <a:r>
                        <a:rPr lang="en-US" sz="1000" b="1"/>
                        <a:t>Kuwait Finance House - 2016-12-13 00:02:31</a:t>
                      </a:r>
                      <a:r>
                        <a:rPr lang="en-US" sz="1000"/>
                        <a:t>
</a:t>
                      </a:r>
                      <a:r>
                        <a:rPr lang="ar-AE" sz="1000"/>
                        <a:t>أربع جوائز حصدها “بيتك” في الإبداع الإعلاني
 #</a:t>
                      </a:r>
                      <a:r>
                        <a:rPr lang="en-US" sz="1000"/>
                        <a:t>KFHAwards</a:t>
                      </a:r>
                      <a:endParaRPr lang="en-US" sz="1000"/>
                    </a:p>
                  </a:txBody>
                  <a:tcPr/>
                </a:tc>
                <a:tc>
                  <a:txBody>
                    <a:bodyPr/>
                    <a:lstStyle/>
                    <a:p>
                      <a:r>
                        <a:rPr lang="en-US" sz="1000"/>
                        <a:t>57</a:t>
                      </a:r>
                      <a:endParaRPr lang="en-US" sz="1000"/>
                    </a:p>
                  </a:txBody>
                  <a:tcPr/>
                </a:tc>
                <a:tc>
                  <a:txBody>
                    <a:bodyPr/>
                    <a:lstStyle/>
                    <a:p>
                      <a:r>
                        <a:rPr lang="en-US" sz="1000"/>
                        <a:t>1</a:t>
                      </a:r>
                      <a:endParaRPr lang="en-US" sz="1000"/>
                    </a:p>
                  </a:txBody>
                  <a:tcPr/>
                </a:tc>
                <a:tc>
                  <a:txBody>
                    <a:bodyPr/>
                    <a:lstStyle/>
                    <a:p>
                      <a:r>
                        <a:rPr lang="en-US" sz="1000"/>
                        <a:t>0.2215%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632053636"/>
                  </a:ext>
                </a:extLst>
              </a:tr>
              <a:tr h="370840">
                <a:tc>
                  <a:txBody>
                    <a:bodyPr/>
                    <a:lstStyle/>
                    <a:p>
                      <a:r>
                        <a:rPr lang="en-US" sz="1000" b="1"/>
                        <a:t>Gulf Bank - 2016-12-14 11:13:54</a:t>
                      </a:r>
                      <a:r>
                        <a:rPr lang="en-US" sz="1000"/>
                        <a:t>
Gulf Bank wins the “Enterprise Risk Technology Implementation” of the year award from The Asian Banker.
</a:t>
                      </a:r>
                      <a:r>
                        <a:rPr lang="ar-AE" sz="1000"/>
                        <a:t>بنك الخليج يحصد جائزة "أفضل تنفيذ لتكنولوجيا إدارة المخاطر المؤسسية" في منطقة الشرق الأوسط لهذا العام من مجلة ذا ايجن بانكر</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0.1915%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279606324"/>
                  </a:ext>
                </a:extLst>
              </a:tr>
            </a:tbl>
          </a:graphicData>
        </a:graphic>
      </p:graphicFrame>
      <p:sp>
        <p:nvSpPr>
          <p:cNvPr id="4" name="Text Placeholder 3"/>
          <p:cNvSpPr>
            <a:spLocks noGrp="1"/>
          </p:cNvSpPr>
          <p:nvPr>
            <p:ph type="body" sz="quarter" idx="14"/>
          </p:nvPr>
        </p:nvSpPr>
        <p:spPr/>
        <p:txBody>
          <a:bodyPr/>
          <a:lstStyle/>
          <a:p>
            <a:r>
              <a:rPr lang="en-US"/>
              <a:t>13/12/2016 - 20/12/2016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816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6987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697520"/>
                    </a:ext>
                  </a:extLst>
                </a:gridCol>
                <a:gridCol w="987552">
                  <a:extLst>
                    <a:ext uri="{9D8B030D-6E8A-4147-A177-3AD203B41FA5}">
                      <a16:colId xmlns:a16="http://schemas.microsoft.com/office/drawing/2014/main" val="4219199707"/>
                    </a:ext>
                  </a:extLst>
                </a:gridCol>
                <a:gridCol w="987552">
                  <a:extLst>
                    <a:ext uri="{9D8B030D-6E8A-4147-A177-3AD203B41FA5}">
                      <a16:colId xmlns:a16="http://schemas.microsoft.com/office/drawing/2014/main" val="622081370"/>
                    </a:ext>
                  </a:extLst>
                </a:gridCol>
                <a:gridCol w="987552">
                  <a:extLst>
                    <a:ext uri="{9D8B030D-6E8A-4147-A177-3AD203B41FA5}">
                      <a16:colId xmlns:a16="http://schemas.microsoft.com/office/drawing/2014/main" val="1522252923"/>
                    </a:ext>
                  </a:extLst>
                </a:gridCol>
                <a:gridCol w="987552">
                  <a:extLst>
                    <a:ext uri="{9D8B030D-6E8A-4147-A177-3AD203B41FA5}">
                      <a16:colId xmlns:a16="http://schemas.microsoft.com/office/drawing/2014/main" val="2710779564"/>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04068632"/>
                  </a:ext>
                </a:extLst>
              </a:tr>
              <a:tr h="370840">
                <a:tc>
                  <a:txBody>
                    <a:bodyPr/>
                    <a:lstStyle/>
                    <a:p>
                      <a:r>
                        <a:rPr lang="en-US" sz="1000" b="1"/>
                        <a:t>Kuwait Finance House - 2016-12-13 09:03:18</a:t>
                      </a:r>
                      <a:r>
                        <a:rPr lang="en-US" sz="1000"/>
                        <a:t>
At a spending rate of $1 million a day. it would take Bill Gates 218 years to spend all his money.
#KFHFacts</a:t>
                      </a:r>
                      <a:endParaRPr lang="en-US" sz="1000"/>
                    </a:p>
                  </a:txBody>
                  <a:tcPr/>
                </a:tc>
                <a:tc>
                  <a:txBody>
                    <a:bodyPr/>
                    <a:lstStyle/>
                    <a:p>
                      <a:r>
                        <a:rPr lang="en-US" sz="1000"/>
                        <a:t>48</a:t>
                      </a:r>
                      <a:endParaRPr lang="en-US" sz="1000"/>
                    </a:p>
                  </a:txBody>
                  <a:tcPr/>
                </a:tc>
                <a:tc>
                  <a:txBody>
                    <a:bodyPr/>
                    <a:lstStyle/>
                    <a:p>
                      <a:r>
                        <a:rPr lang="en-US" sz="1000"/>
                        <a:t>1</a:t>
                      </a:r>
                      <a:endParaRPr lang="en-US" sz="1000"/>
                    </a:p>
                  </a:txBody>
                  <a:tcPr/>
                </a:tc>
                <a:tc>
                  <a:txBody>
                    <a:bodyPr/>
                    <a:lstStyle/>
                    <a:p>
                      <a:r>
                        <a:rPr lang="en-US" sz="1000"/>
                        <a:t>0.1872%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76262739"/>
                  </a:ext>
                </a:extLst>
              </a:tr>
              <a:tr h="370840">
                <a:tc>
                  <a:txBody>
                    <a:bodyPr/>
                    <a:lstStyle/>
                    <a:p>
                      <a:r>
                        <a:rPr lang="en-US" sz="1000" b="1"/>
                        <a:t>National Bank of Kuwait - 2016-12-18 13:46:14</a:t>
                      </a:r>
                      <a:r>
                        <a:rPr lang="en-US" sz="1000"/>
                        <a:t>
NBK Launches the New “NBK Tap &amp; Pay” to enable customers to pay by simply tapping the card on the POS machine without entering the PIN or signing the receipt for payments.</a:t>
                      </a:r>
                      <a:endParaRPr lang="en-US" sz="1000"/>
                    </a:p>
                  </a:txBody>
                  <a:tcPr/>
                </a:tc>
                <a:tc>
                  <a:txBody>
                    <a:bodyPr/>
                    <a:lstStyle/>
                    <a:p>
                      <a:r>
                        <a:rPr lang="en-US" sz="1000"/>
                        <a:t>49</a:t>
                      </a:r>
                      <a:endParaRPr lang="en-US" sz="1000"/>
                    </a:p>
                  </a:txBody>
                  <a:tcPr/>
                </a:tc>
                <a:tc>
                  <a:txBody>
                    <a:bodyPr/>
                    <a:lstStyle/>
                    <a:p>
                      <a:r>
                        <a:rPr lang="en-US" sz="1000"/>
                        <a:t>1</a:t>
                      </a:r>
                      <a:endParaRPr lang="en-US" sz="1000"/>
                    </a:p>
                  </a:txBody>
                  <a:tcPr/>
                </a:tc>
                <a:tc>
                  <a:txBody>
                    <a:bodyPr/>
                    <a:lstStyle/>
                    <a:p>
                      <a:r>
                        <a:rPr lang="en-US" sz="1000"/>
                        <a:t>0.1551%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62767192"/>
                  </a:ext>
                </a:extLst>
              </a:tr>
              <a:tr h="370840">
                <a:tc>
                  <a:txBody>
                    <a:bodyPr/>
                    <a:lstStyle/>
                    <a:p>
                      <a:r>
                        <a:rPr lang="en-US" sz="1000" b="1"/>
                        <a:t>National Bank of Kuwait - 2016-12-18 13:42:09</a:t>
                      </a:r>
                      <a:r>
                        <a:rPr lang="en-US" sz="1000"/>
                        <a:t>
</a:t>
                      </a:r>
                      <a:r>
                        <a:rPr lang="ar-AE" sz="1000"/>
                        <a:t>بنك الكويت الوطني يطلق خدمة الدفع الجديدة "</a:t>
                      </a:r>
                      <a:r>
                        <a:rPr lang="en-US" sz="1000"/>
                        <a:t>NBK Tap &amp; Pay" </a:t>
                      </a:r>
                      <a:r>
                        <a:rPr lang="ar-AE" sz="1000"/>
                        <a:t>بمجرّد لمس البطاقة لجهاز نقطة البيع من دون الحاجة إلى إدخال الرقم السري أو توقيع إيصال المشتريات</a:t>
                      </a:r>
                      <a:endParaRPr lang="en-US" sz="1000"/>
                    </a:p>
                  </a:txBody>
                  <a:tcPr/>
                </a:tc>
                <a:tc>
                  <a:txBody>
                    <a:bodyPr/>
                    <a:lstStyle/>
                    <a:p>
                      <a:r>
                        <a:rPr lang="en-US" sz="1000"/>
                        <a:t>40</a:t>
                      </a:r>
                      <a:endParaRPr lang="en-US" sz="1000"/>
                    </a:p>
                  </a:txBody>
                  <a:tcPr/>
                </a:tc>
                <a:tc>
                  <a:txBody>
                    <a:bodyPr/>
                    <a:lstStyle/>
                    <a:p>
                      <a:r>
                        <a:rPr lang="en-US" sz="1000"/>
                        <a:t>3</a:t>
                      </a:r>
                      <a:endParaRPr lang="en-US" sz="1000"/>
                    </a:p>
                  </a:txBody>
                  <a:tcPr/>
                </a:tc>
                <a:tc>
                  <a:txBody>
                    <a:bodyPr/>
                    <a:lstStyle/>
                    <a:p>
                      <a:r>
                        <a:rPr lang="en-US" sz="1000"/>
                        <a:t>0.1334%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71027874"/>
                  </a:ext>
                </a:extLst>
              </a:tr>
              <a:tr h="370840">
                <a:tc>
                  <a:txBody>
                    <a:bodyPr/>
                    <a:lstStyle/>
                    <a:p>
                      <a:r>
                        <a:rPr lang="en-US" sz="1000" b="1"/>
                        <a:t>National Bank of Kuwait - 2016-12-13 13:58:18</a:t>
                      </a:r>
                      <a:r>
                        <a:rPr lang="en-US" sz="1000"/>
                        <a:t>
Resilient non-oil sector in Bahrain helps economy weather low oil prices. more in NBK's macroeconomic outlook on Bahrain's economy.
https://lnkd.in/g67D5Ab</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0.0373%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211069280"/>
                  </a:ext>
                </a:extLst>
              </a:tr>
              <a:tr h="370840">
                <a:tc>
                  <a:txBody>
                    <a:bodyPr/>
                    <a:lstStyle/>
                    <a:p>
                      <a:r>
                        <a:rPr lang="en-US" sz="1000" b="1"/>
                        <a:t>National Bank of Kuwait - 2016-12-18 13:29:49</a:t>
                      </a:r>
                      <a:r>
                        <a:rPr lang="en-US" sz="1000"/>
                        <a:t>
Using a hawkish tone, the FOMC took interest rates up by 25 bps this week , would it be the year of the dollar? full report HERE
https://lnkd.in/ga77aFC</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0.0217%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55127287"/>
                  </a:ext>
                </a:extLst>
              </a:tr>
              <a:tr h="370840">
                <a:tc>
                  <a:txBody>
                    <a:bodyPr/>
                    <a:lstStyle/>
                    <a:p>
                      <a:r>
                        <a:rPr lang="en-US" sz="1000" b="1"/>
                        <a:t>National Bank of Kuwait - 2016-12-13 13:56:49</a:t>
                      </a:r>
                      <a:r>
                        <a:rPr lang="en-US" sz="1000"/>
                        <a:t>
</a:t>
                      </a:r>
                      <a:r>
                        <a:rPr lang="ar-AE" sz="1000"/>
                        <a:t>مرونة القطاع غير النفطي في البحرين تدعم الاقتصاد في تخطي تداعيات تراجع أسعار النفط . المزيد في تقرير الاقتصاد الكلي عن البحرين
</a:t>
                      </a:r>
                      <a:r>
                        <a:rPr lang="en-US" sz="1000"/>
                        <a:t>https://lnkd.in/g67D5Ab</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59092128"/>
                  </a:ext>
                </a:extLst>
              </a:tr>
              <a:tr h="370840">
                <a:tc>
                  <a:txBody>
                    <a:bodyPr/>
                    <a:lstStyle/>
                    <a:p>
                      <a:r>
                        <a:rPr lang="en-US" sz="1000" b="1"/>
                        <a:t>National Bank of Kuwait - 2016-12-18 13:25:28</a:t>
                      </a:r>
                      <a:r>
                        <a:rPr lang="en-US" sz="1000"/>
                        <a:t>
</a:t>
                      </a:r>
                      <a:r>
                        <a:rPr lang="ar-AE" sz="1000"/>
                        <a:t>نبرة حادة لمجلس الاحتياط الفدرالي برفع الفائدة...فهل يكون عام الدولار؟ لقراءة التقرير كاملا اضغط هنا
</a:t>
                      </a:r>
                      <a:r>
                        <a:rPr lang="en-US" sz="1000"/>
                        <a:t>https://lnkd.in/ga77aFC</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465210064"/>
                  </a:ext>
                </a:extLst>
              </a:tr>
              <a:tr h="370840">
                <a:tc>
                  <a:txBody>
                    <a:bodyPr/>
                    <a:lstStyle/>
                    <a:p>
                      <a:r>
                        <a:rPr lang="en-US" sz="1000" b="1"/>
                        <a:t>Gulf Bank - 2016-12-16 17:45:30</a:t>
                      </a:r>
                      <a:r>
                        <a:rPr lang="en-US" sz="1000"/>
                        <a:t>
"The only way to predict your future is by creating it". Congratulations to Gulf Bank Executives for completing The Middle Management Modular Program.
 "</a:t>
                      </a:r>
                      <a:r>
                        <a:rPr lang="ar-AE" sz="1000"/>
                        <a:t>الطريقة الوحيدة لتنبؤ مستقبلك هو من خلال خلقك له"
تهنئة لمدراء بنك الخليج التنفيذيين لاستكمالهم برنامج وحدات الإدارة الوسطى</a:t>
                      </a:r>
                      <a:endParaRPr lang="en-US" sz="1000"/>
                    </a:p>
                  </a:txBody>
                  <a:tcPr/>
                </a:tc>
                <a:tc>
                  <a:txBody>
                    <a:bodyPr/>
                    <a:lstStyle/>
                    <a:p>
                      <a:r>
                        <a:rPr lang="en-US" sz="1000"/>
                        <a:t>76</a:t>
                      </a:r>
                      <a:endParaRPr lang="en-US" sz="1000"/>
                    </a:p>
                  </a:txBody>
                  <a:tcPr/>
                </a:tc>
                <a:tc>
                  <a:txBody>
                    <a:bodyPr/>
                    <a:lstStyle/>
                    <a:p>
                      <a:r>
                        <a:rPr lang="en-US" sz="1000"/>
                        <a:t>3</a:t>
                      </a:r>
                      <a:endParaRPr lang="en-US" sz="1000"/>
                    </a:p>
                  </a:txBody>
                  <a:tcPr/>
                </a:tc>
                <a:tc>
                  <a:txBody>
                    <a:bodyPr/>
                    <a:lstStyle/>
                    <a:p>
                      <a:r>
                        <a:rPr lang="en-US" sz="1000"/>
                        <a:t>n/a</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3753989"/>
                  </a:ext>
                </a:extLst>
              </a:tr>
            </a:tbl>
          </a:graphicData>
        </a:graphic>
      </p:graphicFrame>
      <p:sp>
        <p:nvSpPr>
          <p:cNvPr id="4" name="Text Placeholder 3"/>
          <p:cNvSpPr>
            <a:spLocks noGrp="1"/>
          </p:cNvSpPr>
          <p:nvPr>
            <p:ph type="body" sz="quarter" idx="14"/>
          </p:nvPr>
        </p:nvSpPr>
        <p:spPr/>
        <p:txBody>
          <a:bodyPr/>
          <a:lstStyle/>
          <a:p>
            <a:r>
              <a:rPr lang="en-US"/>
              <a:t>13/12/2016 - 20/12/2016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1548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183</Words>
  <Application>Microsoft Office PowerPoint</Application>
  <PresentationFormat>On-screen Show (4:3)</PresentationFormat>
  <Paragraphs>81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2017-02-08T12:11:52Z</dcterms:created>
  <dcterms:modified xsi:type="dcterms:W3CDTF">2017-02-08T12:12:11Z</dcterms:modified>
</cp:coreProperties>
</file>