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613215840"/>
              </p:ext>
            </p:extLst>
          </p:nvPr>
        </p:nvGraphicFramePr>
        <p:xfrm>
          <a:off x="457200" y="1731963"/>
          <a:ext cx="8229600" cy="30530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52351731"/>
                    </a:ext>
                  </a:extLst>
                </a:gridCol>
                <a:gridCol w="987552">
                  <a:extLst>
                    <a:ext uri="{9D8B030D-6E8A-4147-A177-3AD203B41FA5}">
                      <a16:colId xmlns:a16="http://schemas.microsoft.com/office/drawing/2014/main" val="1571165896"/>
                    </a:ext>
                  </a:extLst>
                </a:gridCol>
                <a:gridCol w="987552">
                  <a:extLst>
                    <a:ext uri="{9D8B030D-6E8A-4147-A177-3AD203B41FA5}">
                      <a16:colId xmlns:a16="http://schemas.microsoft.com/office/drawing/2014/main" val="664452326"/>
                    </a:ext>
                  </a:extLst>
                </a:gridCol>
                <a:gridCol w="987552">
                  <a:extLst>
                    <a:ext uri="{9D8B030D-6E8A-4147-A177-3AD203B41FA5}">
                      <a16:colId xmlns:a16="http://schemas.microsoft.com/office/drawing/2014/main" val="583786333"/>
                    </a:ext>
                  </a:extLst>
                </a:gridCol>
                <a:gridCol w="987552">
                  <a:extLst>
                    <a:ext uri="{9D8B030D-6E8A-4147-A177-3AD203B41FA5}">
                      <a16:colId xmlns:a16="http://schemas.microsoft.com/office/drawing/2014/main" val="3719232123"/>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664706454"/>
                  </a:ext>
                </a:extLst>
              </a:tr>
              <a:tr h="370840">
                <a:tc>
                  <a:txBody>
                    <a:bodyPr/>
                    <a:lstStyle/>
                    <a:p>
                      <a:r>
                        <a:rPr lang="en-US" sz="1000" b="1"/>
                        <a:t>bankboubyan (</a:t>
                      </a:r>
                      <a:r>
                        <a:rPr lang="ar-AE" sz="1000" b="1"/>
                        <a:t>بنك بوبيان</a:t>
                      </a:r>
                      <a:r>
                        <a:rPr lang="en-US" sz="1000" b="1"/>
                        <a:t>⠀⠀⠀) - 2017-02-02 20:05:58</a:t>
                      </a:r>
                      <a:r>
                        <a:rPr lang="en-US" sz="1000"/>
                        <a:t>
:
</a:t>
                      </a:r>
                      <a:r>
                        <a:rPr lang="ar-AE" sz="1000"/>
                        <a:t>منشن شخص ودك تهديه  </a:t>
                      </a:r>
                      <a:r>
                        <a:rPr lang="en-US" sz="1000"/>
                        <a:t>IPhone 7 . 
</a:t>
                      </a:r>
                      <a:r>
                        <a:rPr lang="ar-AE" sz="1000"/>
                        <a:t>آخر موعد لاحتساب المشاركات يوم الثلاثاء 7فبراير الساعة 11 مساء.
سيتم إعلان إسم الفائز يوم الأربعاء 8فبراير بإذن الله .
الجائزة:
 </a:t>
                      </a:r>
                      <a:r>
                        <a:rPr lang="en-US" sz="1000"/>
                        <a:t>IPhone 7
</a:t>
                      </a:r>
                      <a:r>
                        <a:rPr lang="ar-AE" sz="1000"/>
                        <a:t>شروط المسابقة:
١- متابعة حساب بنك بوبيان @</a:t>
                      </a:r>
                      <a:r>
                        <a:rPr lang="en-US" sz="1000"/>
                        <a:t>BankBoubyan
٢- </a:t>
                      </a:r>
                      <a:r>
                        <a:rPr lang="ar-AE" sz="1000"/>
                        <a:t>المشاركة من داخل الكويت فقط
٣- لن تحتسب مشاركات موظفين بنك بوبيان .
#</a:t>
                      </a:r>
                      <a:r>
                        <a:rPr lang="en-US" sz="1000"/>
                        <a:t>BoubyanCompetitions
#</a:t>
                      </a:r>
                      <a:r>
                        <a:rPr lang="ar-AE" sz="1000"/>
                        <a:t>إربح_مع_بوبيان</a:t>
                      </a:r>
                      <a:endParaRPr lang="en-US" sz="1000"/>
                    </a:p>
                  </a:txBody>
                  <a:tcPr/>
                </a:tc>
                <a:tc>
                  <a:txBody>
                    <a:bodyPr/>
                    <a:lstStyle/>
                    <a:p>
                      <a:r>
                        <a:rPr lang="en-US" sz="1000"/>
                        <a:t>6333</a:t>
                      </a:r>
                      <a:endParaRPr lang="en-US" sz="1000"/>
                    </a:p>
                  </a:txBody>
                  <a:tcPr/>
                </a:tc>
                <a:tc>
                  <a:txBody>
                    <a:bodyPr/>
                    <a:lstStyle/>
                    <a:p>
                      <a:r>
                        <a:rPr lang="en-US" sz="1000"/>
                        <a:t>28376</a:t>
                      </a:r>
                      <a:endParaRPr lang="en-US" sz="1000"/>
                    </a:p>
                  </a:txBody>
                  <a:tcPr/>
                </a:tc>
                <a:tc>
                  <a:txBody>
                    <a:bodyPr/>
                    <a:lstStyle/>
                    <a:p>
                      <a:r>
                        <a:rPr lang="en-US" sz="1000"/>
                        <a:t>16.8559%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999677695"/>
                  </a:ext>
                </a:extLst>
              </a:tr>
            </a:tbl>
          </a:graphicData>
        </a:graphic>
      </p:graphicFrame>
      <p:sp>
        <p:nvSpPr>
          <p:cNvPr id="4" name="Text Placeholder 3"/>
          <p:cNvSpPr>
            <a:spLocks noGrp="1"/>
          </p:cNvSpPr>
          <p:nvPr>
            <p:ph type="body" sz="quarter" idx="14"/>
          </p:nvPr>
        </p:nvSpPr>
        <p:spPr/>
        <p:txBody>
          <a:bodyPr/>
          <a:lstStyle/>
          <a:p>
            <a:r>
              <a:rPr lang="en-US"/>
              <a:t>02/02/2017 - 08/02/2017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7684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31973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58577541"/>
                    </a:ext>
                  </a:extLst>
                </a:gridCol>
                <a:gridCol w="987552">
                  <a:extLst>
                    <a:ext uri="{9D8B030D-6E8A-4147-A177-3AD203B41FA5}">
                      <a16:colId xmlns:a16="http://schemas.microsoft.com/office/drawing/2014/main" val="1632891929"/>
                    </a:ext>
                  </a:extLst>
                </a:gridCol>
                <a:gridCol w="987552">
                  <a:extLst>
                    <a:ext uri="{9D8B030D-6E8A-4147-A177-3AD203B41FA5}">
                      <a16:colId xmlns:a16="http://schemas.microsoft.com/office/drawing/2014/main" val="1038488999"/>
                    </a:ext>
                  </a:extLst>
                </a:gridCol>
                <a:gridCol w="987552">
                  <a:extLst>
                    <a:ext uri="{9D8B030D-6E8A-4147-A177-3AD203B41FA5}">
                      <a16:colId xmlns:a16="http://schemas.microsoft.com/office/drawing/2014/main" val="3594581184"/>
                    </a:ext>
                  </a:extLst>
                </a:gridCol>
                <a:gridCol w="987552">
                  <a:extLst>
                    <a:ext uri="{9D8B030D-6E8A-4147-A177-3AD203B41FA5}">
                      <a16:colId xmlns:a16="http://schemas.microsoft.com/office/drawing/2014/main" val="3153640929"/>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225157737"/>
                  </a:ext>
                </a:extLst>
              </a:tr>
              <a:tr h="370840">
                <a:tc>
                  <a:txBody>
                    <a:bodyPr/>
                    <a:lstStyle/>
                    <a:p>
                      <a:r>
                        <a:rPr lang="en-US" sz="1000" b="1"/>
                        <a:t>burganbankkuwait (Burgan Bank) - 2017-02-05 14:57:17</a:t>
                      </a:r>
                      <a:r>
                        <a:rPr lang="en-US" sz="1000"/>
                        <a:t>
</a:t>
                      </a:r>
                      <a:r>
                        <a:rPr lang="ar-AE" sz="1000"/>
                        <a:t>توقع نتيجة المباراة لفرصة الفوز ب ١٠٠ دينار كويتي
شروط المسابقة:
- على المشترك ان يتابع حساب بنك برقان
- آخر موعد لاحتساب المشاركة عند ابتداء المباراة
- سيتم احتساب مشاركة واحدة فقط لكل مشترك
- لا يتم احتساب مشاركة اي موظف من بنك برقان
- في حال عدم رد الفائز خلال 24 ساعة سيتم اختيار فائز آخر
#بنك_برقان #الكويت #بنك #</a:t>
                      </a:r>
                      <a:r>
                        <a:rPr lang="en-US" sz="1000"/>
                        <a:t>bank #burgan_bank #kuwait #q8 #banking</a:t>
                      </a:r>
                      <a:endParaRPr lang="en-US" sz="1000"/>
                    </a:p>
                  </a:txBody>
                  <a:tcPr/>
                </a:tc>
                <a:tc>
                  <a:txBody>
                    <a:bodyPr/>
                    <a:lstStyle/>
                    <a:p>
                      <a:r>
                        <a:rPr lang="en-US" sz="1000"/>
                        <a:t>779</a:t>
                      </a:r>
                      <a:endParaRPr lang="en-US" sz="1000"/>
                    </a:p>
                  </a:txBody>
                  <a:tcPr/>
                </a:tc>
                <a:tc>
                  <a:txBody>
                    <a:bodyPr/>
                    <a:lstStyle/>
                    <a:p>
                      <a:r>
                        <a:rPr lang="en-US" sz="1000"/>
                        <a:t>981</a:t>
                      </a:r>
                      <a:endParaRPr lang="en-US" sz="1000"/>
                    </a:p>
                  </a:txBody>
                  <a:tcPr/>
                </a:tc>
                <a:tc>
                  <a:txBody>
                    <a:bodyPr/>
                    <a:lstStyle/>
                    <a:p>
                      <a:r>
                        <a:rPr lang="en-US" sz="1000"/>
                        <a:t>14.6119%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87640807"/>
                  </a:ext>
                </a:extLst>
              </a:tr>
              <a:tr h="370840">
                <a:tc>
                  <a:txBody>
                    <a:bodyPr/>
                    <a:lstStyle/>
                    <a:p>
                      <a:r>
                        <a:rPr lang="en-US" sz="1000" b="1"/>
                        <a:t>gulf_bank (Gulf Bank) - 2017-02-04 08:27:26</a:t>
                      </a:r>
                      <a:r>
                        <a:rPr lang="en-US" sz="1000"/>
                        <a:t>
</a:t>
                      </a:r>
                      <a:r>
                        <a:rPr lang="ar-AE" sz="1000"/>
                        <a:t>منشن كثر ما تقدر من اللي تعرفهم علشان تربح جائزة بقيمة ١٠٠ دك
٠٠٠٠٠٠٠٠٠٠٠٠٠٠٠٠٠٠٠٠٠٠٠٠٠٠٠٠٠
شروط المشاركة:
١- متابعة حساب بنك الخليج في الانستغرام
٢- منشن اللي تعرفهم اذا ودك تفوز
٣- موظفو البنك لا تحتسب مشاركتهم
٤- تحتسب المشاركات من داخل دولة الكويت فقط
٥- اخر موعد لاحتساب المشاركات يوم الجمعه</a:t>
                      </a:r>
                      <a:endParaRPr lang="en-US" sz="1000"/>
                    </a:p>
                  </a:txBody>
                  <a:tcPr/>
                </a:tc>
                <a:tc>
                  <a:txBody>
                    <a:bodyPr/>
                    <a:lstStyle/>
                    <a:p>
                      <a:r>
                        <a:rPr lang="en-US" sz="1000"/>
                        <a:t>1968</a:t>
                      </a:r>
                      <a:endParaRPr lang="en-US" sz="1000"/>
                    </a:p>
                  </a:txBody>
                  <a:tcPr/>
                </a:tc>
                <a:tc>
                  <a:txBody>
                    <a:bodyPr/>
                    <a:lstStyle/>
                    <a:p>
                      <a:r>
                        <a:rPr lang="en-US" sz="1000"/>
                        <a:t>6967</a:t>
                      </a:r>
                      <a:endParaRPr lang="en-US" sz="1000"/>
                    </a:p>
                  </a:txBody>
                  <a:tcPr/>
                </a:tc>
                <a:tc>
                  <a:txBody>
                    <a:bodyPr/>
                    <a:lstStyle/>
                    <a:p>
                      <a:r>
                        <a:rPr lang="en-US" sz="1000"/>
                        <a:t>11.0245%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79820338"/>
                  </a:ext>
                </a:extLst>
              </a:tr>
              <a:tr h="370840">
                <a:tc>
                  <a:txBody>
                    <a:bodyPr/>
                    <a:lstStyle/>
                    <a:p>
                      <a:r>
                        <a:rPr lang="en-US" sz="1000" b="1"/>
                        <a:t>aldawlibank (</a:t>
                      </a:r>
                      <a:r>
                        <a:rPr lang="ar-AE" sz="1000" b="1"/>
                        <a:t>بنك الكويت الدولي </a:t>
                      </a:r>
                      <a:r>
                        <a:rPr lang="en-US" sz="1000" b="1"/>
                        <a:t>KIB) - 2017-02-05 06:16:08</a:t>
                      </a:r>
                      <a:r>
                        <a:rPr lang="en-US" sz="1000"/>
                        <a:t>
</a:t>
                      </a:r>
                      <a:r>
                        <a:rPr lang="ar-AE" sz="1000"/>
                        <a:t>توقع نتيجة مباراة مصر والكاميرون واربح 100 دينار كويتي.
شروط المسابقة:
حساب بنك الكويت الدولي </a:t>
                      </a:r>
                      <a:r>
                        <a:rPr lang="en-US" sz="1000"/>
                        <a:t>Follow 
</a:t>
                      </a:r>
                      <a:r>
                        <a:rPr lang="ar-AE" sz="1000"/>
                        <a:t>واحد من ربعك </a:t>
                      </a:r>
                      <a:r>
                        <a:rPr lang="en-US" sz="1000"/>
                        <a:t>Mention 
</a:t>
                      </a:r>
                      <a:r>
                        <a:rPr lang="ar-AE" sz="1000"/>
                        <a:t>المشاركة من داخل الكويت فقط 
إجابة وحدة لكل مشترك 
موظفي "الدولي" لن تحتسب مشاركتهم
لاحتساب مشاركتكم يرجى عمل منشن لشخص واحد وتوقع نتيجة المباراة.
يتم قبول التوقعات قبل الساعة 10:00 مساء
في حال وصول المباراة إلى ركلات الجزاء، يرجى فقط كتابة اسم الفريق الفائز بركلات الترجيح ونتيجة المباراة في الوقت الأصلي والاضافي.
رابح واحد في المسابقة وسيتم الاعلان عن اسم الفائز غدا.
#بنك_الكويت_الدولي #مسابقة_الدولي</a:t>
                      </a:r>
                      <a:endParaRPr lang="en-US" sz="1000"/>
                    </a:p>
                  </a:txBody>
                  <a:tcPr/>
                </a:tc>
                <a:tc>
                  <a:txBody>
                    <a:bodyPr/>
                    <a:lstStyle/>
                    <a:p>
                      <a:r>
                        <a:rPr lang="en-US" sz="1000"/>
                        <a:t>1124</a:t>
                      </a:r>
                      <a:endParaRPr lang="en-US" sz="1000"/>
                    </a:p>
                  </a:txBody>
                  <a:tcPr/>
                </a:tc>
                <a:tc>
                  <a:txBody>
                    <a:bodyPr/>
                    <a:lstStyle/>
                    <a:p>
                      <a:r>
                        <a:rPr lang="en-US" sz="1000"/>
                        <a:t>1614</a:t>
                      </a:r>
                      <a:endParaRPr lang="en-US" sz="1000"/>
                    </a:p>
                  </a:txBody>
                  <a:tcPr/>
                </a:tc>
                <a:tc>
                  <a:txBody>
                    <a:bodyPr/>
                    <a:lstStyle/>
                    <a:p>
                      <a:r>
                        <a:rPr lang="en-US" sz="1000"/>
                        <a:t>10.6145%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012486236"/>
                  </a:ext>
                </a:extLst>
              </a:tr>
              <a:tr h="370840">
                <a:tc>
                  <a:txBody>
                    <a:bodyPr/>
                    <a:lstStyle/>
                    <a:p>
                      <a:r>
                        <a:rPr lang="en-US" sz="1000" b="1"/>
                        <a:t>warba_bank (Warba Bank </a:t>
                      </a:r>
                      <a:r>
                        <a:rPr lang="ar-AE" sz="1000" b="1"/>
                        <a:t>بنك وربة) - 2017-02-05 12:30:38</a:t>
                      </a:r>
                      <a:r>
                        <a:rPr lang="ar-AE" sz="1000"/>
                        <a:t>
توقع نتيجة مباراة #مصر و #الكاميرون واربح جائزة بقيمة 100 د.ك
شروط المشاركة:
١- متابعة حساب بنك وربة في انستغرام
٢- منشن ربعك اللي ودك تتحداهم مع الجواب
٣- إجابة واحدة لكل مشترك
٤- لن تحتسب المشاركات بعد انطلاق المباراة
٥- موظفو البنك لا تحتسب مشاركتهم
٦- تحتسب المشاركات من داخل دولة الكويت فقط
يتم اختيار الفائز عن طريق القرعة
#بنك_وربة #نتميز_بالحلول #مصر_الكاميرون #فبراير_وربة</a:t>
                      </a:r>
                      <a:endParaRPr lang="en-US" sz="1000"/>
                    </a:p>
                  </a:txBody>
                  <a:tcPr/>
                </a:tc>
                <a:tc>
                  <a:txBody>
                    <a:bodyPr/>
                    <a:lstStyle/>
                    <a:p>
                      <a:r>
                        <a:rPr lang="en-US" sz="1000"/>
                        <a:t>2007</a:t>
                      </a:r>
                      <a:endParaRPr lang="en-US" sz="1000"/>
                    </a:p>
                  </a:txBody>
                  <a:tcPr/>
                </a:tc>
                <a:tc>
                  <a:txBody>
                    <a:bodyPr/>
                    <a:lstStyle/>
                    <a:p>
                      <a:r>
                        <a:rPr lang="en-US" sz="1000"/>
                        <a:t>3565</a:t>
                      </a:r>
                      <a:endParaRPr lang="en-US" sz="1000"/>
                    </a:p>
                  </a:txBody>
                  <a:tcPr/>
                </a:tc>
                <a:tc>
                  <a:txBody>
                    <a:bodyPr/>
                    <a:lstStyle/>
                    <a:p>
                      <a:r>
                        <a:rPr lang="en-US" sz="1000"/>
                        <a:t>8.9920%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71112099"/>
                  </a:ext>
                </a:extLst>
              </a:tr>
              <a:tr h="370840">
                <a:tc>
                  <a:txBody>
                    <a:bodyPr/>
                    <a:lstStyle/>
                    <a:p>
                      <a:r>
                        <a:rPr lang="en-US" sz="1000" b="1"/>
                        <a:t>warba_bank (Warba Bank </a:t>
                      </a:r>
                      <a:r>
                        <a:rPr lang="ar-AE" sz="1000" b="1"/>
                        <a:t>بنك وربة) - 2017-02-06 18:24:51</a:t>
                      </a:r>
                      <a:r>
                        <a:rPr lang="ar-AE" sz="1000"/>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1829</a:t>
                      </a:r>
                      <a:endParaRPr lang="en-US" sz="1000"/>
                    </a:p>
                  </a:txBody>
                  <a:tcPr/>
                </a:tc>
                <a:tc>
                  <a:txBody>
                    <a:bodyPr/>
                    <a:lstStyle/>
                    <a:p>
                      <a:r>
                        <a:rPr lang="en-US" sz="1000"/>
                        <a:t>2104</a:t>
                      </a:r>
                      <a:endParaRPr lang="en-US" sz="1000"/>
                    </a:p>
                  </a:txBody>
                  <a:tcPr/>
                </a:tc>
                <a:tc>
                  <a:txBody>
                    <a:bodyPr/>
                    <a:lstStyle/>
                    <a:p>
                      <a:r>
                        <a:rPr lang="en-US" sz="1000"/>
                        <a:t>6.3404%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67091967"/>
                  </a:ext>
                </a:extLst>
              </a:tr>
              <a:tr h="370840">
                <a:tc>
                  <a:txBody>
                    <a:bodyPr/>
                    <a:lstStyle/>
                    <a:p>
                      <a:r>
                        <a:rPr lang="en-US" sz="1000" b="1"/>
                        <a:t>bankboubyan (</a:t>
                      </a:r>
                      <a:r>
                        <a:rPr lang="ar-AE" sz="1000" b="1"/>
                        <a:t>بنك بوبيان</a:t>
                      </a:r>
                      <a:r>
                        <a:rPr lang="en-US" sz="1000" b="1"/>
                        <a:t>⠀⠀⠀) - 2017-02-05 19:33:00</a:t>
                      </a:r>
                      <a:r>
                        <a:rPr lang="en-US" sz="1000"/>
                        <a:t>
:
</a:t>
                      </a:r>
                      <a:r>
                        <a:rPr lang="ar-AE" sz="1000"/>
                        <a:t>توقّع نتيجة مباراة  الكاميرون </a:t>
                      </a:r>
                      <a:r>
                        <a:rPr lang="en-US" sz="1000"/>
                        <a:t>x </a:t>
                      </a:r>
                      <a:r>
                        <a:rPr lang="ar-AE" sz="1000"/>
                        <a:t>مصر وقد تربح 100 د.ك 
آخر موعد لاحتساب التوقعات اليوم الساعة 10 مساء.
سيتم إعلان إسم الفائز يوم الجمعة 10 فبراير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5344</a:t>
                      </a:r>
                      <a:endParaRPr lang="en-US" sz="1000"/>
                    </a:p>
                  </a:txBody>
                  <a:tcPr/>
                </a:tc>
                <a:tc>
                  <a:txBody>
                    <a:bodyPr/>
                    <a:lstStyle/>
                    <a:p>
                      <a:r>
                        <a:rPr lang="en-US" sz="1000"/>
                        <a:t>7470</a:t>
                      </a:r>
                      <a:endParaRPr lang="en-US" sz="1000"/>
                    </a:p>
                  </a:txBody>
                  <a:tcPr/>
                </a:tc>
                <a:tc>
                  <a:txBody>
                    <a:bodyPr/>
                    <a:lstStyle/>
                    <a:p>
                      <a:r>
                        <a:rPr lang="en-US" sz="1000"/>
                        <a:t>6.1813%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627969252"/>
                  </a:ext>
                </a:extLst>
              </a:tr>
              <a:tr h="370840">
                <a:tc>
                  <a:txBody>
                    <a:bodyPr/>
                    <a:lstStyle/>
                    <a:p>
                      <a:r>
                        <a:rPr lang="en-US" sz="1000" b="1"/>
                        <a:t>bankboubyan (</a:t>
                      </a:r>
                      <a:r>
                        <a:rPr lang="ar-AE" sz="1000" b="1"/>
                        <a:t>بنك بوبيان</a:t>
                      </a:r>
                      <a:r>
                        <a:rPr lang="en-US" sz="1000" b="1"/>
                        <a:t>⠀⠀⠀) - 2017-02-04 11:53:36</a:t>
                      </a:r>
                      <a:r>
                        <a:rPr lang="en-US" sz="1000"/>
                        <a:t>
:
</a:t>
                      </a:r>
                      <a:r>
                        <a:rPr lang="ar-AE" sz="1000"/>
                        <a:t>توقّع نتيجة مباراة  أرسنال </a:t>
                      </a:r>
                      <a:r>
                        <a:rPr lang="en-US" sz="1000"/>
                        <a:t>x </a:t>
                      </a:r>
                      <a:r>
                        <a:rPr lang="ar-AE" sz="1000"/>
                        <a:t>تشلسي وقد تربح 100 د.ك 
آخر موعد لاحتساب التوقعات اليوم الساعة  3:30 عصرا.
سيتم إعلان إسم الفائز يوم الثلاثاء 7فبراير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5218</a:t>
                      </a:r>
                      <a:endParaRPr lang="en-US" sz="1000"/>
                    </a:p>
                  </a:txBody>
                  <a:tcPr/>
                </a:tc>
                <a:tc>
                  <a:txBody>
                    <a:bodyPr/>
                    <a:lstStyle/>
                    <a:p>
                      <a:r>
                        <a:rPr lang="en-US" sz="1000"/>
                        <a:t>6566</a:t>
                      </a:r>
                      <a:endParaRPr lang="en-US" sz="1000"/>
                    </a:p>
                  </a:txBody>
                  <a:tcPr/>
                </a:tc>
                <a:tc>
                  <a:txBody>
                    <a:bodyPr/>
                    <a:lstStyle/>
                    <a:p>
                      <a:r>
                        <a:rPr lang="en-US" sz="1000"/>
                        <a:t>5.6955%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0116025"/>
                  </a:ext>
                </a:extLst>
              </a:tr>
              <a:tr h="370840">
                <a:tc>
                  <a:txBody>
                    <a:bodyPr/>
                    <a:lstStyle/>
                    <a:p>
                      <a:r>
                        <a:rPr lang="en-US" sz="1000" b="1"/>
                        <a:t>bankboubyan (</a:t>
                      </a:r>
                      <a:r>
                        <a:rPr lang="ar-AE" sz="1000" b="1"/>
                        <a:t>بنك بوبيان</a:t>
                      </a:r>
                      <a:r>
                        <a:rPr lang="en-US" sz="1000" b="1"/>
                        <a:t>⠀⠀⠀) - 2017-02-06 19:32:18</a:t>
                      </a:r>
                      <a:r>
                        <a:rPr lang="en-US" sz="1000"/>
                        <a:t>
:
</a:t>
                      </a:r>
                      <a:r>
                        <a:rPr lang="ar-AE" sz="1000"/>
                        <a:t>انطلقت الخدمات البريدية في الكويت من مقر المعتمد البريطاني (بيت دكسن)، واستخدمت حينها مجموعة طوابع هندية تحمل صورة إدوارد السابع ملك المملكة المتحدة واخرى تحمل صورة الملك جورج السادس وتم استخدام أختام البريد الهندية التي كانت تديرالبريد آن ذاك.
في أي عام تم افتتاح أول مكتب بريد رسمي في الكويت؟
جاوب و قد تربح 50 د.ك
آخر موعد لإحتساب التوقعات غداً 7فبراير 12 ظهراً.
سيتم إعلان الفائز يوم الخميس 9 فبراير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4985</a:t>
                      </a:r>
                      <a:endParaRPr lang="en-US" sz="1000"/>
                    </a:p>
                  </a:txBody>
                  <a:tcPr/>
                </a:tc>
                <a:tc>
                  <a:txBody>
                    <a:bodyPr/>
                    <a:lstStyle/>
                    <a:p>
                      <a:r>
                        <a:rPr lang="en-US" sz="1000"/>
                        <a:t>6752</a:t>
                      </a:r>
                      <a:endParaRPr lang="en-US" sz="1000"/>
                    </a:p>
                  </a:txBody>
                  <a:tcPr/>
                </a:tc>
                <a:tc>
                  <a:txBody>
                    <a:bodyPr/>
                    <a:lstStyle/>
                    <a:p>
                      <a:r>
                        <a:rPr lang="en-US" sz="1000"/>
                        <a:t>5.6523%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08216111"/>
                  </a:ext>
                </a:extLst>
              </a:tr>
              <a:tr h="370840">
                <a:tc>
                  <a:txBody>
                    <a:bodyPr/>
                    <a:lstStyle/>
                    <a:p>
                      <a:r>
                        <a:rPr lang="en-US" sz="1000" b="1"/>
                        <a:t>nbkgroup (National Bank of Kuwait) - 2017-02-02 16:10:52</a:t>
                      </a:r>
                      <a:r>
                        <a:rPr lang="en-US" sz="1000"/>
                        <a:t>
#NBKCompetitions
</a:t>
                      </a:r>
                      <a:r>
                        <a:rPr lang="ar-AE" sz="1000"/>
                        <a:t>ما اسم اول حقل نفط تم اكتشافه في الكويت؟
حقل برقان-
حقل برقان الكبير-
حقل العبدلي-
شروط المسابقة:
-على المشترك متابعة حساب بنك الكويت الوطني.
-آخر موعد لاحتساب المشاركة تاريخ 2017/2/3
-لا يتم احتساب مشاركة أي موظف في بنك الكويت الوطني
-سيتم اعلان اسم الفائز بتاريخ 2017/2/8
-في حال عدم رد الفائز خلال 24 ساعة سيتم اختيار فائز اخر</a:t>
                      </a:r>
                      <a:endParaRPr lang="en-US" sz="1000"/>
                    </a:p>
                  </a:txBody>
                  <a:tcPr/>
                </a:tc>
                <a:tc>
                  <a:txBody>
                    <a:bodyPr/>
                    <a:lstStyle/>
                    <a:p>
                      <a:r>
                        <a:rPr lang="en-US" sz="1000"/>
                        <a:t>5110</a:t>
                      </a:r>
                      <a:endParaRPr lang="en-US" sz="1000"/>
                    </a:p>
                  </a:txBody>
                  <a:tcPr/>
                </a:tc>
                <a:tc>
                  <a:txBody>
                    <a:bodyPr/>
                    <a:lstStyle/>
                    <a:p>
                      <a:r>
                        <a:rPr lang="en-US" sz="1000"/>
                        <a:t>8036</a:t>
                      </a:r>
                      <a:endParaRPr lang="en-US" sz="1000"/>
                    </a:p>
                  </a:txBody>
                  <a:tcPr/>
                </a:tc>
                <a:tc>
                  <a:txBody>
                    <a:bodyPr/>
                    <a:lstStyle/>
                    <a:p>
                      <a:r>
                        <a:rPr lang="en-US" sz="1000"/>
                        <a:t>5.3765%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583128407"/>
                  </a:ext>
                </a:extLst>
              </a:tr>
              <a:tr h="370840">
                <a:tc>
                  <a:txBody>
                    <a:bodyPr/>
                    <a:lstStyle/>
                    <a:p>
                      <a:r>
                        <a:rPr lang="en-US" sz="1000" b="1"/>
                        <a:t>nbkgroup (National Bank of Kuwait) - 2017-02-05 14:20:25</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07/02/2017</a:t>
                      </a:r>
                      <a:endParaRPr lang="en-US" sz="1000"/>
                    </a:p>
                  </a:txBody>
                  <a:tcPr/>
                </a:tc>
                <a:tc>
                  <a:txBody>
                    <a:bodyPr/>
                    <a:lstStyle/>
                    <a:p>
                      <a:r>
                        <a:rPr lang="en-US" sz="1000"/>
                        <a:t>5283</a:t>
                      </a:r>
                      <a:endParaRPr lang="en-US" sz="1000"/>
                    </a:p>
                  </a:txBody>
                  <a:tcPr/>
                </a:tc>
                <a:tc>
                  <a:txBody>
                    <a:bodyPr/>
                    <a:lstStyle/>
                    <a:p>
                      <a:r>
                        <a:rPr lang="en-US" sz="1000"/>
                        <a:t>7494</a:t>
                      </a:r>
                      <a:endParaRPr lang="en-US" sz="1000"/>
                    </a:p>
                  </a:txBody>
                  <a:tcPr/>
                </a:tc>
                <a:tc>
                  <a:txBody>
                    <a:bodyPr/>
                    <a:lstStyle/>
                    <a:p>
                      <a:r>
                        <a:rPr lang="en-US" sz="1000"/>
                        <a:t>5.2158%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47901448"/>
                  </a:ext>
                </a:extLst>
              </a:tr>
            </a:tbl>
          </a:graphicData>
        </a:graphic>
      </p:graphicFrame>
      <p:sp>
        <p:nvSpPr>
          <p:cNvPr id="4" name="Text Placeholder 3"/>
          <p:cNvSpPr>
            <a:spLocks noGrp="1"/>
          </p:cNvSpPr>
          <p:nvPr>
            <p:ph type="body" sz="quarter" idx="14"/>
          </p:nvPr>
        </p:nvSpPr>
        <p:spPr/>
        <p:txBody>
          <a:bodyPr/>
          <a:lstStyle/>
          <a:p>
            <a:r>
              <a:rPr lang="en-US"/>
              <a:t>02/02/2017 - 08/02/2017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156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90706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70023430"/>
                    </a:ext>
                  </a:extLst>
                </a:gridCol>
                <a:gridCol w="987552">
                  <a:extLst>
                    <a:ext uri="{9D8B030D-6E8A-4147-A177-3AD203B41FA5}">
                      <a16:colId xmlns:a16="http://schemas.microsoft.com/office/drawing/2014/main" val="719563635"/>
                    </a:ext>
                  </a:extLst>
                </a:gridCol>
                <a:gridCol w="987552">
                  <a:extLst>
                    <a:ext uri="{9D8B030D-6E8A-4147-A177-3AD203B41FA5}">
                      <a16:colId xmlns:a16="http://schemas.microsoft.com/office/drawing/2014/main" val="184749669"/>
                    </a:ext>
                  </a:extLst>
                </a:gridCol>
                <a:gridCol w="987552">
                  <a:extLst>
                    <a:ext uri="{9D8B030D-6E8A-4147-A177-3AD203B41FA5}">
                      <a16:colId xmlns:a16="http://schemas.microsoft.com/office/drawing/2014/main" val="2449193228"/>
                    </a:ext>
                  </a:extLst>
                </a:gridCol>
                <a:gridCol w="987552">
                  <a:extLst>
                    <a:ext uri="{9D8B030D-6E8A-4147-A177-3AD203B41FA5}">
                      <a16:colId xmlns:a16="http://schemas.microsoft.com/office/drawing/2014/main" val="12455885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480165607"/>
                  </a:ext>
                </a:extLst>
              </a:tr>
              <a:tr h="370840">
                <a:tc>
                  <a:txBody>
                    <a:bodyPr/>
                    <a:lstStyle/>
                    <a:p>
                      <a:r>
                        <a:rPr lang="en-US" sz="1000" b="1"/>
                        <a:t>warba_bank (Warba Bank </a:t>
                      </a:r>
                      <a:r>
                        <a:rPr lang="ar-AE" sz="1000" b="1"/>
                        <a:t>بنك وربة) - 2017-02-07 18:55:05</a:t>
                      </a:r>
                      <a:r>
                        <a:rPr lang="ar-AE" sz="1000"/>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1380</a:t>
                      </a:r>
                      <a:endParaRPr lang="en-US" sz="1000"/>
                    </a:p>
                  </a:txBody>
                  <a:tcPr/>
                </a:tc>
                <a:tc>
                  <a:txBody>
                    <a:bodyPr/>
                    <a:lstStyle/>
                    <a:p>
                      <a:r>
                        <a:rPr lang="en-US" sz="1000"/>
                        <a:t>1553</a:t>
                      </a:r>
                      <a:endParaRPr lang="en-US" sz="1000"/>
                    </a:p>
                  </a:txBody>
                  <a:tcPr/>
                </a:tc>
                <a:tc>
                  <a:txBody>
                    <a:bodyPr/>
                    <a:lstStyle/>
                    <a:p>
                      <a:r>
                        <a:rPr lang="en-US" sz="1000"/>
                        <a:t>4.7217%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793814070"/>
                  </a:ext>
                </a:extLst>
              </a:tr>
              <a:tr h="370840">
                <a:tc>
                  <a:txBody>
                    <a:bodyPr/>
                    <a:lstStyle/>
                    <a:p>
                      <a:r>
                        <a:rPr lang="en-US" sz="1000" b="1"/>
                        <a:t>warba_bank (Warba Bank </a:t>
                      </a:r>
                      <a:r>
                        <a:rPr lang="ar-AE" sz="1000" b="1"/>
                        <a:t>بنك وربة) - 2017-02-04 14:45:30</a:t>
                      </a:r>
                      <a:r>
                        <a:rPr lang="ar-AE" sz="1000"/>
                        <a:t>
توقع نتيجة مباراة #تشيلسي و #آرسنال واربح جائزة بقيمة 100 د.ك
شروط المشاركة:
١- متابعة حساب بنك وربة في انستغرام
٢- منشن ربعك اللي ودك تتحداهم مع الجواب
٣- إجابة واحدة لكل مشترك
٤- لن تحتسب المشاركات بعد انطلاق المباراة
٥- موظفو البنك لا تحتسب مشاركتهم
٦- تحتسب المشاركات من داخل دولة الكويت فقط
يتم اختيار الفائز عن طريق القرعة
#بنك_وربة #نتميز_بالحلول #تشيلسي_آرسنال #فبراير_وربة</a:t>
                      </a:r>
                      <a:endParaRPr lang="en-US" sz="1000"/>
                    </a:p>
                  </a:txBody>
                  <a:tcPr/>
                </a:tc>
                <a:tc>
                  <a:txBody>
                    <a:bodyPr/>
                    <a:lstStyle/>
                    <a:p>
                      <a:r>
                        <a:rPr lang="en-US" sz="1000"/>
                        <a:t>1347</a:t>
                      </a:r>
                      <a:endParaRPr lang="en-US" sz="1000"/>
                    </a:p>
                  </a:txBody>
                  <a:tcPr/>
                </a:tc>
                <a:tc>
                  <a:txBody>
                    <a:bodyPr/>
                    <a:lstStyle/>
                    <a:p>
                      <a:r>
                        <a:rPr lang="en-US" sz="1000"/>
                        <a:t>1508</a:t>
                      </a:r>
                      <a:endParaRPr lang="en-US" sz="1000"/>
                    </a:p>
                  </a:txBody>
                  <a:tcPr/>
                </a:tc>
                <a:tc>
                  <a:txBody>
                    <a:bodyPr/>
                    <a:lstStyle/>
                    <a:p>
                      <a:r>
                        <a:rPr lang="en-US" sz="1000"/>
                        <a:t>4.6312%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915551554"/>
                  </a:ext>
                </a:extLst>
              </a:tr>
              <a:tr h="370840">
                <a:tc>
                  <a:txBody>
                    <a:bodyPr/>
                    <a:lstStyle/>
                    <a:p>
                      <a:r>
                        <a:rPr lang="en-US" sz="1000" b="1"/>
                        <a:t>warba_bank (Warba Bank </a:t>
                      </a:r>
                      <a:r>
                        <a:rPr lang="ar-AE" sz="1000" b="1"/>
                        <a:t>بنك وربة) - 2017-02-02 20:43:06</a:t>
                      </a:r>
                      <a:r>
                        <a:rPr lang="ar-AE" sz="1000"/>
                        <a:t>
شارك ربعك في#مسابقة_وربة في مسابقة المنشن الثانية
/
شروط المشاركة:
١- متابعة حساب بنك وربة في انستغرام
٢- منشن صاحبك
٣- منشن واحد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1182</a:t>
                      </a:r>
                      <a:endParaRPr lang="en-US" sz="1000"/>
                    </a:p>
                  </a:txBody>
                  <a:tcPr/>
                </a:tc>
                <a:tc>
                  <a:txBody>
                    <a:bodyPr/>
                    <a:lstStyle/>
                    <a:p>
                      <a:r>
                        <a:rPr lang="en-US" sz="1000"/>
                        <a:t>1148</a:t>
                      </a:r>
                      <a:endParaRPr lang="en-US" sz="1000"/>
                    </a:p>
                  </a:txBody>
                  <a:tcPr/>
                </a:tc>
                <a:tc>
                  <a:txBody>
                    <a:bodyPr/>
                    <a:lstStyle/>
                    <a:p>
                      <a:r>
                        <a:rPr lang="en-US" sz="1000"/>
                        <a:t>3.7858%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94565466"/>
                  </a:ext>
                </a:extLst>
              </a:tr>
              <a:tr h="370840">
                <a:tc>
                  <a:txBody>
                    <a:bodyPr/>
                    <a:lstStyle/>
                    <a:p>
                      <a:r>
                        <a:rPr lang="en-US" sz="1000" b="1"/>
                        <a:t>warba_bank (Warba Bank </a:t>
                      </a:r>
                      <a:r>
                        <a:rPr lang="ar-AE" sz="1000" b="1"/>
                        <a:t>بنك وربة) - 2017-02-03 20:40:01</a:t>
                      </a:r>
                      <a:r>
                        <a:rPr lang="ar-AE" sz="1000"/>
                        <a:t>
شارك ربعك في#مسابقة_وربة في مسابقة المنشن الثالثة
/
شروط المشاركة:
١- متابعة حساب بنك وربة في انستغرام
٢- منشن صاحبك
٣- منشن واحد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1196</a:t>
                      </a:r>
                      <a:endParaRPr lang="en-US" sz="1000"/>
                    </a:p>
                  </a:txBody>
                  <a:tcPr/>
                </a:tc>
                <a:tc>
                  <a:txBody>
                    <a:bodyPr/>
                    <a:lstStyle/>
                    <a:p>
                      <a:r>
                        <a:rPr lang="en-US" sz="1000"/>
                        <a:t>1116</a:t>
                      </a:r>
                      <a:endParaRPr lang="en-US" sz="1000"/>
                    </a:p>
                  </a:txBody>
                  <a:tcPr/>
                </a:tc>
                <a:tc>
                  <a:txBody>
                    <a:bodyPr/>
                    <a:lstStyle/>
                    <a:p>
                      <a:r>
                        <a:rPr lang="en-US" sz="1000"/>
                        <a:t>3.7544%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99109298"/>
                  </a:ext>
                </a:extLst>
              </a:tr>
              <a:tr h="370840">
                <a:tc>
                  <a:txBody>
                    <a:bodyPr/>
                    <a:lstStyle/>
                    <a:p>
                      <a:r>
                        <a:rPr lang="en-US" sz="1000" b="1"/>
                        <a:t>abk_kuwait (</a:t>
                      </a:r>
                      <a:r>
                        <a:rPr lang="ar-AE" sz="1000" b="1"/>
                        <a:t>البنك الأهلي الكويتي) - 2017-02-03 18:22:40</a:t>
                      </a:r>
                      <a:r>
                        <a:rPr lang="ar-AE" sz="1000"/>
                        <a:t>
في أي منطقة يقع القصر الأحمر؟ 
#</a:t>
                      </a:r>
                      <a:r>
                        <a:rPr lang="en-US" sz="1000"/>
                        <a:t>FollowABK</a:t>
                      </a:r>
                      <a:endParaRPr lang="en-US" sz="1000"/>
                    </a:p>
                  </a:txBody>
                  <a:tcPr/>
                </a:tc>
                <a:tc>
                  <a:txBody>
                    <a:bodyPr/>
                    <a:lstStyle/>
                    <a:p>
                      <a:r>
                        <a:rPr lang="en-US" sz="1000"/>
                        <a:t>414</a:t>
                      </a:r>
                      <a:endParaRPr lang="en-US" sz="1000"/>
                    </a:p>
                  </a:txBody>
                  <a:tcPr/>
                </a:tc>
                <a:tc>
                  <a:txBody>
                    <a:bodyPr/>
                    <a:lstStyle/>
                    <a:p>
                      <a:r>
                        <a:rPr lang="en-US" sz="1000"/>
                        <a:t>290</a:t>
                      </a:r>
                      <a:endParaRPr lang="en-US" sz="1000"/>
                    </a:p>
                  </a:txBody>
                  <a:tcPr/>
                </a:tc>
                <a:tc>
                  <a:txBody>
                    <a:bodyPr/>
                    <a:lstStyle/>
                    <a:p>
                      <a:r>
                        <a:rPr lang="en-US" sz="1000"/>
                        <a:t>2.6153%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72007641"/>
                  </a:ext>
                </a:extLst>
              </a:tr>
              <a:tr h="370840">
                <a:tc>
                  <a:txBody>
                    <a:bodyPr/>
                    <a:lstStyle/>
                    <a:p>
                      <a:r>
                        <a:rPr lang="en-US" sz="1000" b="1"/>
                        <a:t>altijaricbk (Commercial Bank Of Kuwait) - 2017-02-07 18:05:24</a:t>
                      </a:r>
                      <a:r>
                        <a:rPr lang="en-US" sz="1000"/>
                        <a:t>
</a:t>
                      </a:r>
                      <a:r>
                        <a:rPr lang="ar-AE" sz="1000"/>
                        <a:t>اكتشف لندن وأماكن ابعد مع بطاقة البنك التجاري و الخطوط الجوية البريطانية الحصرية في منطقة الشرق الاوسط</a:t>
                      </a:r>
                      <a:endParaRPr lang="en-US" sz="1000"/>
                    </a:p>
                  </a:txBody>
                  <a:tcPr/>
                </a:tc>
                <a:tc>
                  <a:txBody>
                    <a:bodyPr/>
                    <a:lstStyle/>
                    <a:p>
                      <a:r>
                        <a:rPr lang="en-US" sz="1000"/>
                        <a:t>177</a:t>
                      </a:r>
                      <a:endParaRPr lang="en-US" sz="1000"/>
                    </a:p>
                  </a:txBody>
                  <a:tcPr/>
                </a:tc>
                <a:tc>
                  <a:txBody>
                    <a:bodyPr/>
                    <a:lstStyle/>
                    <a:p>
                      <a:r>
                        <a:rPr lang="en-US" sz="1000"/>
                        <a:t>199</a:t>
                      </a:r>
                      <a:endParaRPr lang="en-US" sz="1000"/>
                    </a:p>
                  </a:txBody>
                  <a:tcPr/>
                </a:tc>
                <a:tc>
                  <a:txBody>
                    <a:bodyPr/>
                    <a:lstStyle/>
                    <a:p>
                      <a:r>
                        <a:rPr lang="en-US" sz="1000"/>
                        <a:t>1.8056%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162838031"/>
                  </a:ext>
                </a:extLst>
              </a:tr>
              <a:tr h="370840">
                <a:tc>
                  <a:txBody>
                    <a:bodyPr/>
                    <a:lstStyle/>
                    <a:p>
                      <a:r>
                        <a:rPr lang="en-US" sz="1000" b="1"/>
                        <a:t>altijaricbk (Commercial Bank Of Kuwait) - 2017-02-02 18:00:59</a:t>
                      </a:r>
                      <a:r>
                        <a:rPr lang="en-US" sz="1000"/>
                        <a:t>
</a:t>
                      </a:r>
                      <a:r>
                        <a:rPr lang="ar-AE" sz="1000"/>
                        <a:t>البنك التجاري يحقق أرباحاً صافية قدرها 50.4 مليون دينار كويتي لعام 2016 ومجلس الإدارة يوصي بتوزيع أرباح نقدية بواقع %15 وأسهم منحة بواقع %10</a:t>
                      </a:r>
                      <a:endParaRPr lang="en-US" sz="1000"/>
                    </a:p>
                  </a:txBody>
                  <a:tcPr/>
                </a:tc>
                <a:tc>
                  <a:txBody>
                    <a:bodyPr/>
                    <a:lstStyle/>
                    <a:p>
                      <a:r>
                        <a:rPr lang="en-US" sz="1000"/>
                        <a:t>268</a:t>
                      </a:r>
                      <a:endParaRPr lang="en-US" sz="1000"/>
                    </a:p>
                  </a:txBody>
                  <a:tcPr/>
                </a:tc>
                <a:tc>
                  <a:txBody>
                    <a:bodyPr/>
                    <a:lstStyle/>
                    <a:p>
                      <a:r>
                        <a:rPr lang="en-US" sz="1000"/>
                        <a:t>41</a:t>
                      </a:r>
                      <a:endParaRPr lang="en-US" sz="1000"/>
                    </a:p>
                  </a:txBody>
                  <a:tcPr/>
                </a:tc>
                <a:tc>
                  <a:txBody>
                    <a:bodyPr/>
                    <a:lstStyle/>
                    <a:p>
                      <a:r>
                        <a:rPr lang="en-US" sz="1000"/>
                        <a:t>1.4884%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75196294"/>
                  </a:ext>
                </a:extLst>
              </a:tr>
              <a:tr h="370840">
                <a:tc>
                  <a:txBody>
                    <a:bodyPr/>
                    <a:lstStyle/>
                    <a:p>
                      <a:r>
                        <a:rPr lang="en-US" sz="1000" b="1"/>
                        <a:t>altijaricbk (Commercial Bank Of Kuwait) - 2017-02-08 01:31:00</a:t>
                      </a:r>
                      <a:r>
                        <a:rPr lang="en-US" sz="1000"/>
                        <a:t>
</a:t>
                      </a:r>
                      <a:r>
                        <a:rPr lang="ar-AE" sz="1000"/>
                        <a:t>توفير الحماية والأمان المصرفي لعملائنا هي من اولوياتنا</a:t>
                      </a:r>
                      <a:endParaRPr lang="en-US" sz="1000"/>
                    </a:p>
                  </a:txBody>
                  <a:tcPr/>
                </a:tc>
                <a:tc>
                  <a:txBody>
                    <a:bodyPr/>
                    <a:lstStyle/>
                    <a:p>
                      <a:r>
                        <a:rPr lang="en-US" sz="1000"/>
                        <a:t>234</a:t>
                      </a:r>
                      <a:endParaRPr lang="en-US" sz="1000"/>
                    </a:p>
                  </a:txBody>
                  <a:tcPr/>
                </a:tc>
                <a:tc>
                  <a:txBody>
                    <a:bodyPr/>
                    <a:lstStyle/>
                    <a:p>
                      <a:r>
                        <a:rPr lang="en-US" sz="1000"/>
                        <a:t>77</a:t>
                      </a:r>
                      <a:endParaRPr lang="en-US" sz="1000"/>
                    </a:p>
                  </a:txBody>
                  <a:tcPr/>
                </a:tc>
                <a:tc>
                  <a:txBody>
                    <a:bodyPr/>
                    <a:lstStyle/>
                    <a:p>
                      <a:r>
                        <a:rPr lang="en-US" sz="1000"/>
                        <a:t>1.4795%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604623549"/>
                  </a:ext>
                </a:extLst>
              </a:tr>
              <a:tr h="370840">
                <a:tc>
                  <a:txBody>
                    <a:bodyPr/>
                    <a:lstStyle/>
                    <a:p>
                      <a:r>
                        <a:rPr lang="en-US" sz="1000" b="1"/>
                        <a:t>burganbankkuwait (Burgan Bank) - 2017-02-05 15:13:12</a:t>
                      </a:r>
                      <a:r>
                        <a:rPr lang="en-US" sz="1000"/>
                        <a:t>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152</a:t>
                      </a:r>
                      <a:endParaRPr lang="en-US" sz="1000"/>
                    </a:p>
                  </a:txBody>
                  <a:tcPr/>
                </a:tc>
                <a:tc>
                  <a:txBody>
                    <a:bodyPr/>
                    <a:lstStyle/>
                    <a:p>
                      <a:r>
                        <a:rPr lang="en-US" sz="1000"/>
                        <a:t>13</a:t>
                      </a:r>
                      <a:endParaRPr lang="en-US" sz="1000"/>
                    </a:p>
                  </a:txBody>
                  <a:tcPr/>
                </a:tc>
                <a:tc>
                  <a:txBody>
                    <a:bodyPr/>
                    <a:lstStyle/>
                    <a:p>
                      <a:r>
                        <a:rPr lang="en-US" sz="1000"/>
                        <a:t>1.3699%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688808490"/>
                  </a:ext>
                </a:extLst>
              </a:tr>
              <a:tr h="370840">
                <a:tc>
                  <a:txBody>
                    <a:bodyPr/>
                    <a:lstStyle/>
                    <a:p>
                      <a:r>
                        <a:rPr lang="en-US" sz="1000" b="1"/>
                        <a:t>burganbankkuwait (Burgan Bank) - 2017-02-04 14:59:02</a:t>
                      </a:r>
                      <a:r>
                        <a:rPr lang="en-US" sz="1000"/>
                        <a:t>
</a:t>
                      </a:r>
                      <a:r>
                        <a:rPr lang="ar-AE" sz="1000"/>
                        <a:t>يمكن لحامل بطاقة الخطوط الجوية القطرية الائتمانية كسب </a:t>
                      </a:r>
                      <a:r>
                        <a:rPr lang="en-US" sz="1000"/>
                        <a:t>Qmiles </a:t>
                      </a:r>
                      <a:r>
                        <a:rPr lang="ar-AE" sz="1000"/>
                        <a:t>كلما انفق محلياً او دولياً استخدم بطاقتك لكسب </a:t>
                      </a:r>
                      <a:r>
                        <a:rPr lang="en-US" sz="1000"/>
                        <a:t>Qmiles </a:t>
                      </a:r>
                      <a:r>
                        <a:rPr lang="ar-AE" sz="1000"/>
                        <a:t>داخل الكويت او خلال السفر او حتى عند تسوقك عبر الانترنت
</a:t>
                      </a:r>
                      <a:r>
                        <a:rPr lang="en-US" sz="1000"/>
                        <a:t>As a Qatar Airways credit card holder earn your Qmiles every time you spend locally or internationally.
Use your card for all transactions to earn Qmiles when in Kuwait or whilst travelling abroad or on any of your online purchases.
#</a:t>
                      </a:r>
                      <a:r>
                        <a:rPr lang="ar-AE" sz="1000"/>
                        <a:t>بنك_برقان #الكويت #بنك #</a:t>
                      </a:r>
                      <a:r>
                        <a:rPr lang="en-US" sz="1000"/>
                        <a:t>bank #burgan_bank #kuwait #q8 #banking</a:t>
                      </a:r>
                      <a:endParaRPr lang="en-US" sz="1000"/>
                    </a:p>
                  </a:txBody>
                  <a:tcPr/>
                </a:tc>
                <a:tc>
                  <a:txBody>
                    <a:bodyPr/>
                    <a:lstStyle/>
                    <a:p>
                      <a:r>
                        <a:rPr lang="en-US" sz="1000"/>
                        <a:t>157</a:t>
                      </a:r>
                      <a:endParaRPr lang="en-US" sz="1000"/>
                    </a:p>
                  </a:txBody>
                  <a:tcPr/>
                </a:tc>
                <a:tc>
                  <a:txBody>
                    <a:bodyPr/>
                    <a:lstStyle/>
                    <a:p>
                      <a:r>
                        <a:rPr lang="en-US" sz="1000"/>
                        <a:t>4</a:t>
                      </a:r>
                      <a:endParaRPr lang="en-US" sz="1000"/>
                    </a:p>
                  </a:txBody>
                  <a:tcPr/>
                </a:tc>
                <a:tc>
                  <a:txBody>
                    <a:bodyPr/>
                    <a:lstStyle/>
                    <a:p>
                      <a:r>
                        <a:rPr lang="en-US" sz="1000"/>
                        <a:t>1.3564%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83007014"/>
                  </a:ext>
                </a:extLst>
              </a:tr>
            </a:tbl>
          </a:graphicData>
        </a:graphic>
      </p:graphicFrame>
      <p:sp>
        <p:nvSpPr>
          <p:cNvPr id="4" name="Text Placeholder 3"/>
          <p:cNvSpPr>
            <a:spLocks noGrp="1"/>
          </p:cNvSpPr>
          <p:nvPr>
            <p:ph type="body" sz="quarter" idx="14"/>
          </p:nvPr>
        </p:nvSpPr>
        <p:spPr/>
        <p:txBody>
          <a:bodyPr/>
          <a:lstStyle/>
          <a:p>
            <a:r>
              <a:rPr lang="en-US"/>
              <a:t>02/02/2017 - 08/02/2017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272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50262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32315455"/>
                    </a:ext>
                  </a:extLst>
                </a:gridCol>
                <a:gridCol w="987552">
                  <a:extLst>
                    <a:ext uri="{9D8B030D-6E8A-4147-A177-3AD203B41FA5}">
                      <a16:colId xmlns:a16="http://schemas.microsoft.com/office/drawing/2014/main" val="2356132061"/>
                    </a:ext>
                  </a:extLst>
                </a:gridCol>
                <a:gridCol w="987552">
                  <a:extLst>
                    <a:ext uri="{9D8B030D-6E8A-4147-A177-3AD203B41FA5}">
                      <a16:colId xmlns:a16="http://schemas.microsoft.com/office/drawing/2014/main" val="705125443"/>
                    </a:ext>
                  </a:extLst>
                </a:gridCol>
                <a:gridCol w="987552">
                  <a:extLst>
                    <a:ext uri="{9D8B030D-6E8A-4147-A177-3AD203B41FA5}">
                      <a16:colId xmlns:a16="http://schemas.microsoft.com/office/drawing/2014/main" val="2889415350"/>
                    </a:ext>
                  </a:extLst>
                </a:gridCol>
                <a:gridCol w="987552">
                  <a:extLst>
                    <a:ext uri="{9D8B030D-6E8A-4147-A177-3AD203B41FA5}">
                      <a16:colId xmlns:a16="http://schemas.microsoft.com/office/drawing/2014/main" val="101562120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754949182"/>
                  </a:ext>
                </a:extLst>
              </a:tr>
              <a:tr h="370840">
                <a:tc>
                  <a:txBody>
                    <a:bodyPr/>
                    <a:lstStyle/>
                    <a:p>
                      <a:r>
                        <a:rPr lang="en-US" sz="1000" b="1"/>
                        <a:t>burganbankkuwait (Burgan Bank) - 2017-02-03 10:05:38</a:t>
                      </a:r>
                      <a:r>
                        <a:rPr lang="en-US" sz="1000"/>
                        <a:t>
</a:t>
                      </a:r>
                      <a:r>
                        <a:rPr lang="ar-AE" sz="1000"/>
                        <a:t>بنك برقان يقدم لجميع عملائه خصومات رائعة من سلسلة مطاعم مختارة.
</a:t>
                      </a:r>
                      <a:r>
                        <a:rPr lang="en-US" sz="1000"/>
                        <a:t>Burgan Bank provides amazing discounts on selected restaurants to all its customers.
#</a:t>
                      </a:r>
                      <a:r>
                        <a:rPr lang="ar-AE" sz="1000"/>
                        <a:t>بنك_برقان #الكويت #بنك #</a:t>
                      </a:r>
                      <a:r>
                        <a:rPr lang="en-US" sz="1000"/>
                        <a:t>bank #burgan_bank #kuwait #q8 #banking</a:t>
                      </a:r>
                      <a:endParaRPr lang="en-US" sz="1000"/>
                    </a:p>
                  </a:txBody>
                  <a:tcPr/>
                </a:tc>
                <a:tc>
                  <a:txBody>
                    <a:bodyPr/>
                    <a:lstStyle/>
                    <a:p>
                      <a:r>
                        <a:rPr lang="en-US" sz="1000"/>
                        <a:t>152</a:t>
                      </a:r>
                      <a:endParaRPr lang="en-US" sz="1000"/>
                    </a:p>
                  </a:txBody>
                  <a:tcPr/>
                </a:tc>
                <a:tc>
                  <a:txBody>
                    <a:bodyPr/>
                    <a:lstStyle/>
                    <a:p>
                      <a:r>
                        <a:rPr lang="en-US" sz="1000"/>
                        <a:t>2</a:t>
                      </a:r>
                      <a:endParaRPr lang="en-US" sz="1000"/>
                    </a:p>
                  </a:txBody>
                  <a:tcPr/>
                </a:tc>
                <a:tc>
                  <a:txBody>
                    <a:bodyPr/>
                    <a:lstStyle/>
                    <a:p>
                      <a:r>
                        <a:rPr lang="en-US" sz="1000"/>
                        <a:t>1.2996%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02457214"/>
                  </a:ext>
                </a:extLst>
              </a:tr>
              <a:tr h="370840">
                <a:tc>
                  <a:txBody>
                    <a:bodyPr/>
                    <a:lstStyle/>
                    <a:p>
                      <a:r>
                        <a:rPr lang="en-US" sz="1000" b="1"/>
                        <a:t>burganbankkuwait (Burgan Bank) - 2017-02-02 14:56:53</a:t>
                      </a:r>
                      <a:r>
                        <a:rPr lang="en-US" sz="1000"/>
                        <a:t>
</a:t>
                      </a:r>
                      <a:r>
                        <a:rPr lang="ar-AE" sz="1000"/>
                        <a:t>عزيزنا العميل يرجى عدم تزويد بياناتك المصرفية الشخصية أو الرقم السري الخاص ببطاقتك المصرفية لأي متصل يخبرك أنك ربحت جائزة
</a:t>
                      </a:r>
                      <a:r>
                        <a:rPr lang="en-US" sz="1000"/>
                        <a:t>Dear customer, never give your personal banking information or card PIN to any caller telling you that you won a prize
#</a:t>
                      </a:r>
                      <a:r>
                        <a:rPr lang="ar-AE" sz="1000"/>
                        <a:t>بنك_برقان #الكويت #بنك #</a:t>
                      </a:r>
                      <a:r>
                        <a:rPr lang="en-US" sz="1000"/>
                        <a:t>bank #burgan_bank #kuwait #q8 #banking</a:t>
                      </a:r>
                      <a:endParaRPr lang="en-US" sz="1000"/>
                    </a:p>
                  </a:txBody>
                  <a:tcPr/>
                </a:tc>
                <a:tc>
                  <a:txBody>
                    <a:bodyPr/>
                    <a:lstStyle/>
                    <a:p>
                      <a:r>
                        <a:rPr lang="en-US" sz="1000"/>
                        <a:t>145</a:t>
                      </a:r>
                      <a:endParaRPr lang="en-US" sz="1000"/>
                    </a:p>
                  </a:txBody>
                  <a:tcPr/>
                </a:tc>
                <a:tc>
                  <a:txBody>
                    <a:bodyPr/>
                    <a:lstStyle/>
                    <a:p>
                      <a:r>
                        <a:rPr lang="en-US" sz="1000"/>
                        <a:t>0</a:t>
                      </a:r>
                      <a:endParaRPr lang="en-US" sz="1000"/>
                    </a:p>
                  </a:txBody>
                  <a:tcPr/>
                </a:tc>
                <a:tc>
                  <a:txBody>
                    <a:bodyPr/>
                    <a:lstStyle/>
                    <a:p>
                      <a:r>
                        <a:rPr lang="en-US" sz="1000"/>
                        <a:t>1.2264%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912382394"/>
                  </a:ext>
                </a:extLst>
              </a:tr>
              <a:tr h="370840">
                <a:tc>
                  <a:txBody>
                    <a:bodyPr/>
                    <a:lstStyle/>
                    <a:p>
                      <a:r>
                        <a:rPr lang="en-US" sz="1000" b="1"/>
                        <a:t>burganbankkuwait (Burgan Bank) - 2017-02-06 09:29:21</a:t>
                      </a:r>
                      <a:r>
                        <a:rPr lang="en-US" sz="1000"/>
                        <a:t>
.
#BurganBankDraws #BurganBankWinners 
</a:t>
                      </a:r>
                      <a:r>
                        <a:rPr lang="ar-AE" sz="1000"/>
                        <a:t>مبروك للسيد روبرت دروليت على فوزه بسيارة نيسان باترول في سحب حساب الثريا للراتب.
حول راتبك وادخل السحب على سيارة نيسان باترول كل شهر
</a:t>
                      </a:r>
                      <a:r>
                        <a:rPr lang="en-US" sz="1000"/>
                        <a:t>Congratulations to Mr. Robert Drolet  for winning a Nissan Patrol Car in Al Thuraya Salary Account’s monthly draw. 
Transfer your salary to Al Thuraya Account and get the chance to win a Nissan Patrol Car every month.</a:t>
                      </a:r>
                      <a:endParaRPr lang="en-US" sz="1000"/>
                    </a:p>
                  </a:txBody>
                  <a:tcPr/>
                </a:tc>
                <a:tc>
                  <a:txBody>
                    <a:bodyPr/>
                    <a:lstStyle/>
                    <a:p>
                      <a:r>
                        <a:rPr lang="en-US" sz="1000"/>
                        <a:t>135</a:t>
                      </a:r>
                      <a:endParaRPr lang="en-US" sz="1000"/>
                    </a:p>
                  </a:txBody>
                  <a:tcPr/>
                </a:tc>
                <a:tc>
                  <a:txBody>
                    <a:bodyPr/>
                    <a:lstStyle/>
                    <a:p>
                      <a:r>
                        <a:rPr lang="en-US" sz="1000"/>
                        <a:t>12</a:t>
                      </a:r>
                      <a:endParaRPr lang="en-US" sz="1000"/>
                    </a:p>
                  </a:txBody>
                  <a:tcPr/>
                </a:tc>
                <a:tc>
                  <a:txBody>
                    <a:bodyPr/>
                    <a:lstStyle/>
                    <a:p>
                      <a:r>
                        <a:rPr lang="en-US" sz="1000"/>
                        <a:t>1.2179%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975749632"/>
                  </a:ext>
                </a:extLst>
              </a:tr>
              <a:tr h="370840">
                <a:tc>
                  <a:txBody>
                    <a:bodyPr/>
                    <a:lstStyle/>
                    <a:p>
                      <a:r>
                        <a:rPr lang="en-US" sz="1000" b="1"/>
                        <a:t>burganbankkuwait (Burgan Bank) - 2017-02-02 09:26:50</a:t>
                      </a:r>
                      <a:r>
                        <a:rPr lang="en-US" sz="1000"/>
                        <a:t>
</a:t>
                      </a:r>
                      <a:r>
                        <a:rPr lang="ar-AE" sz="1000"/>
                        <a:t>سيتم اليوم إيداع بدل الإيجار</a:t>
                      </a:r>
                      <a:endParaRPr lang="en-US" sz="1000"/>
                    </a:p>
                  </a:txBody>
                  <a:tcPr/>
                </a:tc>
                <a:tc>
                  <a:txBody>
                    <a:bodyPr/>
                    <a:lstStyle/>
                    <a:p>
                      <a:r>
                        <a:rPr lang="en-US" sz="1000"/>
                        <a:t>130</a:t>
                      </a:r>
                      <a:endParaRPr lang="en-US" sz="1000"/>
                    </a:p>
                  </a:txBody>
                  <a:tcPr/>
                </a:tc>
                <a:tc>
                  <a:txBody>
                    <a:bodyPr/>
                    <a:lstStyle/>
                    <a:p>
                      <a:r>
                        <a:rPr lang="en-US" sz="1000"/>
                        <a:t>1</a:t>
                      </a:r>
                      <a:endParaRPr lang="en-US" sz="1000"/>
                    </a:p>
                  </a:txBody>
                  <a:tcPr/>
                </a:tc>
                <a:tc>
                  <a:txBody>
                    <a:bodyPr/>
                    <a:lstStyle/>
                    <a:p>
                      <a:r>
                        <a:rPr lang="en-US" sz="1000"/>
                        <a:t>1.1080%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77558239"/>
                  </a:ext>
                </a:extLst>
              </a:tr>
            </a:tbl>
          </a:graphicData>
        </a:graphic>
      </p:graphicFrame>
      <p:sp>
        <p:nvSpPr>
          <p:cNvPr id="4" name="Text Placeholder 3"/>
          <p:cNvSpPr>
            <a:spLocks noGrp="1"/>
          </p:cNvSpPr>
          <p:nvPr>
            <p:ph type="body" sz="quarter" idx="14"/>
          </p:nvPr>
        </p:nvSpPr>
        <p:spPr/>
        <p:txBody>
          <a:bodyPr/>
          <a:lstStyle/>
          <a:p>
            <a:r>
              <a:rPr lang="en-US"/>
              <a:t>02/02/2017 - 08/02/2017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63151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438</Words>
  <Application>Microsoft Office PowerPoint</Application>
  <PresentationFormat>On-screen Show (4:3)</PresentationFormat>
  <Paragraphs>157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2017-02-08T09:42:51Z</dcterms:created>
  <dcterms:modified xsi:type="dcterms:W3CDTF">2017-02-08T09:43:15Z</dcterms:modified>
</cp:coreProperties>
</file>