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63412000"/>
              </p:ext>
            </p:extLst>
          </p:nvPr>
        </p:nvGraphicFramePr>
        <p:xfrm>
          <a:off x="457200" y="1731963"/>
          <a:ext cx="8229600" cy="39370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3223575"/>
                    </a:ext>
                  </a:extLst>
                </a:gridCol>
                <a:gridCol w="987552">
                  <a:extLst>
                    <a:ext uri="{9D8B030D-6E8A-4147-A177-3AD203B41FA5}">
                      <a16:colId xmlns:a16="http://schemas.microsoft.com/office/drawing/2014/main" val="2606791316"/>
                    </a:ext>
                  </a:extLst>
                </a:gridCol>
                <a:gridCol w="987552">
                  <a:extLst>
                    <a:ext uri="{9D8B030D-6E8A-4147-A177-3AD203B41FA5}">
                      <a16:colId xmlns:a16="http://schemas.microsoft.com/office/drawing/2014/main" val="824694133"/>
                    </a:ext>
                  </a:extLst>
                </a:gridCol>
                <a:gridCol w="987552">
                  <a:extLst>
                    <a:ext uri="{9D8B030D-6E8A-4147-A177-3AD203B41FA5}">
                      <a16:colId xmlns:a16="http://schemas.microsoft.com/office/drawing/2014/main" val="2257178203"/>
                    </a:ext>
                  </a:extLst>
                </a:gridCol>
                <a:gridCol w="987552">
                  <a:extLst>
                    <a:ext uri="{9D8B030D-6E8A-4147-A177-3AD203B41FA5}">
                      <a16:colId xmlns:a16="http://schemas.microsoft.com/office/drawing/2014/main" val="955260267"/>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075336873"/>
                  </a:ext>
                </a:extLst>
              </a:tr>
              <a:tr h="370840">
                <a:tc>
                  <a:txBody>
                    <a:bodyPr/>
                    <a:lstStyle/>
                    <a:p>
                      <a:r>
                        <a:rPr lang="en-US" sz="1000" b="1"/>
                        <a:t>Gulf Bank - 2017-01-31 06:04:48</a:t>
                      </a:r>
                      <a:r>
                        <a:rPr lang="en-US" sz="1000"/>
                        <a:t>
Gulf Bank announced its financial results for the year ending 31 December 2016: The Bank recorded a net profit of KD 43 million, an increase of 10% over the previous year. Loan quality continued to improve; gross credit costs declined by 16% to KD 72 million compared to KD 85 million in 2015. For more information on Gulf Bank’s financial results, visit the Bank’s website.
https://bit.ly/2kje21R</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0.3418%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94742499"/>
                  </a:ext>
                </a:extLst>
              </a:tr>
              <a:tr h="370840">
                <a:tc>
                  <a:txBody>
                    <a:bodyPr/>
                    <a:lstStyle/>
                    <a:p>
                      <a:r>
                        <a:rPr lang="en-US" sz="1000" b="1"/>
                        <a:t>Kuwait Finance House - 2017-01-31 12:15:39</a:t>
                      </a:r>
                      <a:r>
                        <a:rPr lang="en-US" sz="1000"/>
                        <a:t>
Kuwait Finance House Financial Results 2016</a:t>
                      </a:r>
                      <a:endParaRPr lang="en-US" sz="1000"/>
                    </a:p>
                  </a:txBody>
                  <a:tcPr/>
                </a:tc>
                <a:tc>
                  <a:txBody>
                    <a:bodyPr/>
                    <a:lstStyle/>
                    <a:p>
                      <a:r>
                        <a:rPr lang="en-US" sz="1000"/>
                        <a:t>74</a:t>
                      </a:r>
                      <a:endParaRPr lang="en-US" sz="1000"/>
                    </a:p>
                  </a:txBody>
                  <a:tcPr/>
                </a:tc>
                <a:tc>
                  <a:txBody>
                    <a:bodyPr/>
                    <a:lstStyle/>
                    <a:p>
                      <a:r>
                        <a:rPr lang="en-US" sz="1000"/>
                        <a:t>3</a:t>
                      </a:r>
                      <a:endParaRPr lang="en-US" sz="1000"/>
                    </a:p>
                  </a:txBody>
                  <a:tcPr/>
                </a:tc>
                <a:tc>
                  <a:txBody>
                    <a:bodyPr/>
                    <a:lstStyle/>
                    <a:p>
                      <a:r>
                        <a:rPr lang="en-US" sz="1000"/>
                        <a:t>0.2888%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011184428"/>
                  </a:ext>
                </a:extLst>
              </a:tr>
              <a:tr h="370840">
                <a:tc>
                  <a:txBody>
                    <a:bodyPr/>
                    <a:lstStyle/>
                    <a:p>
                      <a:r>
                        <a:rPr lang="en-US" sz="1000" b="1"/>
                        <a:t>Kuwait Finance House - 2017-01-31 19:37:45</a:t>
                      </a:r>
                      <a:r>
                        <a:rPr lang="en-US" sz="1000"/>
                        <a:t>
http://bit.ly/2jRWyGx
</a:t>
                      </a:r>
                      <a:r>
                        <a:rPr lang="ar-AE" sz="1000"/>
                        <a:t>لقاء الرئيس التنفيذي مازن الناهض مع قناة سي ان بي سي عربية حول النتائج المالية الايجابية التي حققها "بيتك" في ٢٠١٦</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0.1200%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164240427"/>
                  </a:ext>
                </a:extLst>
              </a:tr>
              <a:tr h="370840">
                <a:tc>
                  <a:txBody>
                    <a:bodyPr/>
                    <a:lstStyle/>
                    <a:p>
                      <a:r>
                        <a:rPr lang="en-US" sz="1000" b="1"/>
                        <a:t>National Bank of Kuwait - 2017-01-30 10:01:17</a:t>
                      </a:r>
                      <a:r>
                        <a:rPr lang="en-US" sz="1000"/>
                        <a:t>
NBK supported new Jedareyat Volunteer Group initiative in transforming the wall of the Orphans House to a colorful painting, as part of a wider philanthropic scheme that include involvement of NBK in a series of cultural activities meant to encourage our community  to follow suit the influential  message of art and support young Kuwaiti talents.</a:t>
                      </a:r>
                      <a:endParaRPr lang="en-US" sz="1000"/>
                    </a:p>
                  </a:txBody>
                  <a:tcPr/>
                </a:tc>
                <a:tc>
                  <a:txBody>
                    <a:bodyPr/>
                    <a:lstStyle/>
                    <a:p>
                      <a:r>
                        <a:rPr lang="en-US" sz="1000"/>
                        <a:t>31</a:t>
                      </a:r>
                      <a:endParaRPr lang="en-US" sz="1000"/>
                    </a:p>
                  </a:txBody>
                  <a:tcPr/>
                </a:tc>
                <a:tc>
                  <a:txBody>
                    <a:bodyPr/>
                    <a:lstStyle/>
                    <a:p>
                      <a:r>
                        <a:rPr lang="en-US" sz="1000"/>
                        <a:t>1</a:t>
                      </a:r>
                      <a:endParaRPr lang="en-US" sz="1000"/>
                    </a:p>
                  </a:txBody>
                  <a:tcPr/>
                </a:tc>
                <a:tc>
                  <a:txBody>
                    <a:bodyPr/>
                    <a:lstStyle/>
                    <a:p>
                      <a:r>
                        <a:rPr lang="en-US" sz="1000"/>
                        <a:t>0.0969%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897775021"/>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327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5938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53909774"/>
                    </a:ext>
                  </a:extLst>
                </a:gridCol>
                <a:gridCol w="987552">
                  <a:extLst>
                    <a:ext uri="{9D8B030D-6E8A-4147-A177-3AD203B41FA5}">
                      <a16:colId xmlns:a16="http://schemas.microsoft.com/office/drawing/2014/main" val="1862434267"/>
                    </a:ext>
                  </a:extLst>
                </a:gridCol>
                <a:gridCol w="987552">
                  <a:extLst>
                    <a:ext uri="{9D8B030D-6E8A-4147-A177-3AD203B41FA5}">
                      <a16:colId xmlns:a16="http://schemas.microsoft.com/office/drawing/2014/main" val="585732426"/>
                    </a:ext>
                  </a:extLst>
                </a:gridCol>
                <a:gridCol w="987552">
                  <a:extLst>
                    <a:ext uri="{9D8B030D-6E8A-4147-A177-3AD203B41FA5}">
                      <a16:colId xmlns:a16="http://schemas.microsoft.com/office/drawing/2014/main" val="4187361168"/>
                    </a:ext>
                  </a:extLst>
                </a:gridCol>
                <a:gridCol w="987552">
                  <a:extLst>
                    <a:ext uri="{9D8B030D-6E8A-4147-A177-3AD203B41FA5}">
                      <a16:colId xmlns:a16="http://schemas.microsoft.com/office/drawing/2014/main" val="594321069"/>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18251722"/>
                  </a:ext>
                </a:extLst>
              </a:tr>
              <a:tr h="370840">
                <a:tc>
                  <a:txBody>
                    <a:bodyPr/>
                    <a:lstStyle/>
                    <a:p>
                      <a:r>
                        <a:rPr lang="en-US" sz="1000" b="1"/>
                        <a:t>National Bank of Kuwait - 2017-01-31 10:20:18</a:t>
                      </a:r>
                      <a:r>
                        <a:rPr lang="en-US" sz="1000"/>
                        <a:t>
</a:t>
                      </a:r>
                      <a:r>
                        <a:rPr lang="ar-AE" sz="1000"/>
                        <a:t>تطورات سوق أدوات الدين: تراجعت عوائد أدوات الدين السيادية الخليجية والعالمية في العام 2016 وتسارعت لاحقاً في الربع الرابع من العام 2016 وذلك على خلفية العديد من العوامل كفوز دونالد ترامب في انتخابات الرئاسة الأميركية ورفع سعر الفائدة الفيدرالية بالإضافة إلى اتفاقية أوبك بشأن خفض مستوى الانتاج. 
للمزيد</a:t>
                      </a:r>
                      <a:r>
                        <a:rPr lang="en-US" sz="1000"/>
                        <a:t>https://lnkd.in/gUwD_R9</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0.0454%</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1673664583"/>
                  </a:ext>
                </a:extLst>
              </a:tr>
              <a:tr h="370840">
                <a:tc>
                  <a:txBody>
                    <a:bodyPr/>
                    <a:lstStyle/>
                    <a:p>
                      <a:r>
                        <a:rPr lang="en-US" sz="1000" b="1"/>
                        <a:t>National Bank of Kuwait - 2017-01-29 08:29:23</a:t>
                      </a:r>
                      <a:r>
                        <a:rPr lang="en-US" sz="1000"/>
                        <a:t>
</a:t>
                      </a:r>
                      <a:r>
                        <a:rPr lang="ar-AE" sz="1000"/>
                        <a:t>لأننا نؤمن بأنك الروح للجسد ... وأجمل بلد باقون. شاهدوا  اهداء بنك الكويت الوطني بمناسبة الأعياد الوطنية.
</a:t>
                      </a:r>
                      <a:r>
                        <a:rPr lang="en-US" sz="1000"/>
                        <a:t>watch our National Day song!
https://lnkd.in/fM_s2Fq</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0.0394%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649826321"/>
                  </a:ext>
                </a:extLst>
              </a:tr>
              <a:tr h="370840">
                <a:tc>
                  <a:txBody>
                    <a:bodyPr/>
                    <a:lstStyle/>
                    <a:p>
                      <a:r>
                        <a:rPr lang="en-US" sz="1000" b="1"/>
                        <a:t>National Bank of Kuwait - 2017-01-30 10:22:47</a:t>
                      </a:r>
                      <a:r>
                        <a:rPr lang="en-US" sz="1000"/>
                        <a:t>
Sluggish performance and orderly correction in prices best describe the real estate market in 2016. Commercial sales were strong however, and there were some early signs of stabilization toward the end of the year. 
https://lnkd.in/g67D5Ab</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0.0182%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882551053"/>
                  </a:ext>
                </a:extLst>
              </a:tr>
              <a:tr h="370840">
                <a:tc>
                  <a:txBody>
                    <a:bodyPr/>
                    <a:lstStyle/>
                    <a:p>
                      <a:r>
                        <a:rPr lang="en-US" sz="1000" b="1"/>
                        <a:t>National Bank of Kuwait - 2017-01-31 10:35:39</a:t>
                      </a:r>
                      <a:r>
                        <a:rPr lang="en-US" sz="1000"/>
                        <a:t>
Debt Markets: Global and GCC yields trended down for most of 2016 before picking up in 4Q16. The election of Mr. Trump, a Fed rate hike, and an OPEC agreement to cut output all helped yields higher towards the end of the year.
https://lnkd.in/g67D5Ab</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0.0151%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787003130"/>
                  </a:ext>
                </a:extLst>
              </a:tr>
              <a:tr h="370840">
                <a:tc>
                  <a:txBody>
                    <a:bodyPr/>
                    <a:lstStyle/>
                    <a:p>
                      <a:r>
                        <a:rPr lang="en-US" sz="1000" b="1"/>
                        <a:t>National Bank of Kuwait - 2017-01-30 10:20:59</a:t>
                      </a:r>
                      <a:r>
                        <a:rPr lang="en-US" sz="1000"/>
                        <a:t>
</a:t>
                      </a:r>
                      <a:r>
                        <a:rPr lang="ar-AE" sz="1000"/>
                        <a:t>إن أبلغ ما يوصف به سوق العقار في عام 2016 هو تباطؤ الأداء والتصحيح المنظم للأسعار. إلا انه رغما عن ذلك فقد كانت مبيعات القطاع التجاري قوية، وبدأت ظهور بعض بوادر الاستقرار تجاه نهاية العام.
</a:t>
                      </a:r>
                      <a:r>
                        <a:rPr lang="en-US" sz="1000"/>
                        <a:t>https://lnkd.in/gUwD_R9</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99644353"/>
                  </a:ext>
                </a:extLst>
              </a:tr>
            </a:tbl>
          </a:graphicData>
        </a:graphic>
      </p:graphicFrame>
      <p:sp>
        <p:nvSpPr>
          <p:cNvPr id="4" name="Text Placeholder 3"/>
          <p:cNvSpPr>
            <a:spLocks noGrp="1"/>
          </p:cNvSpPr>
          <p:nvPr>
            <p:ph type="body" sz="quarter" idx="14"/>
          </p:nvPr>
        </p:nvSpPr>
        <p:spPr/>
        <p:txBody>
          <a:bodyPr/>
          <a:lstStyle/>
          <a:p>
            <a:r>
              <a:rPr lang="en-US"/>
              <a:t>26/01/2017 - 01/02/2017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3938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140</Words>
  <Application>Microsoft Office PowerPoint</Application>
  <PresentationFormat>On-screen Show (4:3)</PresentationFormat>
  <Paragraphs>61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2017-02-02T09:26:53Z</dcterms:created>
  <dcterms:modified xsi:type="dcterms:W3CDTF">2017-02-02T09:27:06Z</dcterms:modified>
</cp:coreProperties>
</file>