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72028969"/>
              </p:ext>
            </p:extLst>
          </p:nvPr>
        </p:nvGraphicFramePr>
        <p:xfrm>
          <a:off x="457200" y="1731963"/>
          <a:ext cx="8229600" cy="417576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8919202"/>
                    </a:ext>
                  </a:extLst>
                </a:gridCol>
                <a:gridCol w="658368">
                  <a:extLst>
                    <a:ext uri="{9D8B030D-6E8A-4147-A177-3AD203B41FA5}">
                      <a16:colId xmlns:a16="http://schemas.microsoft.com/office/drawing/2014/main" val="2240395814"/>
                    </a:ext>
                  </a:extLst>
                </a:gridCol>
                <a:gridCol w="658368">
                  <a:extLst>
                    <a:ext uri="{9D8B030D-6E8A-4147-A177-3AD203B41FA5}">
                      <a16:colId xmlns:a16="http://schemas.microsoft.com/office/drawing/2014/main" val="344797411"/>
                    </a:ext>
                  </a:extLst>
                </a:gridCol>
                <a:gridCol w="658368">
                  <a:extLst>
                    <a:ext uri="{9D8B030D-6E8A-4147-A177-3AD203B41FA5}">
                      <a16:colId xmlns:a16="http://schemas.microsoft.com/office/drawing/2014/main" val="2591125347"/>
                    </a:ext>
                  </a:extLst>
                </a:gridCol>
                <a:gridCol w="658368">
                  <a:extLst>
                    <a:ext uri="{9D8B030D-6E8A-4147-A177-3AD203B41FA5}">
                      <a16:colId xmlns:a16="http://schemas.microsoft.com/office/drawing/2014/main" val="3095949099"/>
                    </a:ext>
                  </a:extLst>
                </a:gridCol>
                <a:gridCol w="658368">
                  <a:extLst>
                    <a:ext uri="{9D8B030D-6E8A-4147-A177-3AD203B41FA5}">
                      <a16:colId xmlns:a16="http://schemas.microsoft.com/office/drawing/2014/main" val="3785195022"/>
                    </a:ext>
                  </a:extLst>
                </a:gridCol>
                <a:gridCol w="658368">
                  <a:extLst>
                    <a:ext uri="{9D8B030D-6E8A-4147-A177-3AD203B41FA5}">
                      <a16:colId xmlns:a16="http://schemas.microsoft.com/office/drawing/2014/main" val="3615337836"/>
                    </a:ext>
                  </a:extLst>
                </a:gridCol>
                <a:gridCol w="658368">
                  <a:extLst>
                    <a:ext uri="{9D8B030D-6E8A-4147-A177-3AD203B41FA5}">
                      <a16:colId xmlns:a16="http://schemas.microsoft.com/office/drawing/2014/main" val="367639666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444337449"/>
                  </a:ext>
                </a:extLst>
              </a:tr>
              <a:tr h="370840">
                <a:tc>
                  <a:txBody>
                    <a:bodyPr/>
                    <a:lstStyle/>
                    <a:p>
                      <a:r>
                        <a:rPr lang="en-US" sz="1000" b="1"/>
                        <a:t>Kuwait International Bank </a:t>
                      </a:r>
                      <a:r>
                        <a:rPr lang="ar-AE" sz="1000" b="1"/>
                        <a:t>بنك الكويت الدولي - 2017-02-01 09:56:48</a:t>
                      </a:r>
                      <a:r>
                        <a:rPr lang="ar-AE" sz="1000"/>
                        <a:t>
توقع نتيجة مباراة مصر وبوركينا فاسو واربح 50 دينار كويتي.
شروط المسابقة:
حساب بنك الكويت الدولي </a:t>
                      </a:r>
                      <a:r>
                        <a:rPr lang="en-US" sz="1000"/>
                        <a:t>Follow
 </a:t>
                      </a:r>
                      <a:r>
                        <a:rPr lang="ar-AE" sz="1000"/>
                        <a:t>واحد من ربعك </a:t>
                      </a:r>
                      <a:r>
                        <a:rPr lang="en-US" sz="1000"/>
                        <a:t>Mention
</a:t>
                      </a:r>
                      <a:r>
                        <a:rPr lang="ar-AE" sz="1000"/>
                        <a:t>المشاركة من داخل الكويت فقط
إجابة وحدة لكل مشترك
موظفي "الدولي" لن تحتسب مشاركتهم
يتم قبول التوقعات قبل الساعة 10:00 مساء 
رابح واحد في المسابقة وسيتم الاعلان عن اسم الفائز غدا. 
لاحتساب مشاركتكم يرجى عمل منشن لشخص واحد وتوقع نتيجة المباراة.
#بنك_الكويت_الدولي #مسابقة_الدولي</a:t>
                      </a:r>
                      <a:endParaRPr lang="en-US" sz="1000"/>
                    </a:p>
                  </a:txBody>
                  <a:tcPr/>
                </a:tc>
                <a:tc>
                  <a:txBody>
                    <a:bodyPr/>
                    <a:lstStyle/>
                    <a:p>
                      <a:r>
                        <a:rPr lang="en-US" sz="1000"/>
                        <a:t>408</a:t>
                      </a:r>
                      <a:endParaRPr lang="en-US" sz="1000"/>
                    </a:p>
                  </a:txBody>
                  <a:tcPr/>
                </a:tc>
                <a:tc>
                  <a:txBody>
                    <a:bodyPr/>
                    <a:lstStyle/>
                    <a:p>
                      <a:r>
                        <a:rPr lang="en-US" sz="1000"/>
                        <a:t>80</a:t>
                      </a:r>
                      <a:endParaRPr lang="en-US" sz="1000"/>
                    </a:p>
                  </a:txBody>
                  <a:tcPr/>
                </a:tc>
                <a:tc>
                  <a:txBody>
                    <a:bodyPr/>
                    <a:lstStyle/>
                    <a:p>
                      <a:r>
                        <a:rPr lang="en-US" sz="1000"/>
                        <a:t>322</a:t>
                      </a:r>
                      <a:endParaRPr lang="en-US" sz="1000"/>
                    </a:p>
                  </a:txBody>
                  <a:tcPr/>
                </a:tc>
                <a:tc>
                  <a:txBody>
                    <a:bodyPr/>
                    <a:lstStyle/>
                    <a:p>
                      <a:r>
                        <a:rPr lang="en-US" sz="1000"/>
                        <a:t>6</a:t>
                      </a:r>
                      <a:endParaRPr lang="en-US" sz="1000"/>
                    </a:p>
                  </a:txBody>
                  <a:tcPr/>
                </a:tc>
                <a:tc>
                  <a:txBody>
                    <a:bodyPr/>
                    <a:lstStyle/>
                    <a:p>
                      <a:r>
                        <a:rPr lang="en-US" sz="1000"/>
                        <a:t>0.8822%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908183858"/>
                  </a:ext>
                </a:extLst>
              </a:tr>
              <a:tr h="370840">
                <a:tc>
                  <a:txBody>
                    <a:bodyPr/>
                    <a:lstStyle/>
                    <a:p>
                      <a:r>
                        <a:rPr lang="en-US" sz="1000" b="1"/>
                        <a:t>NBKGroup - 2017-01-28 10:21:25</a:t>
                      </a:r>
                      <a:r>
                        <a:rPr lang="en-US" sz="1000"/>
                        <a:t>
</a:t>
                      </a:r>
                      <a:r>
                        <a:rPr lang="ar-AE" sz="1000"/>
                        <a:t>باقي 3 ايام على سحب الجوهره الشهري!</a:t>
                      </a:r>
                      <a:endParaRPr lang="en-US" sz="1000"/>
                    </a:p>
                  </a:txBody>
                  <a:tcPr/>
                </a:tc>
                <a:tc>
                  <a:txBody>
                    <a:bodyPr/>
                    <a:lstStyle/>
                    <a:p>
                      <a:r>
                        <a:rPr lang="en-US" sz="1000"/>
                        <a:t>275</a:t>
                      </a:r>
                      <a:endParaRPr lang="en-US" sz="1000"/>
                    </a:p>
                  </a:txBody>
                  <a:tcPr/>
                </a:tc>
                <a:tc>
                  <a:txBody>
                    <a:bodyPr/>
                    <a:lstStyle/>
                    <a:p>
                      <a:r>
                        <a:rPr lang="en-US" sz="1000"/>
                        <a:t>213</a:t>
                      </a:r>
                      <a:endParaRPr lang="en-US" sz="1000"/>
                    </a:p>
                  </a:txBody>
                  <a:tcPr/>
                </a:tc>
                <a:tc>
                  <a:txBody>
                    <a:bodyPr/>
                    <a:lstStyle/>
                    <a:p>
                      <a:r>
                        <a:rPr lang="en-US" sz="1000"/>
                        <a:t>61</a:t>
                      </a:r>
                      <a:endParaRPr lang="en-US" sz="1000"/>
                    </a:p>
                  </a:txBody>
                  <a:tcPr/>
                </a:tc>
                <a:tc>
                  <a:txBody>
                    <a:bodyPr/>
                    <a:lstStyle/>
                    <a:p>
                      <a:r>
                        <a:rPr lang="en-US" sz="1000"/>
                        <a:t>1</a:t>
                      </a:r>
                      <a:endParaRPr lang="en-US" sz="1000"/>
                    </a:p>
                  </a:txBody>
                  <a:tcPr/>
                </a:tc>
                <a:tc>
                  <a:txBody>
                    <a:bodyPr/>
                    <a:lstStyle/>
                    <a:p>
                      <a:r>
                        <a:rPr lang="en-US" sz="1000"/>
                        <a:t>0.1532%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03669682"/>
                  </a:ext>
                </a:extLst>
              </a:tr>
              <a:tr h="370840">
                <a:tc>
                  <a:txBody>
                    <a:bodyPr/>
                    <a:lstStyle/>
                    <a:p>
                      <a:r>
                        <a:rPr lang="en-US" sz="1000" b="1"/>
                        <a:t>NBKGroup - 2017-01-31 12:25:09</a:t>
                      </a:r>
                      <a:r>
                        <a:rPr lang="en-US" sz="1000"/>
                        <a:t>
</a:t>
                      </a:r>
                      <a:r>
                        <a:rPr lang="ar-AE" sz="1000"/>
                        <a:t>مبروك عميلنا/ نبوي بنداري الرابح بالسحب الشهري بمبلغ 125,000 د.ك. يمكن ان تكون انت سعيد الحظ التالي!</a:t>
                      </a:r>
                      <a:endParaRPr lang="en-US" sz="1000"/>
                    </a:p>
                  </a:txBody>
                  <a:tcPr/>
                </a:tc>
                <a:tc>
                  <a:txBody>
                    <a:bodyPr/>
                    <a:lstStyle/>
                    <a:p>
                      <a:r>
                        <a:rPr lang="en-US" sz="1000"/>
                        <a:t>218</a:t>
                      </a:r>
                      <a:endParaRPr lang="en-US" sz="1000"/>
                    </a:p>
                  </a:txBody>
                  <a:tcPr/>
                </a:tc>
                <a:tc>
                  <a:txBody>
                    <a:bodyPr/>
                    <a:lstStyle/>
                    <a:p>
                      <a:r>
                        <a:rPr lang="en-US" sz="1000"/>
                        <a:t>158</a:t>
                      </a:r>
                      <a:endParaRPr lang="en-US" sz="1000"/>
                    </a:p>
                  </a:txBody>
                  <a:tcPr/>
                </a:tc>
                <a:tc>
                  <a:txBody>
                    <a:bodyPr/>
                    <a:lstStyle/>
                    <a:p>
                      <a:r>
                        <a:rPr lang="en-US" sz="1000"/>
                        <a:t>59</a:t>
                      </a:r>
                      <a:endParaRPr lang="en-US" sz="1000"/>
                    </a:p>
                  </a:txBody>
                  <a:tcPr/>
                </a:tc>
                <a:tc>
                  <a:txBody>
                    <a:bodyPr/>
                    <a:lstStyle/>
                    <a:p>
                      <a:r>
                        <a:rPr lang="en-US" sz="1000"/>
                        <a:t>1</a:t>
                      </a:r>
                      <a:endParaRPr lang="en-US" sz="1000"/>
                    </a:p>
                  </a:txBody>
                  <a:tcPr/>
                </a:tc>
                <a:tc>
                  <a:txBody>
                    <a:bodyPr/>
                    <a:lstStyle/>
                    <a:p>
                      <a:r>
                        <a:rPr lang="en-US" sz="1000"/>
                        <a:t>0.1210%</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212725538"/>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50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534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3328076"/>
                    </a:ext>
                  </a:extLst>
                </a:gridCol>
                <a:gridCol w="658368">
                  <a:extLst>
                    <a:ext uri="{9D8B030D-6E8A-4147-A177-3AD203B41FA5}">
                      <a16:colId xmlns:a16="http://schemas.microsoft.com/office/drawing/2014/main" val="1174182097"/>
                    </a:ext>
                  </a:extLst>
                </a:gridCol>
                <a:gridCol w="658368">
                  <a:extLst>
                    <a:ext uri="{9D8B030D-6E8A-4147-A177-3AD203B41FA5}">
                      <a16:colId xmlns:a16="http://schemas.microsoft.com/office/drawing/2014/main" val="2889168861"/>
                    </a:ext>
                  </a:extLst>
                </a:gridCol>
                <a:gridCol w="658368">
                  <a:extLst>
                    <a:ext uri="{9D8B030D-6E8A-4147-A177-3AD203B41FA5}">
                      <a16:colId xmlns:a16="http://schemas.microsoft.com/office/drawing/2014/main" val="914790993"/>
                    </a:ext>
                  </a:extLst>
                </a:gridCol>
                <a:gridCol w="658368">
                  <a:extLst>
                    <a:ext uri="{9D8B030D-6E8A-4147-A177-3AD203B41FA5}">
                      <a16:colId xmlns:a16="http://schemas.microsoft.com/office/drawing/2014/main" val="1941512062"/>
                    </a:ext>
                  </a:extLst>
                </a:gridCol>
                <a:gridCol w="658368">
                  <a:extLst>
                    <a:ext uri="{9D8B030D-6E8A-4147-A177-3AD203B41FA5}">
                      <a16:colId xmlns:a16="http://schemas.microsoft.com/office/drawing/2014/main" val="930091671"/>
                    </a:ext>
                  </a:extLst>
                </a:gridCol>
                <a:gridCol w="658368">
                  <a:extLst>
                    <a:ext uri="{9D8B030D-6E8A-4147-A177-3AD203B41FA5}">
                      <a16:colId xmlns:a16="http://schemas.microsoft.com/office/drawing/2014/main" val="3639093336"/>
                    </a:ext>
                  </a:extLst>
                </a:gridCol>
                <a:gridCol w="658368">
                  <a:extLst>
                    <a:ext uri="{9D8B030D-6E8A-4147-A177-3AD203B41FA5}">
                      <a16:colId xmlns:a16="http://schemas.microsoft.com/office/drawing/2014/main" val="411778325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754843936"/>
                  </a:ext>
                </a:extLst>
              </a:tr>
              <a:tr h="370840">
                <a:tc>
                  <a:txBody>
                    <a:bodyPr/>
                    <a:lstStyle/>
                    <a:p>
                      <a:r>
                        <a:rPr lang="en-US" sz="1000" b="1"/>
                        <a:t>Kuwait Finance House ( KFH ) - 2017-01-29 13:02:37</a:t>
                      </a:r>
                      <a:r>
                        <a:rPr lang="en-US" sz="1000"/>
                        <a:t>
</a:t>
                      </a:r>
                      <a:r>
                        <a:rPr lang="ar-AE" sz="1000"/>
                        <a:t>مشاركة “بيتك” اليوم في احتفالية رفع العلم بقصر نايف</a:t>
                      </a:r>
                      <a:endParaRPr lang="en-US" sz="1000"/>
                    </a:p>
                  </a:txBody>
                  <a:tcPr/>
                </a:tc>
                <a:tc>
                  <a:txBody>
                    <a:bodyPr/>
                    <a:lstStyle/>
                    <a:p>
                      <a:r>
                        <a:rPr lang="en-US" sz="1000"/>
                        <a:t>213</a:t>
                      </a:r>
                      <a:endParaRPr lang="en-US" sz="1000"/>
                    </a:p>
                  </a:txBody>
                  <a:tcPr/>
                </a:tc>
                <a:tc>
                  <a:txBody>
                    <a:bodyPr/>
                    <a:lstStyle/>
                    <a:p>
                      <a:r>
                        <a:rPr lang="en-US" sz="1000"/>
                        <a:t>178</a:t>
                      </a:r>
                      <a:endParaRPr lang="en-US" sz="1000"/>
                    </a:p>
                  </a:txBody>
                  <a:tcPr/>
                </a:tc>
                <a:tc>
                  <a:txBody>
                    <a:bodyPr/>
                    <a:lstStyle/>
                    <a:p>
                      <a:r>
                        <a:rPr lang="en-US" sz="1000"/>
                        <a:t>5</a:t>
                      </a:r>
                      <a:endParaRPr lang="en-US" sz="1000"/>
                    </a:p>
                  </a:txBody>
                  <a:tcPr/>
                </a:tc>
                <a:tc>
                  <a:txBody>
                    <a:bodyPr/>
                    <a:lstStyle/>
                    <a:p>
                      <a:r>
                        <a:rPr lang="en-US" sz="1000"/>
                        <a:t>30</a:t>
                      </a:r>
                      <a:endParaRPr lang="en-US" sz="1000"/>
                    </a:p>
                  </a:txBody>
                  <a:tcPr/>
                </a:tc>
                <a:tc>
                  <a:txBody>
                    <a:bodyPr/>
                    <a:lstStyle/>
                    <a:p>
                      <a:r>
                        <a:rPr lang="en-US" sz="1000"/>
                        <a:t>0.1230%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70822150"/>
                  </a:ext>
                </a:extLst>
              </a:tr>
              <a:tr h="370840">
                <a:tc>
                  <a:txBody>
                    <a:bodyPr/>
                    <a:lstStyle/>
                    <a:p>
                      <a:r>
                        <a:rPr lang="en-US" sz="1000" b="1"/>
                        <a:t>NBKGroup - 2017-01-30 05:51:32</a:t>
                      </a:r>
                      <a:r>
                        <a:rPr lang="en-US" sz="1000"/>
                        <a:t>
</a:t>
                      </a:r>
                      <a:r>
                        <a:rPr lang="ar-AE" sz="1000"/>
                        <a:t>باقي يوم على سحب الجوهرة الشهري!</a:t>
                      </a:r>
                      <a:endParaRPr lang="en-US" sz="1000"/>
                    </a:p>
                  </a:txBody>
                  <a:tcPr/>
                </a:tc>
                <a:tc>
                  <a:txBody>
                    <a:bodyPr/>
                    <a:lstStyle/>
                    <a:p>
                      <a:r>
                        <a:rPr lang="en-US" sz="1000"/>
                        <a:t>193</a:t>
                      </a:r>
                      <a:endParaRPr lang="en-US" sz="1000"/>
                    </a:p>
                  </a:txBody>
                  <a:tcPr/>
                </a:tc>
                <a:tc>
                  <a:txBody>
                    <a:bodyPr/>
                    <a:lstStyle/>
                    <a:p>
                      <a:r>
                        <a:rPr lang="en-US" sz="1000"/>
                        <a:t>145</a:t>
                      </a:r>
                      <a:endParaRPr lang="en-US" sz="1000"/>
                    </a:p>
                  </a:txBody>
                  <a:tcPr/>
                </a:tc>
                <a:tc>
                  <a:txBody>
                    <a:bodyPr/>
                    <a:lstStyle/>
                    <a:p>
                      <a:r>
                        <a:rPr lang="en-US" sz="1000"/>
                        <a:t>47</a:t>
                      </a:r>
                      <a:endParaRPr lang="en-US" sz="1000"/>
                    </a:p>
                  </a:txBody>
                  <a:tcPr/>
                </a:tc>
                <a:tc>
                  <a:txBody>
                    <a:bodyPr/>
                    <a:lstStyle/>
                    <a:p>
                      <a:r>
                        <a:rPr lang="en-US" sz="1000"/>
                        <a:t>1</a:t>
                      </a:r>
                      <a:endParaRPr lang="en-US" sz="1000"/>
                    </a:p>
                  </a:txBody>
                  <a:tcPr/>
                </a:tc>
                <a:tc>
                  <a:txBody>
                    <a:bodyPr/>
                    <a:lstStyle/>
                    <a:p>
                      <a:r>
                        <a:rPr lang="en-US" sz="1000"/>
                        <a:t>0.1073%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53527925"/>
                  </a:ext>
                </a:extLst>
              </a:tr>
              <a:tr h="370840">
                <a:tc>
                  <a:txBody>
                    <a:bodyPr/>
                    <a:lstStyle/>
                    <a:p>
                      <a:r>
                        <a:rPr lang="en-US" sz="1000" b="1"/>
                        <a:t>NBKGroup - 2017-01-29 12:30:19</a:t>
                      </a:r>
                      <a:r>
                        <a:rPr lang="en-US" sz="1000"/>
                        <a:t>
</a:t>
                      </a:r>
                      <a:r>
                        <a:rPr lang="ar-AE" sz="1000"/>
                        <a:t>باقي يومين على سحب الجوهره الشهري!</a:t>
                      </a:r>
                      <a:endParaRPr lang="en-US" sz="1000"/>
                    </a:p>
                  </a:txBody>
                  <a:tcPr/>
                </a:tc>
                <a:tc>
                  <a:txBody>
                    <a:bodyPr/>
                    <a:lstStyle/>
                    <a:p>
                      <a:r>
                        <a:rPr lang="en-US" sz="1000"/>
                        <a:t>164</a:t>
                      </a:r>
                      <a:endParaRPr lang="en-US" sz="1000"/>
                    </a:p>
                  </a:txBody>
                  <a:tcPr/>
                </a:tc>
                <a:tc>
                  <a:txBody>
                    <a:bodyPr/>
                    <a:lstStyle/>
                    <a:p>
                      <a:r>
                        <a:rPr lang="en-US" sz="1000"/>
                        <a:t>137</a:t>
                      </a:r>
                      <a:endParaRPr lang="en-US" sz="1000"/>
                    </a:p>
                  </a:txBody>
                  <a:tcPr/>
                </a:tc>
                <a:tc>
                  <a:txBody>
                    <a:bodyPr/>
                    <a:lstStyle/>
                    <a:p>
                      <a:r>
                        <a:rPr lang="en-US" sz="1000"/>
                        <a:t>26</a:t>
                      </a:r>
                      <a:endParaRPr lang="en-US" sz="1000"/>
                    </a:p>
                  </a:txBody>
                  <a:tcPr/>
                </a:tc>
                <a:tc>
                  <a:txBody>
                    <a:bodyPr/>
                    <a:lstStyle/>
                    <a:p>
                      <a:r>
                        <a:rPr lang="en-US" sz="1000"/>
                        <a:t>1</a:t>
                      </a:r>
                      <a:endParaRPr lang="en-US" sz="1000"/>
                    </a:p>
                  </a:txBody>
                  <a:tcPr/>
                </a:tc>
                <a:tc>
                  <a:txBody>
                    <a:bodyPr/>
                    <a:lstStyle/>
                    <a:p>
                      <a:r>
                        <a:rPr lang="en-US" sz="1000"/>
                        <a:t>0.0912%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585505561"/>
                  </a:ext>
                </a:extLst>
              </a:tr>
              <a:tr h="370840">
                <a:tc>
                  <a:txBody>
                    <a:bodyPr/>
                    <a:lstStyle/>
                    <a:p>
                      <a:r>
                        <a:rPr lang="en-US" sz="1000" b="1"/>
                        <a:t>Kuwait Finance House ( KFH ) - 2017-01-30 13:30:40</a:t>
                      </a:r>
                      <a:r>
                        <a:rPr lang="en-US" sz="1000"/>
                        <a:t>
</a:t>
                      </a:r>
                      <a:r>
                        <a:rPr lang="ar-AE" sz="1000"/>
                        <a:t>تم اليوم افتتاح المبنى الجديد لفرع اليرموك برعاية محافظ العاصمة الفريق م. ثابت المهنا، وبحضور عدد من أهالي المنطقة</a:t>
                      </a:r>
                      <a:endParaRPr lang="en-US" sz="1000"/>
                    </a:p>
                  </a:txBody>
                  <a:tcPr/>
                </a:tc>
                <a:tc>
                  <a:txBody>
                    <a:bodyPr/>
                    <a:lstStyle/>
                    <a:p>
                      <a:r>
                        <a:rPr lang="en-US" sz="1000"/>
                        <a:t>160</a:t>
                      </a:r>
                      <a:endParaRPr lang="en-US" sz="1000"/>
                    </a:p>
                  </a:txBody>
                  <a:tcPr/>
                </a:tc>
                <a:tc>
                  <a:txBody>
                    <a:bodyPr/>
                    <a:lstStyle/>
                    <a:p>
                      <a:r>
                        <a:rPr lang="en-US" sz="1000"/>
                        <a:t>137</a:t>
                      </a:r>
                      <a:endParaRPr lang="en-US" sz="1000"/>
                    </a:p>
                  </a:txBody>
                  <a:tcPr/>
                </a:tc>
                <a:tc>
                  <a:txBody>
                    <a:bodyPr/>
                    <a:lstStyle/>
                    <a:p>
                      <a:r>
                        <a:rPr lang="en-US" sz="1000"/>
                        <a:t>8</a:t>
                      </a:r>
                      <a:endParaRPr lang="en-US" sz="1000"/>
                    </a:p>
                  </a:txBody>
                  <a:tcPr/>
                </a:tc>
                <a:tc>
                  <a:txBody>
                    <a:bodyPr/>
                    <a:lstStyle/>
                    <a:p>
                      <a:r>
                        <a:rPr lang="en-US" sz="1000"/>
                        <a:t>15</a:t>
                      </a:r>
                      <a:endParaRPr lang="en-US" sz="1000"/>
                    </a:p>
                  </a:txBody>
                  <a:tcPr/>
                </a:tc>
                <a:tc>
                  <a:txBody>
                    <a:bodyPr/>
                    <a:lstStyle/>
                    <a:p>
                      <a:r>
                        <a:rPr lang="en-US" sz="1000"/>
                        <a:t>0.0924%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31338834"/>
                  </a:ext>
                </a:extLst>
              </a:tr>
              <a:tr h="370840">
                <a:tc>
                  <a:txBody>
                    <a:bodyPr/>
                    <a:lstStyle/>
                    <a:p>
                      <a:r>
                        <a:rPr lang="en-US" sz="1000" b="1"/>
                        <a:t>Kuwait Finance House ( KFH ) - 2017-01-29 09:35:03</a:t>
                      </a:r>
                      <a:r>
                        <a:rPr lang="en-US" sz="1000"/>
                        <a:t>
</a:t>
                      </a:r>
                      <a:r>
                        <a:rPr lang="ar-AE" sz="1000"/>
                        <a:t>وأميرُنا للعزِّ قائدُنا
ربُ الحمية صادق الوعدِ</a:t>
                      </a:r>
                      <a:endParaRPr lang="en-US" sz="1000"/>
                    </a:p>
                  </a:txBody>
                  <a:tcPr/>
                </a:tc>
                <a:tc>
                  <a:txBody>
                    <a:bodyPr/>
                    <a:lstStyle/>
                    <a:p>
                      <a:r>
                        <a:rPr lang="en-US" sz="1000"/>
                        <a:t>160</a:t>
                      </a:r>
                      <a:endParaRPr lang="en-US" sz="1000"/>
                    </a:p>
                  </a:txBody>
                  <a:tcPr/>
                </a:tc>
                <a:tc>
                  <a:txBody>
                    <a:bodyPr/>
                    <a:lstStyle/>
                    <a:p>
                      <a:r>
                        <a:rPr lang="en-US" sz="1000"/>
                        <a:t>137</a:t>
                      </a:r>
                      <a:endParaRPr lang="en-US" sz="1000"/>
                    </a:p>
                  </a:txBody>
                  <a:tcPr/>
                </a:tc>
                <a:tc>
                  <a:txBody>
                    <a:bodyPr/>
                    <a:lstStyle/>
                    <a:p>
                      <a:r>
                        <a:rPr lang="en-US" sz="1000"/>
                        <a:t>7</a:t>
                      </a:r>
                      <a:endParaRPr lang="en-US" sz="1000"/>
                    </a:p>
                  </a:txBody>
                  <a:tcPr/>
                </a:tc>
                <a:tc>
                  <a:txBody>
                    <a:bodyPr/>
                    <a:lstStyle/>
                    <a:p>
                      <a:r>
                        <a:rPr lang="en-US" sz="1000"/>
                        <a:t>16</a:t>
                      </a:r>
                      <a:endParaRPr lang="en-US" sz="1000"/>
                    </a:p>
                  </a:txBody>
                  <a:tcPr/>
                </a:tc>
                <a:tc>
                  <a:txBody>
                    <a:bodyPr/>
                    <a:lstStyle/>
                    <a:p>
                      <a:r>
                        <a:rPr lang="en-US" sz="1000"/>
                        <a:t>0.0924%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08331187"/>
                  </a:ext>
                </a:extLst>
              </a:tr>
              <a:tr h="370840">
                <a:tc>
                  <a:txBody>
                    <a:bodyPr/>
                    <a:lstStyle/>
                    <a:p>
                      <a:r>
                        <a:rPr lang="en-US" sz="1000" b="1"/>
                        <a:t>NBKGroup - 2017-01-26 06:37:12</a:t>
                      </a:r>
                      <a:r>
                        <a:rPr lang="en-US" sz="1000"/>
                        <a:t>
#NBKSponsorships
</a:t>
                      </a:r>
                      <a:r>
                        <a:rPr lang="ar-AE" sz="1000"/>
                        <a:t>بنك الكويت الوطني الراعي الذهبي لمنتدى استراتيجية الطاقة لدول الخليج</a:t>
                      </a:r>
                      <a:endParaRPr lang="en-US" sz="1000"/>
                    </a:p>
                  </a:txBody>
                  <a:tcPr/>
                </a:tc>
                <a:tc>
                  <a:txBody>
                    <a:bodyPr/>
                    <a:lstStyle/>
                    <a:p>
                      <a:r>
                        <a:rPr lang="en-US" sz="1000"/>
                        <a:t>156</a:t>
                      </a:r>
                      <a:endParaRPr lang="en-US" sz="1000"/>
                    </a:p>
                  </a:txBody>
                  <a:tcPr/>
                </a:tc>
                <a:tc>
                  <a:txBody>
                    <a:bodyPr/>
                    <a:lstStyle/>
                    <a:p>
                      <a:r>
                        <a:rPr lang="en-US" sz="1000"/>
                        <a:t>126</a:t>
                      </a:r>
                      <a:endParaRPr lang="en-US" sz="1000"/>
                    </a:p>
                  </a:txBody>
                  <a:tcPr/>
                </a:tc>
                <a:tc>
                  <a:txBody>
                    <a:bodyPr/>
                    <a:lstStyle/>
                    <a:p>
                      <a:r>
                        <a:rPr lang="en-US" sz="1000"/>
                        <a:t>5</a:t>
                      </a:r>
                      <a:endParaRPr lang="en-US" sz="1000"/>
                    </a:p>
                  </a:txBody>
                  <a:tcPr/>
                </a:tc>
                <a:tc>
                  <a:txBody>
                    <a:bodyPr/>
                    <a:lstStyle/>
                    <a:p>
                      <a:r>
                        <a:rPr lang="en-US" sz="1000"/>
                        <a:t>25</a:t>
                      </a:r>
                      <a:endParaRPr lang="en-US" sz="1000"/>
                    </a:p>
                  </a:txBody>
                  <a:tcPr/>
                </a:tc>
                <a:tc>
                  <a:txBody>
                    <a:bodyPr/>
                    <a:lstStyle/>
                    <a:p>
                      <a:r>
                        <a:rPr lang="en-US" sz="1000"/>
                        <a:t>0.0870%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2363987"/>
                  </a:ext>
                </a:extLst>
              </a:tr>
              <a:tr h="370840">
                <a:tc>
                  <a:txBody>
                    <a:bodyPr/>
                    <a:lstStyle/>
                    <a:p>
                      <a:r>
                        <a:rPr lang="en-US" sz="1000" b="1"/>
                        <a:t>Gulf Bank - 2017-01-31 12:51:38</a:t>
                      </a:r>
                      <a:r>
                        <a:rPr lang="en-US" sz="1000"/>
                        <a:t>
</a:t>
                      </a:r>
                      <a:endParaRPr lang="en-US" sz="1000"/>
                    </a:p>
                  </a:txBody>
                  <a:tcPr/>
                </a:tc>
                <a:tc>
                  <a:txBody>
                    <a:bodyPr/>
                    <a:lstStyle/>
                    <a:p>
                      <a:r>
                        <a:rPr lang="en-US" sz="1000"/>
                        <a:t>130</a:t>
                      </a:r>
                      <a:endParaRPr lang="en-US" sz="1000"/>
                    </a:p>
                  </a:txBody>
                  <a:tcPr/>
                </a:tc>
                <a:tc>
                  <a:txBody>
                    <a:bodyPr/>
                    <a:lstStyle/>
                    <a:p>
                      <a:r>
                        <a:rPr lang="en-US" sz="1000"/>
                        <a:t>125</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0.1294%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017120188"/>
                  </a:ext>
                </a:extLst>
              </a:tr>
              <a:tr h="370840">
                <a:tc>
                  <a:txBody>
                    <a:bodyPr/>
                    <a:lstStyle/>
                    <a:p>
                      <a:r>
                        <a:rPr lang="en-US" sz="1000" b="1"/>
                        <a:t>NBKGroup - 2017-01-31 13:33:41</a:t>
                      </a:r>
                      <a:r>
                        <a:rPr lang="en-US" sz="1000"/>
                        <a:t>
#NBKJawhara
</a:t>
                      </a:r>
                      <a:r>
                        <a:rPr lang="ar-AE" sz="1000"/>
                        <a:t>مبروك عميلنا/ نبوي بنداري الرابح بالسحب الشهري بمبلغ 125,000 د.ك. يمكن ان تكون انت سعيد الحظ التالي!
</a:t>
                      </a:r>
                      <a:r>
                        <a:rPr lang="en-US" sz="1000"/>
                        <a:t>Congratulations to our customer Nabawi Bendary winner of the Monthly prize KD 125,000. You could be the next winner!</a:t>
                      </a:r>
                      <a:endParaRPr lang="en-US" sz="1000"/>
                    </a:p>
                  </a:txBody>
                  <a:tcPr/>
                </a:tc>
                <a:tc>
                  <a:txBody>
                    <a:bodyPr/>
                    <a:lstStyle/>
                    <a:p>
                      <a:r>
                        <a:rPr lang="en-US" sz="1000"/>
                        <a:t>127</a:t>
                      </a:r>
                      <a:endParaRPr lang="en-US" sz="1000"/>
                    </a:p>
                  </a:txBody>
                  <a:tcPr/>
                </a:tc>
                <a:tc>
                  <a:txBody>
                    <a:bodyPr/>
                    <a:lstStyle/>
                    <a:p>
                      <a:r>
                        <a:rPr lang="en-US" sz="1000"/>
                        <a:t>95</a:t>
                      </a:r>
                      <a:endParaRPr lang="en-US" sz="1000"/>
                    </a:p>
                  </a:txBody>
                  <a:tcPr/>
                </a:tc>
                <a:tc>
                  <a:txBody>
                    <a:bodyPr/>
                    <a:lstStyle/>
                    <a:p>
                      <a:r>
                        <a:rPr lang="en-US" sz="1000"/>
                        <a:t>24</a:t>
                      </a:r>
                      <a:endParaRPr lang="en-US" sz="1000"/>
                    </a:p>
                  </a:txBody>
                  <a:tcPr/>
                </a:tc>
                <a:tc>
                  <a:txBody>
                    <a:bodyPr/>
                    <a:lstStyle/>
                    <a:p>
                      <a:r>
                        <a:rPr lang="en-US" sz="1000"/>
                        <a:t>8</a:t>
                      </a:r>
                      <a:endParaRPr lang="en-US" sz="1000"/>
                    </a:p>
                  </a:txBody>
                  <a:tcPr/>
                </a:tc>
                <a:tc>
                  <a:txBody>
                    <a:bodyPr/>
                    <a:lstStyle/>
                    <a:p>
                      <a:r>
                        <a:rPr lang="en-US" sz="1000"/>
                        <a:t>0.0705%</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2960059"/>
                  </a:ext>
                </a:extLst>
              </a:tr>
              <a:tr h="370840">
                <a:tc>
                  <a:txBody>
                    <a:bodyPr/>
                    <a:lstStyle/>
                    <a:p>
                      <a:r>
                        <a:rPr lang="en-US" sz="1000" b="1"/>
                        <a:t>Kuwait Finance House ( KFH ) - 2017-01-27 08:23:29</a:t>
                      </a:r>
                      <a:r>
                        <a:rPr lang="en-US" sz="1000"/>
                        <a:t>
</a:t>
                      </a:r>
                      <a:r>
                        <a:rPr lang="ar-AE" sz="1000"/>
                        <a:t>الشاب المبدع / أنس الشهاب
#مبادري_بيتك</a:t>
                      </a:r>
                      <a:endParaRPr lang="en-US" sz="1000"/>
                    </a:p>
                  </a:txBody>
                  <a:tcPr/>
                </a:tc>
                <a:tc>
                  <a:txBody>
                    <a:bodyPr/>
                    <a:lstStyle/>
                    <a:p>
                      <a:r>
                        <a:rPr lang="en-US" sz="1000"/>
                        <a:t>106</a:t>
                      </a:r>
                      <a:endParaRPr lang="en-US" sz="1000"/>
                    </a:p>
                  </a:txBody>
                  <a:tcPr/>
                </a:tc>
                <a:tc>
                  <a:txBody>
                    <a:bodyPr/>
                    <a:lstStyle/>
                    <a:p>
                      <a:r>
                        <a:rPr lang="en-US" sz="1000"/>
                        <a:t>92</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0.0612%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09217257"/>
                  </a:ext>
                </a:extLst>
              </a:tr>
              <a:tr h="370840">
                <a:tc>
                  <a:txBody>
                    <a:bodyPr/>
                    <a:lstStyle/>
                    <a:p>
                      <a:r>
                        <a:rPr lang="en-US" sz="1000" b="1"/>
                        <a:t>NBKGroup - 2017-01-31 10:37:59</a:t>
                      </a:r>
                      <a:r>
                        <a:rPr lang="en-US" sz="1000"/>
                        <a:t>
</a:t>
                      </a:r>
                      <a:r>
                        <a:rPr lang="ar-AE" sz="1000"/>
                        <a:t>اليوم السحب، تابعونا على نبض الكويت الساعه 2:00 لمعرفه الفائز!</a:t>
                      </a:r>
                      <a:endParaRPr lang="en-US" sz="1000"/>
                    </a:p>
                  </a:txBody>
                  <a:tcPr/>
                </a:tc>
                <a:tc>
                  <a:txBody>
                    <a:bodyPr/>
                    <a:lstStyle/>
                    <a:p>
                      <a:r>
                        <a:rPr lang="en-US" sz="1000"/>
                        <a:t>92</a:t>
                      </a:r>
                      <a:endParaRPr lang="en-US" sz="1000"/>
                    </a:p>
                  </a:txBody>
                  <a:tcPr/>
                </a:tc>
                <a:tc>
                  <a:txBody>
                    <a:bodyPr/>
                    <a:lstStyle/>
                    <a:p>
                      <a:r>
                        <a:rPr lang="en-US" sz="1000"/>
                        <a:t>77</a:t>
                      </a:r>
                      <a:endParaRPr lang="en-US" sz="1000"/>
                    </a:p>
                  </a:txBody>
                  <a:tcPr/>
                </a:tc>
                <a:tc>
                  <a:txBody>
                    <a:bodyPr/>
                    <a:lstStyle/>
                    <a:p>
                      <a:r>
                        <a:rPr lang="en-US" sz="1000"/>
                        <a:t>12</a:t>
                      </a:r>
                      <a:endParaRPr lang="en-US" sz="1000"/>
                    </a:p>
                  </a:txBody>
                  <a:tcPr/>
                </a:tc>
                <a:tc>
                  <a:txBody>
                    <a:bodyPr/>
                    <a:lstStyle/>
                    <a:p>
                      <a:r>
                        <a:rPr lang="en-US" sz="1000"/>
                        <a:t>3</a:t>
                      </a:r>
                      <a:endParaRPr lang="en-US" sz="1000"/>
                    </a:p>
                  </a:txBody>
                  <a:tcPr/>
                </a:tc>
                <a:tc>
                  <a:txBody>
                    <a:bodyPr/>
                    <a:lstStyle/>
                    <a:p>
                      <a:r>
                        <a:rPr lang="en-US" sz="1000"/>
                        <a:t>0.0511%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290547660"/>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699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6144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8130977"/>
                    </a:ext>
                  </a:extLst>
                </a:gridCol>
                <a:gridCol w="658368">
                  <a:extLst>
                    <a:ext uri="{9D8B030D-6E8A-4147-A177-3AD203B41FA5}">
                      <a16:colId xmlns:a16="http://schemas.microsoft.com/office/drawing/2014/main" val="3997886612"/>
                    </a:ext>
                  </a:extLst>
                </a:gridCol>
                <a:gridCol w="658368">
                  <a:extLst>
                    <a:ext uri="{9D8B030D-6E8A-4147-A177-3AD203B41FA5}">
                      <a16:colId xmlns:a16="http://schemas.microsoft.com/office/drawing/2014/main" val="2955348194"/>
                    </a:ext>
                  </a:extLst>
                </a:gridCol>
                <a:gridCol w="658368">
                  <a:extLst>
                    <a:ext uri="{9D8B030D-6E8A-4147-A177-3AD203B41FA5}">
                      <a16:colId xmlns:a16="http://schemas.microsoft.com/office/drawing/2014/main" val="3016915822"/>
                    </a:ext>
                  </a:extLst>
                </a:gridCol>
                <a:gridCol w="658368">
                  <a:extLst>
                    <a:ext uri="{9D8B030D-6E8A-4147-A177-3AD203B41FA5}">
                      <a16:colId xmlns:a16="http://schemas.microsoft.com/office/drawing/2014/main" val="3373646855"/>
                    </a:ext>
                  </a:extLst>
                </a:gridCol>
                <a:gridCol w="658368">
                  <a:extLst>
                    <a:ext uri="{9D8B030D-6E8A-4147-A177-3AD203B41FA5}">
                      <a16:colId xmlns:a16="http://schemas.microsoft.com/office/drawing/2014/main" val="1693380757"/>
                    </a:ext>
                  </a:extLst>
                </a:gridCol>
                <a:gridCol w="658368">
                  <a:extLst>
                    <a:ext uri="{9D8B030D-6E8A-4147-A177-3AD203B41FA5}">
                      <a16:colId xmlns:a16="http://schemas.microsoft.com/office/drawing/2014/main" val="2298026351"/>
                    </a:ext>
                  </a:extLst>
                </a:gridCol>
                <a:gridCol w="658368">
                  <a:extLst>
                    <a:ext uri="{9D8B030D-6E8A-4147-A177-3AD203B41FA5}">
                      <a16:colId xmlns:a16="http://schemas.microsoft.com/office/drawing/2014/main" val="72744661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68232122"/>
                  </a:ext>
                </a:extLst>
              </a:tr>
              <a:tr h="370840">
                <a:tc>
                  <a:txBody>
                    <a:bodyPr/>
                    <a:lstStyle/>
                    <a:p>
                      <a:r>
                        <a:rPr lang="en-US" sz="1000" b="1"/>
                        <a:t>NBKGroup - 2017-01-31 06:02:05</a:t>
                      </a:r>
                      <a:r>
                        <a:rPr lang="en-US" sz="1000"/>
                        <a:t>
</a:t>
                      </a:r>
                      <a:r>
                        <a:rPr lang="ar-AE" sz="1000"/>
                        <a:t>كل شي ممكن يخلص يا الكويت إلا حبج #باقون
إهداء من بنك الكويت الوطني بمناسبة الأعياد الوطنية</a:t>
                      </a:r>
                      <a:endParaRPr lang="en-US" sz="1000"/>
                    </a:p>
                  </a:txBody>
                  <a:tcPr/>
                </a:tc>
                <a:tc>
                  <a:txBody>
                    <a:bodyPr/>
                    <a:lstStyle/>
                    <a:p>
                      <a:r>
                        <a:rPr lang="en-US" sz="1000"/>
                        <a:t>86</a:t>
                      </a:r>
                      <a:endParaRPr lang="en-US" sz="1000"/>
                    </a:p>
                  </a:txBody>
                  <a:tcPr/>
                </a:tc>
                <a:tc>
                  <a:txBody>
                    <a:bodyPr/>
                    <a:lstStyle/>
                    <a:p>
                      <a:r>
                        <a:rPr lang="en-US" sz="1000"/>
                        <a:t>76</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0.0478%</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459268001"/>
                  </a:ext>
                </a:extLst>
              </a:tr>
              <a:tr h="370840">
                <a:tc>
                  <a:txBody>
                    <a:bodyPr/>
                    <a:lstStyle/>
                    <a:p>
                      <a:r>
                        <a:rPr lang="en-US" sz="1000" b="1"/>
                        <a:t>NBKGroup - 2017-01-30 05:50:46</a:t>
                      </a:r>
                      <a:r>
                        <a:rPr lang="en-US" sz="1000"/>
                        <a:t>
1 day is left until the monthly draw!</a:t>
                      </a:r>
                      <a:endParaRPr lang="en-US" sz="1000"/>
                    </a:p>
                  </a:txBody>
                  <a:tcPr/>
                </a:tc>
                <a:tc>
                  <a:txBody>
                    <a:bodyPr/>
                    <a:lstStyle/>
                    <a:p>
                      <a:r>
                        <a:rPr lang="en-US" sz="1000"/>
                        <a:t>83</a:t>
                      </a:r>
                      <a:endParaRPr lang="en-US" sz="1000"/>
                    </a:p>
                  </a:txBody>
                  <a:tcPr/>
                </a:tc>
                <a:tc>
                  <a:txBody>
                    <a:bodyPr/>
                    <a:lstStyle/>
                    <a:p>
                      <a:r>
                        <a:rPr lang="en-US" sz="1000"/>
                        <a:t>78</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0.0461%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08127794"/>
                  </a:ext>
                </a:extLst>
              </a:tr>
              <a:tr h="370840">
                <a:tc>
                  <a:txBody>
                    <a:bodyPr/>
                    <a:lstStyle/>
                    <a:p>
                      <a:r>
                        <a:rPr lang="en-US" sz="1000" b="1"/>
                        <a:t>NBKGroup - 2017-01-28 10:21:22</a:t>
                      </a:r>
                      <a:r>
                        <a:rPr lang="en-US" sz="1000"/>
                        <a:t>
3 days are left until the monthly draw!</a:t>
                      </a:r>
                      <a:endParaRPr lang="en-US" sz="1000"/>
                    </a:p>
                  </a:txBody>
                  <a:tcPr/>
                </a:tc>
                <a:tc>
                  <a:txBody>
                    <a:bodyPr/>
                    <a:lstStyle/>
                    <a:p>
                      <a:r>
                        <a:rPr lang="en-US" sz="1000"/>
                        <a:t>77</a:t>
                      </a:r>
                      <a:endParaRPr lang="en-US" sz="1000"/>
                    </a:p>
                  </a:txBody>
                  <a:tcPr/>
                </a:tc>
                <a:tc>
                  <a:txBody>
                    <a:bodyPr/>
                    <a:lstStyle/>
                    <a:p>
                      <a:r>
                        <a:rPr lang="en-US" sz="1000"/>
                        <a:t>69</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0.0429%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48957089"/>
                  </a:ext>
                </a:extLst>
              </a:tr>
              <a:tr h="370840">
                <a:tc>
                  <a:txBody>
                    <a:bodyPr/>
                    <a:lstStyle/>
                    <a:p>
                      <a:r>
                        <a:rPr lang="en-US" sz="1000" b="1"/>
                        <a:t>NBKGroup - 2017-01-29 12:30:15</a:t>
                      </a:r>
                      <a:r>
                        <a:rPr lang="en-US" sz="1000"/>
                        <a:t>
2 days are left until the monthly draw!</a:t>
                      </a:r>
                      <a:endParaRPr lang="en-US" sz="1000"/>
                    </a:p>
                  </a:txBody>
                  <a:tcPr/>
                </a:tc>
                <a:tc>
                  <a:txBody>
                    <a:bodyPr/>
                    <a:lstStyle/>
                    <a:p>
                      <a:r>
                        <a:rPr lang="en-US" sz="1000"/>
                        <a:t>70</a:t>
                      </a:r>
                      <a:endParaRPr lang="en-US" sz="1000"/>
                    </a:p>
                  </a:txBody>
                  <a:tcPr/>
                </a:tc>
                <a:tc>
                  <a:txBody>
                    <a:bodyPr/>
                    <a:lstStyle/>
                    <a:p>
                      <a:r>
                        <a:rPr lang="en-US" sz="1000"/>
                        <a:t>61</a:t>
                      </a:r>
                      <a:endParaRPr lang="en-US" sz="1000"/>
                    </a:p>
                  </a:txBody>
                  <a:tcPr/>
                </a:tc>
                <a:tc>
                  <a:txBody>
                    <a:bodyPr/>
                    <a:lstStyle/>
                    <a:p>
                      <a:r>
                        <a:rPr lang="en-US" sz="1000"/>
                        <a:t>8</a:t>
                      </a:r>
                      <a:endParaRPr lang="en-US" sz="1000"/>
                    </a:p>
                  </a:txBody>
                  <a:tcPr/>
                </a:tc>
                <a:tc>
                  <a:txBody>
                    <a:bodyPr/>
                    <a:lstStyle/>
                    <a:p>
                      <a:r>
                        <a:rPr lang="en-US" sz="1000"/>
                        <a:t>1</a:t>
                      </a:r>
                      <a:endParaRPr lang="en-US" sz="1000"/>
                    </a:p>
                  </a:txBody>
                  <a:tcPr/>
                </a:tc>
                <a:tc>
                  <a:txBody>
                    <a:bodyPr/>
                    <a:lstStyle/>
                    <a:p>
                      <a:r>
                        <a:rPr lang="en-US" sz="1000"/>
                        <a:t>0.0389%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91432904"/>
                  </a:ext>
                </a:extLst>
              </a:tr>
              <a:tr h="370840">
                <a:tc>
                  <a:txBody>
                    <a:bodyPr/>
                    <a:lstStyle/>
                    <a:p>
                      <a:r>
                        <a:rPr lang="en-US" sz="1000" b="1"/>
                        <a:t>NBKGroup - 2017-01-31 12:24:55</a:t>
                      </a:r>
                      <a:r>
                        <a:rPr lang="en-US" sz="1000"/>
                        <a:t>
Congratulations to our customer Nabawi Bendary winner of the Monthly prize KD 125,000. You could be the next winner!</a:t>
                      </a:r>
                      <a:endParaRPr lang="en-US" sz="1000"/>
                    </a:p>
                  </a:txBody>
                  <a:tcPr/>
                </a:tc>
                <a:tc>
                  <a:txBody>
                    <a:bodyPr/>
                    <a:lstStyle/>
                    <a:p>
                      <a:r>
                        <a:rPr lang="en-US" sz="1000"/>
                        <a:t>63</a:t>
                      </a:r>
                      <a:endParaRPr lang="en-US" sz="1000"/>
                    </a:p>
                  </a:txBody>
                  <a:tcPr/>
                </a:tc>
                <a:tc>
                  <a:txBody>
                    <a:bodyPr/>
                    <a:lstStyle/>
                    <a:p>
                      <a:r>
                        <a:rPr lang="en-US" sz="1000"/>
                        <a:t>57</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0.0350%</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894818887"/>
                  </a:ext>
                </a:extLst>
              </a:tr>
              <a:tr h="370840">
                <a:tc>
                  <a:txBody>
                    <a:bodyPr/>
                    <a:lstStyle/>
                    <a:p>
                      <a:r>
                        <a:rPr lang="en-US" sz="1000" b="1"/>
                        <a:t>Kuwait Finance House ( KFH ) - 2017-01-28 06:32:03</a:t>
                      </a:r>
                      <a:r>
                        <a:rPr lang="en-US" sz="1000"/>
                        <a:t>
</a:t>
                      </a:r>
                      <a:r>
                        <a:rPr lang="ar-AE" sz="1000"/>
                        <a:t>بقيمة 165 مليون دولار "بيتك كابيتال" تستحوذ على عقار في أميركا كاستثمار نوعي ناجح يتمتع بالعديد من المزايا من حيث العائد الجيد والموقع المتميز.</a:t>
                      </a:r>
                      <a:endParaRPr lang="en-US" sz="1000"/>
                    </a:p>
                  </a:txBody>
                  <a:tcPr/>
                </a:tc>
                <a:tc>
                  <a:txBody>
                    <a:bodyPr/>
                    <a:lstStyle/>
                    <a:p>
                      <a:r>
                        <a:rPr lang="en-US" sz="1000"/>
                        <a:t>59</a:t>
                      </a:r>
                      <a:endParaRPr lang="en-US" sz="1000"/>
                    </a:p>
                  </a:txBody>
                  <a:tcPr/>
                </a:tc>
                <a:tc>
                  <a:txBody>
                    <a:bodyPr/>
                    <a:lstStyle/>
                    <a:p>
                      <a:r>
                        <a:rPr lang="en-US" sz="1000"/>
                        <a:t>55</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0.0341%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95663399"/>
                  </a:ext>
                </a:extLst>
              </a:tr>
              <a:tr h="370840">
                <a:tc>
                  <a:txBody>
                    <a:bodyPr/>
                    <a:lstStyle/>
                    <a:p>
                      <a:r>
                        <a:rPr lang="en-US" sz="1000" b="1"/>
                        <a:t>Kuwait Finance House ( KFH ) - 2017-01-28 17:22:22</a:t>
                      </a:r>
                      <a:r>
                        <a:rPr lang="en-US" sz="1000"/>
                        <a:t>
</a:t>
                      </a:r>
                      <a:r>
                        <a:rPr lang="ar-AE" sz="1000"/>
                        <a:t>جانب من حفل "شركاء النجاح" ممثلي وكالات السيارات والذين يمثلون جزءاً مهماً من شراكتنا مع عملائنا من خلال البرامج البيعية التي تتناسب مع احتياجات العملاء</a:t>
                      </a:r>
                      <a:endParaRPr lang="en-US" sz="1000"/>
                    </a:p>
                  </a:txBody>
                  <a:tcPr/>
                </a:tc>
                <a:tc>
                  <a:txBody>
                    <a:bodyPr/>
                    <a:lstStyle/>
                    <a:p>
                      <a:r>
                        <a:rPr lang="en-US" sz="1000"/>
                        <a:t>59</a:t>
                      </a:r>
                      <a:endParaRPr lang="en-US" sz="1000"/>
                    </a:p>
                  </a:txBody>
                  <a:tcPr/>
                </a:tc>
                <a:tc>
                  <a:txBody>
                    <a:bodyPr/>
                    <a:lstStyle/>
                    <a:p>
                      <a:r>
                        <a:rPr lang="en-US" sz="1000"/>
                        <a:t>52</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0.0341%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77222377"/>
                  </a:ext>
                </a:extLst>
              </a:tr>
              <a:tr h="370840">
                <a:tc>
                  <a:txBody>
                    <a:bodyPr/>
                    <a:lstStyle/>
                    <a:p>
                      <a:r>
                        <a:rPr lang="en-US" sz="1000" b="1"/>
                        <a:t>NBKGroup - 2017-01-29 07:23:54</a:t>
                      </a:r>
                      <a:r>
                        <a:rPr lang="en-US" sz="1000"/>
                        <a:t>
</a:t>
                      </a:r>
                      <a:r>
                        <a:rPr lang="ar-AE" sz="1000"/>
                        <a:t>لأننا نؤمن بأنك الروح للجسد .. وأجمل بلد ..
إهداء من بنك الكويت الوطني بمناسبة الأعياد الوطنية
#باقون</a:t>
                      </a:r>
                      <a:endParaRPr lang="en-US" sz="1000"/>
                    </a:p>
                  </a:txBody>
                  <a:tcPr/>
                </a:tc>
                <a:tc>
                  <a:txBody>
                    <a:bodyPr/>
                    <a:lstStyle/>
                    <a:p>
                      <a:r>
                        <a:rPr lang="en-US" sz="1000"/>
                        <a:t>59</a:t>
                      </a:r>
                      <a:endParaRPr lang="en-US" sz="1000"/>
                    </a:p>
                  </a:txBody>
                  <a:tcPr/>
                </a:tc>
                <a:tc>
                  <a:txBody>
                    <a:bodyPr/>
                    <a:lstStyle/>
                    <a:p>
                      <a:r>
                        <a:rPr lang="en-US" sz="1000"/>
                        <a:t>53</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0.0328%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13107505"/>
                  </a:ext>
                </a:extLst>
              </a:tr>
              <a:tr h="370840">
                <a:tc>
                  <a:txBody>
                    <a:bodyPr/>
                    <a:lstStyle/>
                    <a:p>
                      <a:r>
                        <a:rPr lang="en-US" sz="1000" b="1"/>
                        <a:t>Commercial Bank of Kuwait - 2017-01-29 12:37:53</a:t>
                      </a:r>
                      <a:r>
                        <a:rPr lang="en-US" sz="1000"/>
                        <a:t>
</a:t>
                      </a:r>
                      <a:r>
                        <a:rPr lang="ar-AE" sz="1000"/>
                        <a:t>اليوم يصادف الذكرى الـ11 على تولي صاحب السمو أمير البلاد الشيخ صباح الأحمد الصباح مقاليد الحكم</a:t>
                      </a:r>
                      <a:endParaRPr lang="en-US" sz="1000"/>
                    </a:p>
                  </a:txBody>
                  <a:tcPr/>
                </a:tc>
                <a:tc>
                  <a:txBody>
                    <a:bodyPr/>
                    <a:lstStyle/>
                    <a:p>
                      <a:r>
                        <a:rPr lang="en-US" sz="1000"/>
                        <a:t>54</a:t>
                      </a:r>
                      <a:endParaRPr lang="en-US" sz="1000"/>
                    </a:p>
                  </a:txBody>
                  <a:tcPr/>
                </a:tc>
                <a:tc>
                  <a:txBody>
                    <a:bodyPr/>
                    <a:lstStyle/>
                    <a:p>
                      <a:r>
                        <a:rPr lang="en-US" sz="1000"/>
                        <a:t>54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0.7094%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7823905"/>
                  </a:ext>
                </a:extLst>
              </a:tr>
              <a:tr h="370840">
                <a:tc>
                  <a:txBody>
                    <a:bodyPr/>
                    <a:lstStyle/>
                    <a:p>
                      <a:r>
                        <a:rPr lang="en-US" sz="1000" b="1"/>
                        <a:t>NBKGroup - 2017-01-30 10:12:06</a:t>
                      </a:r>
                      <a:r>
                        <a:rPr lang="en-US" sz="1000"/>
                        <a:t>
#</a:t>
                      </a:r>
                      <a:r>
                        <a:rPr lang="ar-AE" sz="1000"/>
                        <a:t>باقون
يا بلاد الخير والقلب الكبير عشقي الأول ولا ماله أخير ❤️
إهداء من بنك الكويت الوطني بمناسبة الأعياد الوطنية
الأغنية كاملة على الرابط في البايو</a:t>
                      </a:r>
                      <a:endParaRPr lang="en-US" sz="1000"/>
                    </a:p>
                  </a:txBody>
                  <a:tcPr/>
                </a:tc>
                <a:tc>
                  <a:txBody>
                    <a:bodyPr/>
                    <a:lstStyle/>
                    <a:p>
                      <a:r>
                        <a:rPr lang="en-US" sz="1000"/>
                        <a:t>52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0.0289%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22025042"/>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9103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7767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3560417"/>
                    </a:ext>
                  </a:extLst>
                </a:gridCol>
                <a:gridCol w="658368">
                  <a:extLst>
                    <a:ext uri="{9D8B030D-6E8A-4147-A177-3AD203B41FA5}">
                      <a16:colId xmlns:a16="http://schemas.microsoft.com/office/drawing/2014/main" val="2441449665"/>
                    </a:ext>
                  </a:extLst>
                </a:gridCol>
                <a:gridCol w="658368">
                  <a:extLst>
                    <a:ext uri="{9D8B030D-6E8A-4147-A177-3AD203B41FA5}">
                      <a16:colId xmlns:a16="http://schemas.microsoft.com/office/drawing/2014/main" val="1301016848"/>
                    </a:ext>
                  </a:extLst>
                </a:gridCol>
                <a:gridCol w="658368">
                  <a:extLst>
                    <a:ext uri="{9D8B030D-6E8A-4147-A177-3AD203B41FA5}">
                      <a16:colId xmlns:a16="http://schemas.microsoft.com/office/drawing/2014/main" val="760843231"/>
                    </a:ext>
                  </a:extLst>
                </a:gridCol>
                <a:gridCol w="658368">
                  <a:extLst>
                    <a:ext uri="{9D8B030D-6E8A-4147-A177-3AD203B41FA5}">
                      <a16:colId xmlns:a16="http://schemas.microsoft.com/office/drawing/2014/main" val="3088568145"/>
                    </a:ext>
                  </a:extLst>
                </a:gridCol>
                <a:gridCol w="658368">
                  <a:extLst>
                    <a:ext uri="{9D8B030D-6E8A-4147-A177-3AD203B41FA5}">
                      <a16:colId xmlns:a16="http://schemas.microsoft.com/office/drawing/2014/main" val="1908086460"/>
                    </a:ext>
                  </a:extLst>
                </a:gridCol>
                <a:gridCol w="658368">
                  <a:extLst>
                    <a:ext uri="{9D8B030D-6E8A-4147-A177-3AD203B41FA5}">
                      <a16:colId xmlns:a16="http://schemas.microsoft.com/office/drawing/2014/main" val="844266697"/>
                    </a:ext>
                  </a:extLst>
                </a:gridCol>
                <a:gridCol w="658368">
                  <a:extLst>
                    <a:ext uri="{9D8B030D-6E8A-4147-A177-3AD203B41FA5}">
                      <a16:colId xmlns:a16="http://schemas.microsoft.com/office/drawing/2014/main" val="321226186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88962246"/>
                  </a:ext>
                </a:extLst>
              </a:tr>
              <a:tr h="370840">
                <a:tc>
                  <a:txBody>
                    <a:bodyPr/>
                    <a:lstStyle/>
                    <a:p>
                      <a:r>
                        <a:rPr lang="en-US" sz="1000" b="1"/>
                        <a:t>Kuwait International Bank </a:t>
                      </a:r>
                      <a:r>
                        <a:rPr lang="ar-AE" sz="1000" b="1"/>
                        <a:t>بنك الكويت الدولي - 2017-01-29 05:44:26</a:t>
                      </a:r>
                      <a:r>
                        <a:rPr lang="ar-AE" sz="1000"/>
                        <a:t>
يتقدم رئيس وأعضاء مجلس الإدارة والإدارة التنفيذية وكافّة العاملين في بنك الكويت الدولي بأسمى آيات التهاني والتبريكات إلى مقام حضرة صاحب السمو أمير البلاد المفدّى الشيخ صباح الأحمد الجابر الصباح حفظه الله ورعاه وذلك بمناسبة الذكرى الحادية عشرة على تولي سموّه مسند الإمارة. 
#قائد_العمل_الانساني</a:t>
                      </a:r>
                      <a:endParaRPr lang="en-US" sz="1000"/>
                    </a:p>
                  </a:txBody>
                  <a:tcPr/>
                </a:tc>
                <a:tc>
                  <a:txBody>
                    <a:bodyPr/>
                    <a:lstStyle/>
                    <a:p>
                      <a:r>
                        <a:rPr lang="en-US" sz="1000"/>
                        <a:t>52</a:t>
                      </a:r>
                      <a:endParaRPr lang="en-US" sz="1000"/>
                    </a:p>
                  </a:txBody>
                  <a:tcPr/>
                </a:tc>
                <a:tc>
                  <a:txBody>
                    <a:bodyPr/>
                    <a:lstStyle/>
                    <a:p>
                      <a:r>
                        <a:rPr lang="en-US" sz="1000"/>
                        <a:t>48</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0.1127%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48872475"/>
                  </a:ext>
                </a:extLst>
              </a:tr>
              <a:tr h="370840">
                <a:tc>
                  <a:txBody>
                    <a:bodyPr/>
                    <a:lstStyle/>
                    <a:p>
                      <a:r>
                        <a:rPr lang="en-US" sz="1000" b="1"/>
                        <a:t>Al Ahli Bank of Kuwait - 2017-01-29 07:14:00</a:t>
                      </a:r>
                      <a:r>
                        <a:rPr lang="en-US" sz="1000"/>
                        <a:t>
</a:t>
                      </a:r>
                      <a:r>
                        <a:rPr lang="ar-AE" sz="1000"/>
                        <a:t>نهنئ صاحب السمو أمير البلاد المفدى الشيخ صباح الأحمد الجابر الصباح بمناسبة مرور ١١ عام على توليه مقاليد الحكم. 
#</a:t>
                      </a:r>
                      <a:r>
                        <a:rPr lang="en-US" sz="1000"/>
                        <a:t>abk_kuwait</a:t>
                      </a:r>
                      <a:endParaRPr lang="en-US" sz="1000"/>
                    </a:p>
                  </a:txBody>
                  <a:tcPr/>
                </a:tc>
                <a:tc>
                  <a:txBody>
                    <a:bodyPr/>
                    <a:lstStyle/>
                    <a:p>
                      <a:r>
                        <a:rPr lang="en-US" sz="1000"/>
                        <a:t>51</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7</a:t>
                      </a:r>
                      <a:endParaRPr lang="en-US" sz="1000"/>
                    </a:p>
                  </a:txBody>
                  <a:tcPr/>
                </a:tc>
                <a:tc>
                  <a:txBody>
                    <a:bodyPr/>
                    <a:lstStyle/>
                    <a:p>
                      <a:r>
                        <a:rPr lang="en-US" sz="1000"/>
                        <a:t>0.4278%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11209978"/>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509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454</Words>
  <Application>Microsoft Office PowerPoint</Application>
  <PresentationFormat>On-screen Show (4:3)</PresentationFormat>
  <Paragraphs>244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Own Posts Table - 1 of 4</vt:lpstr>
      <vt:lpstr>Own Posts Table - 2 of 4</vt:lpstr>
      <vt:lpstr>Own Posts Table - 3 of 4</vt:lpstr>
      <vt:lpstr>Own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4</dc:title>
  <dc:creator>Administrator</dc:creator>
  <cp:lastModifiedBy>Administrator</cp:lastModifiedBy>
  <cp:revision>1</cp:revision>
  <dcterms:created xsi:type="dcterms:W3CDTF">2017-02-02T07:28:18Z</dcterms:created>
  <dcterms:modified xsi:type="dcterms:W3CDTF">2017-02-02T07:29:05Z</dcterms:modified>
</cp:coreProperties>
</file>