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Lst>
  <p:sldSz cx="9144000" cy="6858000" type="screen4x3"/>
  <p:notesSz cx="6858000" cy="9144000"/>
  <p:embeddedFontLst>
    <p:embeddedFont>
      <p:font typeface="Calibri" panose="020F0502020204030204" pitchFamily="34" charset="0"/>
      <p:regular r:id="rId4"/>
      <p:bold r:id="rId5"/>
      <p:italic r:id="rId6"/>
      <p:boldItalic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4.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ableStyles" Target="tableStyles.xml"/><Relationship Id="rId5" Type="http://schemas.openxmlformats.org/officeDocument/2006/relationships/font" Target="fonts/font2.fntdata"/><Relationship Id="rId10"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287973131"/>
              </p:ext>
            </p:extLst>
          </p:nvPr>
        </p:nvGraphicFramePr>
        <p:xfrm>
          <a:off x="457200" y="1731963"/>
          <a:ext cx="8229600" cy="357124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70786142"/>
                    </a:ext>
                  </a:extLst>
                </a:gridCol>
                <a:gridCol w="987552">
                  <a:extLst>
                    <a:ext uri="{9D8B030D-6E8A-4147-A177-3AD203B41FA5}">
                      <a16:colId xmlns:a16="http://schemas.microsoft.com/office/drawing/2014/main" val="2262635492"/>
                    </a:ext>
                  </a:extLst>
                </a:gridCol>
                <a:gridCol w="987552">
                  <a:extLst>
                    <a:ext uri="{9D8B030D-6E8A-4147-A177-3AD203B41FA5}">
                      <a16:colId xmlns:a16="http://schemas.microsoft.com/office/drawing/2014/main" val="3629801568"/>
                    </a:ext>
                  </a:extLst>
                </a:gridCol>
                <a:gridCol w="987552">
                  <a:extLst>
                    <a:ext uri="{9D8B030D-6E8A-4147-A177-3AD203B41FA5}">
                      <a16:colId xmlns:a16="http://schemas.microsoft.com/office/drawing/2014/main" val="615790423"/>
                    </a:ext>
                  </a:extLst>
                </a:gridCol>
                <a:gridCol w="987552">
                  <a:extLst>
                    <a:ext uri="{9D8B030D-6E8A-4147-A177-3AD203B41FA5}">
                      <a16:colId xmlns:a16="http://schemas.microsoft.com/office/drawing/2014/main" val="1905722788"/>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4249860862"/>
                  </a:ext>
                </a:extLst>
              </a:tr>
              <a:tr h="370840">
                <a:tc>
                  <a:txBody>
                    <a:bodyPr/>
                    <a:lstStyle/>
                    <a:p>
                      <a:r>
                        <a:rPr lang="en-US" sz="1000" b="1"/>
                        <a:t>Commercial Bank of Kuwait - 2017-01-25 12:36:47</a:t>
                      </a:r>
                      <a:r>
                        <a:rPr lang="en-US" sz="1000"/>
                        <a:t>
2016/2017 Graduates</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0.0816%</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141599404"/>
                  </a:ext>
                </a:extLst>
              </a:tr>
              <a:tr h="370840">
                <a:tc>
                  <a:txBody>
                    <a:bodyPr/>
                    <a:lstStyle/>
                    <a:p>
                      <a:r>
                        <a:rPr lang="en-US" sz="1000" b="1"/>
                        <a:t>Commercial Bank of Kuwait - 2017-01-25 12:35:49</a:t>
                      </a:r>
                      <a:r>
                        <a:rPr lang="en-US" sz="1000"/>
                        <a:t>
HR Team with CBK CEO</a:t>
                      </a:r>
                      <a:endParaRPr lang="en-US" sz="1000"/>
                    </a:p>
                  </a:txBody>
                  <a:tcPr/>
                </a:tc>
                <a:tc>
                  <a:txBody>
                    <a:bodyPr/>
                    <a:lstStyle/>
                    <a:p>
                      <a:r>
                        <a:rPr lang="en-US" sz="1000"/>
                        <a:t>17</a:t>
                      </a:r>
                      <a:endParaRPr lang="en-US" sz="1000"/>
                    </a:p>
                  </a:txBody>
                  <a:tcPr/>
                </a:tc>
                <a:tc>
                  <a:txBody>
                    <a:bodyPr/>
                    <a:lstStyle/>
                    <a:p>
                      <a:r>
                        <a:rPr lang="en-US" sz="1000"/>
                        <a:t>1</a:t>
                      </a:r>
                      <a:endParaRPr lang="en-US" sz="1000"/>
                    </a:p>
                  </a:txBody>
                  <a:tcPr/>
                </a:tc>
                <a:tc>
                  <a:txBody>
                    <a:bodyPr/>
                    <a:lstStyle/>
                    <a:p>
                      <a:r>
                        <a:rPr lang="en-US" sz="1000"/>
                        <a:t>0.2937%</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304513608"/>
                  </a:ext>
                </a:extLst>
              </a:tr>
              <a:tr h="370840">
                <a:tc>
                  <a:txBody>
                    <a:bodyPr/>
                    <a:lstStyle/>
                    <a:p>
                      <a:r>
                        <a:rPr lang="en-US" sz="1000" b="1"/>
                        <a:t>Commercial Bank of Kuwait - 2017-01-25 12:34:46</a:t>
                      </a:r>
                      <a:r>
                        <a:rPr lang="en-US" sz="1000"/>
                        <a:t>
Commercial Bank of Kuwait and the Institute of Banking Studies representatives with recent CBK's Graduates</a:t>
                      </a:r>
                      <a:endParaRPr lang="en-US" sz="1000"/>
                    </a:p>
                  </a:txBody>
                  <a:tcPr/>
                </a:tc>
                <a:tc>
                  <a:txBody>
                    <a:bodyPr/>
                    <a:lstStyle/>
                    <a:p>
                      <a:r>
                        <a:rPr lang="en-US" sz="1000"/>
                        <a:t>10</a:t>
                      </a:r>
                      <a:endParaRPr lang="en-US" sz="1000"/>
                    </a:p>
                  </a:txBody>
                  <a:tcPr/>
                </a:tc>
                <a:tc>
                  <a:txBody>
                    <a:bodyPr/>
                    <a:lstStyle/>
                    <a:p>
                      <a:r>
                        <a:rPr lang="en-US" sz="1000"/>
                        <a:t>0</a:t>
                      </a:r>
                      <a:endParaRPr lang="en-US" sz="1000"/>
                    </a:p>
                  </a:txBody>
                  <a:tcPr/>
                </a:tc>
                <a:tc>
                  <a:txBody>
                    <a:bodyPr/>
                    <a:lstStyle/>
                    <a:p>
                      <a:r>
                        <a:rPr lang="en-US" sz="1000"/>
                        <a:t>0.1632%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24627324"/>
                  </a:ext>
                </a:extLst>
              </a:tr>
              <a:tr h="370840">
                <a:tc>
                  <a:txBody>
                    <a:bodyPr/>
                    <a:lstStyle/>
                    <a:p>
                      <a:r>
                        <a:rPr lang="en-US" sz="1000" b="1"/>
                        <a:t>National Bank of Kuwait - 2017-01-24 12:15:11</a:t>
                      </a:r>
                      <a:r>
                        <a:rPr lang="en-US" sz="1000"/>
                        <a:t>
</a:t>
                      </a:r>
                      <a:r>
                        <a:rPr lang="ar-AE" sz="1000"/>
                        <a:t>قال الرئيس التنفيذي لبنك الكويت الوطني في الكويت، صلاح الفليج، لقناة سكاي نيوز عربية إن أرباح البنوك الكويتية في تقدم وزيادة، برغم تباطؤ النمو في بعض القطاعات.
التفاصيل
</a:t>
                      </a:r>
                      <a:r>
                        <a:rPr lang="en-US" sz="1000"/>
                        <a:t>https://lnkd.in/fRNndAi</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0.0061%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108191906"/>
                  </a:ext>
                </a:extLst>
              </a:tr>
              <a:tr h="370840">
                <a:tc>
                  <a:txBody>
                    <a:bodyPr/>
                    <a:lstStyle/>
                    <a:p>
                      <a:r>
                        <a:rPr lang="en-US" sz="1000" b="1"/>
                        <a:t>National Bank of Kuwait - 2017-01-24 12:06:25</a:t>
                      </a:r>
                      <a:r>
                        <a:rPr lang="en-US" sz="1000"/>
                        <a:t>
</a:t>
                      </a:r>
                      <a:r>
                        <a:rPr lang="ar-AE" sz="1000"/>
                        <a:t>كشفت نائبة الرئيس التنفيذي لمجموعة "بنك الكويت الوطني" شيخة البحر في حديث مع </a:t>
                      </a:r>
                      <a:r>
                        <a:rPr lang="en-US" sz="1000"/>
                        <a:t>CNBC </a:t>
                      </a:r>
                      <a:r>
                        <a:rPr lang="ar-AE" sz="1000"/>
                        <a:t>عربية ان نسبة القروض المتعثرة بالبنك لم تتجاوز 1.2% في عام 2016 وأن نسبة التغطية قد بلغت نحو 365%.
التفاصيل
</a:t>
                      </a:r>
                      <a:r>
                        <a:rPr lang="en-US" sz="1000"/>
                        <a:t>https://lnkd.in/f6SXbNX</a:t>
                      </a:r>
                      <a:endParaRPr lang="en-US" sz="1000"/>
                    </a:p>
                  </a:txBody>
                  <a:tcPr/>
                </a:tc>
                <a:tc>
                  <a:txBody>
                    <a:bodyPr/>
                    <a:lstStyle/>
                    <a:p>
                      <a:r>
                        <a:rPr lang="en-US" sz="1000"/>
                        <a:t>13</a:t>
                      </a:r>
                      <a:endParaRPr lang="en-US" sz="1000"/>
                    </a:p>
                  </a:txBody>
                  <a:tcPr/>
                </a:tc>
                <a:tc>
                  <a:txBody>
                    <a:bodyPr/>
                    <a:lstStyle/>
                    <a:p>
                      <a:r>
                        <a:rPr lang="en-US" sz="1000"/>
                        <a:t>0</a:t>
                      </a:r>
                      <a:endParaRPr lang="en-US" sz="1000"/>
                    </a:p>
                  </a:txBody>
                  <a:tcPr/>
                </a:tc>
                <a:tc>
                  <a:txBody>
                    <a:bodyPr/>
                    <a:lstStyle/>
                    <a:p>
                      <a:r>
                        <a:rPr lang="en-US" sz="1000"/>
                        <a:t>0.0396%</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081239177"/>
                  </a:ext>
                </a:extLst>
              </a:tr>
            </a:tbl>
          </a:graphicData>
        </a:graphic>
      </p:graphicFrame>
      <p:sp>
        <p:nvSpPr>
          <p:cNvPr id="4" name="Text Placeholder 3"/>
          <p:cNvSpPr>
            <a:spLocks noGrp="1"/>
          </p:cNvSpPr>
          <p:nvPr>
            <p:ph type="body" sz="quarter" idx="14"/>
          </p:nvPr>
        </p:nvSpPr>
        <p:spPr/>
        <p:txBody>
          <a:bodyPr/>
          <a:lstStyle/>
          <a:p>
            <a:r>
              <a:rPr lang="en-US"/>
              <a:t>19/01/2017 - 25/01/2017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24786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650798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28766125"/>
                    </a:ext>
                  </a:extLst>
                </a:gridCol>
                <a:gridCol w="987552">
                  <a:extLst>
                    <a:ext uri="{9D8B030D-6E8A-4147-A177-3AD203B41FA5}">
                      <a16:colId xmlns:a16="http://schemas.microsoft.com/office/drawing/2014/main" val="3675197013"/>
                    </a:ext>
                  </a:extLst>
                </a:gridCol>
                <a:gridCol w="987552">
                  <a:extLst>
                    <a:ext uri="{9D8B030D-6E8A-4147-A177-3AD203B41FA5}">
                      <a16:colId xmlns:a16="http://schemas.microsoft.com/office/drawing/2014/main" val="3675630822"/>
                    </a:ext>
                  </a:extLst>
                </a:gridCol>
                <a:gridCol w="987552">
                  <a:extLst>
                    <a:ext uri="{9D8B030D-6E8A-4147-A177-3AD203B41FA5}">
                      <a16:colId xmlns:a16="http://schemas.microsoft.com/office/drawing/2014/main" val="130872598"/>
                    </a:ext>
                  </a:extLst>
                </a:gridCol>
                <a:gridCol w="987552">
                  <a:extLst>
                    <a:ext uri="{9D8B030D-6E8A-4147-A177-3AD203B41FA5}">
                      <a16:colId xmlns:a16="http://schemas.microsoft.com/office/drawing/2014/main" val="3365973509"/>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965043496"/>
                  </a:ext>
                </a:extLst>
              </a:tr>
              <a:tr h="370840">
                <a:tc>
                  <a:txBody>
                    <a:bodyPr/>
                    <a:lstStyle/>
                    <a:p>
                      <a:r>
                        <a:rPr lang="en-US" sz="1000" b="1"/>
                        <a:t>National Bank of Kuwait - 2017-01-24 12:04:29</a:t>
                      </a:r>
                      <a:r>
                        <a:rPr lang="en-US" sz="1000"/>
                        <a:t>
</a:t>
                      </a:r>
                      <a:r>
                        <a:rPr lang="ar-AE" sz="1000"/>
                        <a:t>تحدث  الرئيس التنفيذي لمجموعة بنك الكويت الوطني عصام الصقر، في مقابلة مع قناة "العربية" إن  النمو القوي في الارباح مبيناً أنه عند خصم الربح الاستثنائي الذي حققه الوطني عام 2015 من بيع بنك قطر الدولي، فإن النمو ارباح العام 2016 تقفز إلى 11%  مقارنة بصافي الأرباح المحققة في 2015.
التفاصيل
</a:t>
                      </a:r>
                      <a:r>
                        <a:rPr lang="en-US" sz="1000"/>
                        <a:t>https://lnkd.in/fEgzjbb;</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0.0000%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817985275"/>
                  </a:ext>
                </a:extLst>
              </a:tr>
              <a:tr h="370840">
                <a:tc>
                  <a:txBody>
                    <a:bodyPr/>
                    <a:lstStyle/>
                    <a:p>
                      <a:r>
                        <a:rPr lang="en-US" sz="1000" b="1"/>
                        <a:t>National Bank of Kuwait - 2017-01-24 11:45:08</a:t>
                      </a:r>
                      <a:r>
                        <a:rPr lang="en-US" sz="1000"/>
                        <a:t>
UAE Real growth set to climb in 2017 and 2018 on stronger non-oil activity. •	UAE Real GDP growth is slated to regain momentum in 2017 and through 2018 as non-oil sector activity sees a pick-up.
More check NBK's macroeconomic outlook on UAE
https://lnkd.in/g67D5Ab</a:t>
                      </a:r>
                      <a:endParaRPr lang="en-US" sz="1000"/>
                    </a:p>
                  </a:txBody>
                  <a:tcPr/>
                </a:tc>
                <a:tc>
                  <a:txBody>
                    <a:bodyPr/>
                    <a:lstStyle/>
                    <a:p>
                      <a:r>
                        <a:rPr lang="en-US" sz="1000"/>
                        <a:t>9</a:t>
                      </a:r>
                      <a:endParaRPr lang="en-US" sz="1000"/>
                    </a:p>
                  </a:txBody>
                  <a:tcPr/>
                </a:tc>
                <a:tc>
                  <a:txBody>
                    <a:bodyPr/>
                    <a:lstStyle/>
                    <a:p>
                      <a:r>
                        <a:rPr lang="en-US" sz="1000"/>
                        <a:t>1</a:t>
                      </a:r>
                      <a:endParaRPr lang="en-US" sz="1000"/>
                    </a:p>
                  </a:txBody>
                  <a:tcPr/>
                </a:tc>
                <a:tc>
                  <a:txBody>
                    <a:bodyPr/>
                    <a:lstStyle/>
                    <a:p>
                      <a:r>
                        <a:rPr lang="en-US" sz="1000"/>
                        <a:t>0.0304%</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931375849"/>
                  </a:ext>
                </a:extLst>
              </a:tr>
              <a:tr h="370840">
                <a:tc>
                  <a:txBody>
                    <a:bodyPr/>
                    <a:lstStyle/>
                    <a:p>
                      <a:r>
                        <a:rPr lang="en-US" sz="1000" b="1"/>
                        <a:t>National Bank of Kuwait - 2017-01-24 11:43:28</a:t>
                      </a:r>
                      <a:r>
                        <a:rPr lang="en-US" sz="1000"/>
                        <a:t>
</a:t>
                      </a:r>
                      <a:r>
                        <a:rPr lang="ar-AE" sz="1000"/>
                        <a:t>توقعات بتسارع نمو الاقتصاد الإماراتي في العامين 2017 و 2018  وتوقعات باستعادة نمو الناتج المحلي الإجمالي الحقيقي قوته خلال العام 2017 حتى العام 2018 تماشياً مع تسارع نشاط الاقتصاد غير النفطي. 
المزيد في تقرير الوطني عن الاقتصاد الاماراتي
</a:t>
                      </a:r>
                      <a:r>
                        <a:rPr lang="en-US" sz="1000"/>
                        <a:t>https://lnkd.in/gUwD_R9</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0.0061%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461491093"/>
                  </a:ext>
                </a:extLst>
              </a:tr>
              <a:tr h="370840">
                <a:tc>
                  <a:txBody>
                    <a:bodyPr/>
                    <a:lstStyle/>
                    <a:p>
                      <a:r>
                        <a:rPr lang="en-US" sz="1000" b="1"/>
                        <a:t>National Bank of Kuwait - 2017-01-23 09:37:38</a:t>
                      </a:r>
                      <a:r>
                        <a:rPr lang="en-US" sz="1000"/>
                        <a:t>
NBK reports net profits of KD 295.2 million for FY 2016 growing 4.6% YOY</a:t>
                      </a:r>
                      <a:endParaRPr lang="en-US" sz="1000"/>
                    </a:p>
                  </a:txBody>
                  <a:tcPr/>
                </a:tc>
                <a:tc>
                  <a:txBody>
                    <a:bodyPr/>
                    <a:lstStyle/>
                    <a:p>
                      <a:r>
                        <a:rPr lang="en-US" sz="1000"/>
                        <a:t>58</a:t>
                      </a:r>
                      <a:endParaRPr lang="en-US" sz="1000"/>
                    </a:p>
                  </a:txBody>
                  <a:tcPr/>
                </a:tc>
                <a:tc>
                  <a:txBody>
                    <a:bodyPr/>
                    <a:lstStyle/>
                    <a:p>
                      <a:r>
                        <a:rPr lang="en-US" sz="1000"/>
                        <a:t>1</a:t>
                      </a:r>
                      <a:endParaRPr lang="en-US" sz="1000"/>
                    </a:p>
                  </a:txBody>
                  <a:tcPr/>
                </a:tc>
                <a:tc>
                  <a:txBody>
                    <a:bodyPr/>
                    <a:lstStyle/>
                    <a:p>
                      <a:r>
                        <a:rPr lang="en-US" sz="1000"/>
                        <a:t>0.1799%</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684352388"/>
                  </a:ext>
                </a:extLst>
              </a:tr>
              <a:tr h="370840">
                <a:tc>
                  <a:txBody>
                    <a:bodyPr/>
                    <a:lstStyle/>
                    <a:p>
                      <a:r>
                        <a:rPr lang="en-US" sz="1000" b="1"/>
                        <a:t>National Bank of Kuwait - 2017-01-23 09:36:42</a:t>
                      </a:r>
                      <a:r>
                        <a:rPr lang="en-US" sz="1000"/>
                        <a:t>
</a:t>
                      </a:r>
                      <a:r>
                        <a:rPr lang="ar-AE" sz="1000"/>
                        <a:t>بنك الكويت الوطني يحقق أرباحاً صافية بقيمة 295.2 مليون دينار كويتي للعام 2016 بنمو 4.6 %</a:t>
                      </a:r>
                      <a:endParaRPr lang="en-US" sz="1000"/>
                    </a:p>
                  </a:txBody>
                  <a:tcPr/>
                </a:tc>
                <a:tc>
                  <a:txBody>
                    <a:bodyPr/>
                    <a:lstStyle/>
                    <a:p>
                      <a:r>
                        <a:rPr lang="en-US" sz="1000"/>
                        <a:t>70</a:t>
                      </a:r>
                      <a:endParaRPr lang="en-US" sz="1000"/>
                    </a:p>
                  </a:txBody>
                  <a:tcPr/>
                </a:tc>
                <a:tc>
                  <a:txBody>
                    <a:bodyPr/>
                    <a:lstStyle/>
                    <a:p>
                      <a:r>
                        <a:rPr lang="en-US" sz="1000"/>
                        <a:t>4</a:t>
                      </a:r>
                      <a:endParaRPr lang="en-US" sz="1000"/>
                    </a:p>
                  </a:txBody>
                  <a:tcPr/>
                </a:tc>
                <a:tc>
                  <a:txBody>
                    <a:bodyPr/>
                    <a:lstStyle/>
                    <a:p>
                      <a:r>
                        <a:rPr lang="en-US" sz="1000"/>
                        <a:t>0.2256%</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078890759"/>
                  </a:ext>
                </a:extLst>
              </a:tr>
              <a:tr h="370840">
                <a:tc>
                  <a:txBody>
                    <a:bodyPr/>
                    <a:lstStyle/>
                    <a:p>
                      <a:r>
                        <a:rPr lang="en-US" sz="1000" b="1"/>
                        <a:t>Gulf Bank - 2017-01-22 07:55:53</a:t>
                      </a:r>
                      <a:r>
                        <a:rPr lang="en-US" sz="1000"/>
                        <a:t>
Gulf Bank welcomes Kuwait’s newest Al Danah Millionaire Mr. Sayed Mustafa Al Moussawi at the head office
</a:t>
                      </a:r>
                      <a:r>
                        <a:rPr lang="ar-AE" sz="1000"/>
                        <a:t>فريق بنك الخليج يستقبل مليونير الدانة الجديد السيد/ سيد مصطفى الموسوي في مقر البنك الرئيسي</a:t>
                      </a:r>
                      <a:endParaRPr lang="en-US" sz="1000"/>
                    </a:p>
                  </a:txBody>
                  <a:tcPr/>
                </a:tc>
                <a:tc>
                  <a:txBody>
                    <a:bodyPr/>
                    <a:lstStyle/>
                    <a:p>
                      <a:r>
                        <a:rPr lang="en-US" sz="1000"/>
                        <a:t>47</a:t>
                      </a:r>
                      <a:endParaRPr lang="en-US" sz="1000"/>
                    </a:p>
                  </a:txBody>
                  <a:tcPr/>
                </a:tc>
                <a:tc>
                  <a:txBody>
                    <a:bodyPr/>
                    <a:lstStyle/>
                    <a:p>
                      <a:r>
                        <a:rPr lang="en-US" sz="1000"/>
                        <a:t>2</a:t>
                      </a:r>
                      <a:endParaRPr lang="en-US" sz="1000"/>
                    </a:p>
                  </a:txBody>
                  <a:tcPr/>
                </a:tc>
                <a:tc>
                  <a:txBody>
                    <a:bodyPr/>
                    <a:lstStyle/>
                    <a:p>
                      <a:r>
                        <a:rPr lang="en-US" sz="1000"/>
                        <a:t>0.3667%</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352246142"/>
                  </a:ext>
                </a:extLst>
              </a:tr>
              <a:tr h="370840">
                <a:tc>
                  <a:txBody>
                    <a:bodyPr/>
                    <a:lstStyle/>
                    <a:p>
                      <a:r>
                        <a:rPr lang="en-US" sz="1000" b="1"/>
                        <a:t>Kuwait Finance House - 2017-01-22 06:37:45</a:t>
                      </a:r>
                      <a:r>
                        <a:rPr lang="en-US" sz="1000"/>
                        <a:t>
"</a:t>
                      </a:r>
                      <a:r>
                        <a:rPr lang="ar-AE" sz="1000"/>
                        <a:t>بيتك" : 14 % زيادة سنوية للودائع الحكومية
</a:t>
                      </a:r>
                      <a:r>
                        <a:rPr lang="en-US" sz="1000"/>
                        <a:t>https://lnkd.in/fsfNKUY</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0.0150%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140035648"/>
                  </a:ext>
                </a:extLst>
              </a:tr>
            </a:tbl>
          </a:graphicData>
        </a:graphic>
      </p:graphicFrame>
      <p:sp>
        <p:nvSpPr>
          <p:cNvPr id="4" name="Text Placeholder 3"/>
          <p:cNvSpPr>
            <a:spLocks noGrp="1"/>
          </p:cNvSpPr>
          <p:nvPr>
            <p:ph type="body" sz="quarter" idx="14"/>
          </p:nvPr>
        </p:nvSpPr>
        <p:spPr/>
        <p:txBody>
          <a:bodyPr/>
          <a:lstStyle/>
          <a:p>
            <a:r>
              <a:rPr lang="en-US"/>
              <a:t>19/01/2017 - 25/01/2017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37738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177</Words>
  <Application>Microsoft Office PowerPoint</Application>
  <PresentationFormat>On-screen Show (4:3)</PresentationFormat>
  <Paragraphs>76</Paragraphs>
  <Slides>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quintly_template</vt:lpstr>
      <vt:lpstr>Updates Table - 1 of 2</vt:lpstr>
      <vt:lpstr>Updates Table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Updates Table - 1 of 2</dc:title>
  <dc:creator>Administrator</dc:creator>
  <cp:lastModifiedBy>Administrator</cp:lastModifiedBy>
  <cp:revision>1</cp:revision>
  <dcterms:created xsi:type="dcterms:W3CDTF">2017-01-26T09:09:59Z</dcterms:created>
  <dcterms:modified xsi:type="dcterms:W3CDTF">2017-01-26T09:10:15Z</dcterms:modified>
</cp:coreProperties>
</file>