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0053944"/>
              </p:ext>
            </p:extLst>
          </p:nvPr>
        </p:nvGraphicFramePr>
        <p:xfrm>
          <a:off x="457200" y="1731963"/>
          <a:ext cx="8229600" cy="50596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4683154"/>
                    </a:ext>
                  </a:extLst>
                </a:gridCol>
                <a:gridCol w="658368">
                  <a:extLst>
                    <a:ext uri="{9D8B030D-6E8A-4147-A177-3AD203B41FA5}">
                      <a16:colId xmlns:a16="http://schemas.microsoft.com/office/drawing/2014/main" val="3840415948"/>
                    </a:ext>
                  </a:extLst>
                </a:gridCol>
                <a:gridCol w="658368">
                  <a:extLst>
                    <a:ext uri="{9D8B030D-6E8A-4147-A177-3AD203B41FA5}">
                      <a16:colId xmlns:a16="http://schemas.microsoft.com/office/drawing/2014/main" val="4211527658"/>
                    </a:ext>
                  </a:extLst>
                </a:gridCol>
                <a:gridCol w="658368">
                  <a:extLst>
                    <a:ext uri="{9D8B030D-6E8A-4147-A177-3AD203B41FA5}">
                      <a16:colId xmlns:a16="http://schemas.microsoft.com/office/drawing/2014/main" val="1279350537"/>
                    </a:ext>
                  </a:extLst>
                </a:gridCol>
                <a:gridCol w="658368">
                  <a:extLst>
                    <a:ext uri="{9D8B030D-6E8A-4147-A177-3AD203B41FA5}">
                      <a16:colId xmlns:a16="http://schemas.microsoft.com/office/drawing/2014/main" val="2557048202"/>
                    </a:ext>
                  </a:extLst>
                </a:gridCol>
                <a:gridCol w="658368">
                  <a:extLst>
                    <a:ext uri="{9D8B030D-6E8A-4147-A177-3AD203B41FA5}">
                      <a16:colId xmlns:a16="http://schemas.microsoft.com/office/drawing/2014/main" val="454689739"/>
                    </a:ext>
                  </a:extLst>
                </a:gridCol>
                <a:gridCol w="658368">
                  <a:extLst>
                    <a:ext uri="{9D8B030D-6E8A-4147-A177-3AD203B41FA5}">
                      <a16:colId xmlns:a16="http://schemas.microsoft.com/office/drawing/2014/main" val="2819977571"/>
                    </a:ext>
                  </a:extLst>
                </a:gridCol>
                <a:gridCol w="658368">
                  <a:extLst>
                    <a:ext uri="{9D8B030D-6E8A-4147-A177-3AD203B41FA5}">
                      <a16:colId xmlns:a16="http://schemas.microsoft.com/office/drawing/2014/main" val="257572747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250878943"/>
                  </a:ext>
                </a:extLst>
              </a:tr>
              <a:tr h="370840">
                <a:tc>
                  <a:txBody>
                    <a:bodyPr/>
                    <a:lstStyle/>
                    <a:p>
                      <a:r>
                        <a:rPr lang="en-US" sz="1000" b="1"/>
                        <a:t>NBKGroup - 2017-01-23 10:13:57</a:t>
                      </a:r>
                      <a:r>
                        <a:rPr lang="en-US" sz="1000"/>
                        <a:t>
#NBKProfits
</a:t>
                      </a:r>
                      <a:r>
                        <a:rPr lang="ar-AE" sz="1000"/>
                        <a:t>بنك الكويت الوطني يحقق أرباحاً صافية بقيمة 295.2 مليون دينار كويتي للعام 2016 بنمو 4.6 %
</a:t>
                      </a:r>
                      <a:r>
                        <a:rPr lang="en-US" sz="1000"/>
                        <a:t>NBK reports net profits of KD 295.2 million for FY 2016 growing 4.6% YOY</a:t>
                      </a:r>
                      <a:endParaRPr lang="en-US" sz="1000"/>
                    </a:p>
                  </a:txBody>
                  <a:tcPr/>
                </a:tc>
                <a:tc>
                  <a:txBody>
                    <a:bodyPr/>
                    <a:lstStyle/>
                    <a:p>
                      <a:r>
                        <a:rPr lang="en-US" sz="1000"/>
                        <a:t>203</a:t>
                      </a:r>
                      <a:endParaRPr lang="en-US" sz="1000"/>
                    </a:p>
                  </a:txBody>
                  <a:tcPr/>
                </a:tc>
                <a:tc>
                  <a:txBody>
                    <a:bodyPr/>
                    <a:lstStyle/>
                    <a:p>
                      <a:r>
                        <a:rPr lang="en-US" sz="1000"/>
                        <a:t>152</a:t>
                      </a:r>
                      <a:endParaRPr lang="en-US" sz="1000"/>
                    </a:p>
                  </a:txBody>
                  <a:tcPr/>
                </a:tc>
                <a:tc>
                  <a:txBody>
                    <a:bodyPr/>
                    <a:lstStyle/>
                    <a:p>
                      <a:r>
                        <a:rPr lang="en-US" sz="1000"/>
                        <a:t>19</a:t>
                      </a:r>
                      <a:endParaRPr lang="en-US" sz="1000"/>
                    </a:p>
                  </a:txBody>
                  <a:tcPr/>
                </a:tc>
                <a:tc>
                  <a:txBody>
                    <a:bodyPr/>
                    <a:lstStyle/>
                    <a:p>
                      <a:r>
                        <a:rPr lang="en-US" sz="1000"/>
                        <a:t>32</a:t>
                      </a:r>
                      <a:endParaRPr lang="en-US" sz="1000"/>
                    </a:p>
                  </a:txBody>
                  <a:tcPr/>
                </a:tc>
                <a:tc>
                  <a:txBody>
                    <a:bodyPr/>
                    <a:lstStyle/>
                    <a:p>
                      <a:r>
                        <a:rPr lang="en-US" sz="1000"/>
                        <a:t>0.1136%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43345860"/>
                  </a:ext>
                </a:extLst>
              </a:tr>
              <a:tr h="370840">
                <a:tc>
                  <a:txBody>
                    <a:bodyPr/>
                    <a:lstStyle/>
                    <a:p>
                      <a:r>
                        <a:rPr lang="en-US" sz="1000" b="1"/>
                        <a:t>NBKGroup - 2017-01-24 10:42:49</a:t>
                      </a:r>
                      <a:r>
                        <a:rPr lang="en-US" sz="1000"/>
                        <a:t>
</a:t>
                      </a:r>
                      <a:r>
                        <a:rPr lang="ar-AE" sz="1000"/>
                        <a:t>مبروك عميلنا/ صائب محمد الرابح بالسحب الاسبوعي بمبلغ 5،000 د.ك. يمكن ان تكون انت سعيد الحظ التالي!</a:t>
                      </a:r>
                      <a:endParaRPr lang="en-US" sz="1000"/>
                    </a:p>
                  </a:txBody>
                  <a:tcPr/>
                </a:tc>
                <a:tc>
                  <a:txBody>
                    <a:bodyPr/>
                    <a:lstStyle/>
                    <a:p>
                      <a:r>
                        <a:rPr lang="en-US" sz="1000"/>
                        <a:t>180</a:t>
                      </a:r>
                      <a:endParaRPr lang="en-US" sz="1000"/>
                    </a:p>
                  </a:txBody>
                  <a:tcPr/>
                </a:tc>
                <a:tc>
                  <a:txBody>
                    <a:bodyPr/>
                    <a:lstStyle/>
                    <a:p>
                      <a:r>
                        <a:rPr lang="en-US" sz="1000"/>
                        <a:t>136</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0.1006%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907314398"/>
                  </a:ext>
                </a:extLst>
              </a:tr>
              <a:tr h="370840">
                <a:tc>
                  <a:txBody>
                    <a:bodyPr/>
                    <a:lstStyle/>
                    <a:p>
                      <a:r>
                        <a:rPr lang="en-US" sz="1000" b="1"/>
                        <a:t>Kuwait Finance House ( KFH ) - 2017-01-20 09:11:20</a:t>
                      </a:r>
                      <a:r>
                        <a:rPr lang="en-US" sz="1000"/>
                        <a:t>
</a:t>
                      </a:r>
                      <a:endParaRPr lang="en-US" sz="1000"/>
                    </a:p>
                  </a:txBody>
                  <a:tcPr/>
                </a:tc>
                <a:tc>
                  <a:txBody>
                    <a:bodyPr/>
                    <a:lstStyle/>
                    <a:p>
                      <a:r>
                        <a:rPr lang="en-US" sz="1000"/>
                        <a:t>175</a:t>
                      </a:r>
                      <a:endParaRPr lang="en-US" sz="1000"/>
                    </a:p>
                  </a:txBody>
                  <a:tcPr/>
                </a:tc>
                <a:tc>
                  <a:txBody>
                    <a:bodyPr/>
                    <a:lstStyle/>
                    <a:p>
                      <a:r>
                        <a:rPr lang="en-US" sz="1000"/>
                        <a:t>154</a:t>
                      </a:r>
                      <a:endParaRPr lang="en-US" sz="1000"/>
                    </a:p>
                  </a:txBody>
                  <a:tcPr/>
                </a:tc>
                <a:tc>
                  <a:txBody>
                    <a:bodyPr/>
                    <a:lstStyle/>
                    <a:p>
                      <a:r>
                        <a:rPr lang="en-US" sz="1000"/>
                        <a:t>6</a:t>
                      </a:r>
                      <a:endParaRPr lang="en-US" sz="1000"/>
                    </a:p>
                  </a:txBody>
                  <a:tcPr/>
                </a:tc>
                <a:tc>
                  <a:txBody>
                    <a:bodyPr/>
                    <a:lstStyle/>
                    <a:p>
                      <a:r>
                        <a:rPr lang="en-US" sz="1000"/>
                        <a:t>15</a:t>
                      </a:r>
                      <a:endParaRPr lang="en-US" sz="1000"/>
                    </a:p>
                  </a:txBody>
                  <a:tcPr/>
                </a:tc>
                <a:tc>
                  <a:txBody>
                    <a:bodyPr/>
                    <a:lstStyle/>
                    <a:p>
                      <a:r>
                        <a:rPr lang="en-US" sz="1000"/>
                        <a:t>0.1012%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96184743"/>
                  </a:ext>
                </a:extLst>
              </a:tr>
              <a:tr h="370840">
                <a:tc>
                  <a:txBody>
                    <a:bodyPr/>
                    <a:lstStyle/>
                    <a:p>
                      <a:r>
                        <a:rPr lang="en-US" sz="1000" b="1"/>
                        <a:t>NBKGroup - 2017-01-23 05:08:14</a:t>
                      </a:r>
                      <a:r>
                        <a:rPr lang="en-US" sz="1000"/>
                        <a:t>
It takes less than two minutes to open an Al Jawhara account online! Visit nbk.com/jawhara</a:t>
                      </a:r>
                      <a:endParaRPr lang="en-US" sz="1000"/>
                    </a:p>
                  </a:txBody>
                  <a:tcPr/>
                </a:tc>
                <a:tc>
                  <a:txBody>
                    <a:bodyPr/>
                    <a:lstStyle/>
                    <a:p>
                      <a:r>
                        <a:rPr lang="en-US" sz="1000"/>
                        <a:t>106</a:t>
                      </a:r>
                      <a:endParaRPr lang="en-US" sz="1000"/>
                    </a:p>
                  </a:txBody>
                  <a:tcPr/>
                </a:tc>
                <a:tc>
                  <a:txBody>
                    <a:bodyPr/>
                    <a:lstStyle/>
                    <a:p>
                      <a:r>
                        <a:rPr lang="en-US" sz="1000"/>
                        <a:t>80</a:t>
                      </a:r>
                      <a:endParaRPr lang="en-US" sz="1000"/>
                    </a:p>
                  </a:txBody>
                  <a:tcPr/>
                </a:tc>
                <a:tc>
                  <a:txBody>
                    <a:bodyPr/>
                    <a:lstStyle/>
                    <a:p>
                      <a:r>
                        <a:rPr lang="en-US" sz="1000"/>
                        <a:t>24</a:t>
                      </a:r>
                      <a:endParaRPr lang="en-US" sz="1000"/>
                    </a:p>
                  </a:txBody>
                  <a:tcPr/>
                </a:tc>
                <a:tc>
                  <a:txBody>
                    <a:bodyPr/>
                    <a:lstStyle/>
                    <a:p>
                      <a:r>
                        <a:rPr lang="en-US" sz="1000"/>
                        <a:t>2</a:t>
                      </a:r>
                      <a:endParaRPr lang="en-US" sz="1000"/>
                    </a:p>
                  </a:txBody>
                  <a:tcPr/>
                </a:tc>
                <a:tc>
                  <a:txBody>
                    <a:bodyPr/>
                    <a:lstStyle/>
                    <a:p>
                      <a:r>
                        <a:rPr lang="en-US" sz="1000"/>
                        <a:t>0.0593%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49250587"/>
                  </a:ext>
                </a:extLst>
              </a:tr>
              <a:tr h="370840">
                <a:tc>
                  <a:txBody>
                    <a:bodyPr/>
                    <a:lstStyle/>
                    <a:p>
                      <a:r>
                        <a:rPr lang="en-US" sz="1000" b="1"/>
                        <a:t>Gulf Bank - 2017-01-22 07:52:59</a:t>
                      </a:r>
                      <a:r>
                        <a:rPr lang="en-US" sz="1000"/>
                        <a:t>
</a:t>
                      </a:r>
                      <a:r>
                        <a:rPr lang="ar-AE" sz="1000"/>
                        <a:t>فريق بنك الخليج يستقبل مليونير الدانة الجديد السيد/ سيد مصطفى الموسوي في مقر البنك الرئيسي
</a:t>
                      </a:r>
                      <a:r>
                        <a:rPr lang="en-US" sz="1000"/>
                        <a:t>Gulf Bank welcomes Kuwait’s newest Al Danah Millionaire Mr. Sayed Mustafa Al Moussawi at the head office  #gulfbank #winner #congratulations  #</a:t>
                      </a:r>
                      <a:r>
                        <a:rPr lang="ar-AE" sz="1000"/>
                        <a:t>مليونير_الدانة</a:t>
                      </a:r>
                      <a:endParaRPr lang="en-US" sz="1000"/>
                    </a:p>
                  </a:txBody>
                  <a:tcPr/>
                </a:tc>
                <a:tc>
                  <a:txBody>
                    <a:bodyPr/>
                    <a:lstStyle/>
                    <a:p>
                      <a:r>
                        <a:rPr lang="en-US" sz="1000"/>
                        <a:t>77</a:t>
                      </a:r>
                      <a:endParaRPr lang="en-US" sz="1000"/>
                    </a:p>
                  </a:txBody>
                  <a:tcPr/>
                </a:tc>
                <a:tc>
                  <a:txBody>
                    <a:bodyPr/>
                    <a:lstStyle/>
                    <a:p>
                      <a:r>
                        <a:rPr lang="en-US" sz="1000"/>
                        <a:t>57</a:t>
                      </a:r>
                      <a:endParaRPr lang="en-US" sz="1000"/>
                    </a:p>
                  </a:txBody>
                  <a:tcPr/>
                </a:tc>
                <a:tc>
                  <a:txBody>
                    <a:bodyPr/>
                    <a:lstStyle/>
                    <a:p>
                      <a:r>
                        <a:rPr lang="en-US" sz="1000"/>
                        <a:t>17</a:t>
                      </a:r>
                      <a:endParaRPr lang="en-US" sz="1000"/>
                    </a:p>
                  </a:txBody>
                  <a:tcPr/>
                </a:tc>
                <a:tc>
                  <a:txBody>
                    <a:bodyPr/>
                    <a:lstStyle/>
                    <a:p>
                      <a:r>
                        <a:rPr lang="en-US" sz="1000"/>
                        <a:t>3</a:t>
                      </a:r>
                      <a:endParaRPr lang="en-US" sz="1000"/>
                    </a:p>
                  </a:txBody>
                  <a:tcPr/>
                </a:tc>
                <a:tc>
                  <a:txBody>
                    <a:bodyPr/>
                    <a:lstStyle/>
                    <a:p>
                      <a:r>
                        <a:rPr lang="en-US" sz="1000"/>
                        <a:t>0.0772%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48596785"/>
                  </a:ext>
                </a:extLst>
              </a:tr>
              <a:tr h="370840">
                <a:tc>
                  <a:txBody>
                    <a:bodyPr/>
                    <a:lstStyle/>
                    <a:p>
                      <a:r>
                        <a:rPr lang="en-US" sz="1000" b="1"/>
                        <a:t>NBKGroup - 2017-01-19 07:11:30</a:t>
                      </a:r>
                      <a:r>
                        <a:rPr lang="en-US" sz="1000"/>
                        <a:t>
</a:t>
                      </a:r>
                      <a:r>
                        <a:rPr lang="ar-AE" sz="1000"/>
                        <a:t>الآن يمكن لحاملي بطاقة</a:t>
                      </a:r>
                      <a:r>
                        <a:rPr lang="en-US" sz="1000"/>
                        <a:t>Visa Platinum  </a:t>
                      </a:r>
                      <a:r>
                        <a:rPr lang="ar-AE" sz="1000"/>
                        <a:t>الدخول مجاناً إلى25  قاعة انتظار بالمطارات الدولية! قم بزيارة </a:t>
                      </a:r>
                      <a:r>
                        <a:rPr lang="en-US" sz="1000"/>
                        <a:t>nbk.com/cards</a:t>
                      </a:r>
                      <a:endParaRPr lang="en-US" sz="1000"/>
                    </a:p>
                  </a:txBody>
                  <a:tcPr/>
                </a:tc>
                <a:tc>
                  <a:txBody>
                    <a:bodyPr/>
                    <a:lstStyle/>
                    <a:p>
                      <a:r>
                        <a:rPr lang="en-US" sz="1000"/>
                        <a:t>77</a:t>
                      </a:r>
                      <a:endParaRPr lang="en-US" sz="1000"/>
                    </a:p>
                  </a:txBody>
                  <a:tcPr/>
                </a:tc>
                <a:tc>
                  <a:txBody>
                    <a:bodyPr/>
                    <a:lstStyle/>
                    <a:p>
                      <a:r>
                        <a:rPr lang="en-US" sz="1000"/>
                        <a:t>67</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0.0434%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79735574"/>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035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41485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7949044"/>
                    </a:ext>
                  </a:extLst>
                </a:gridCol>
                <a:gridCol w="658368">
                  <a:extLst>
                    <a:ext uri="{9D8B030D-6E8A-4147-A177-3AD203B41FA5}">
                      <a16:colId xmlns:a16="http://schemas.microsoft.com/office/drawing/2014/main" val="3237338008"/>
                    </a:ext>
                  </a:extLst>
                </a:gridCol>
                <a:gridCol w="658368">
                  <a:extLst>
                    <a:ext uri="{9D8B030D-6E8A-4147-A177-3AD203B41FA5}">
                      <a16:colId xmlns:a16="http://schemas.microsoft.com/office/drawing/2014/main" val="4285029787"/>
                    </a:ext>
                  </a:extLst>
                </a:gridCol>
                <a:gridCol w="658368">
                  <a:extLst>
                    <a:ext uri="{9D8B030D-6E8A-4147-A177-3AD203B41FA5}">
                      <a16:colId xmlns:a16="http://schemas.microsoft.com/office/drawing/2014/main" val="1101440995"/>
                    </a:ext>
                  </a:extLst>
                </a:gridCol>
                <a:gridCol w="658368">
                  <a:extLst>
                    <a:ext uri="{9D8B030D-6E8A-4147-A177-3AD203B41FA5}">
                      <a16:colId xmlns:a16="http://schemas.microsoft.com/office/drawing/2014/main" val="2523916330"/>
                    </a:ext>
                  </a:extLst>
                </a:gridCol>
                <a:gridCol w="658368">
                  <a:extLst>
                    <a:ext uri="{9D8B030D-6E8A-4147-A177-3AD203B41FA5}">
                      <a16:colId xmlns:a16="http://schemas.microsoft.com/office/drawing/2014/main" val="2201957791"/>
                    </a:ext>
                  </a:extLst>
                </a:gridCol>
                <a:gridCol w="658368">
                  <a:extLst>
                    <a:ext uri="{9D8B030D-6E8A-4147-A177-3AD203B41FA5}">
                      <a16:colId xmlns:a16="http://schemas.microsoft.com/office/drawing/2014/main" val="3982975812"/>
                    </a:ext>
                  </a:extLst>
                </a:gridCol>
                <a:gridCol w="658368">
                  <a:extLst>
                    <a:ext uri="{9D8B030D-6E8A-4147-A177-3AD203B41FA5}">
                      <a16:colId xmlns:a16="http://schemas.microsoft.com/office/drawing/2014/main" val="301954439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947293041"/>
                  </a:ext>
                </a:extLst>
              </a:tr>
              <a:tr h="370840">
                <a:tc>
                  <a:txBody>
                    <a:bodyPr/>
                    <a:lstStyle/>
                    <a:p>
                      <a:r>
                        <a:rPr lang="en-US" sz="1000" b="1"/>
                        <a:t>Kuwait Finance House ( KFH ) - 2017-01-23 18:19:42</a:t>
                      </a:r>
                      <a:r>
                        <a:rPr lang="en-US" sz="1000"/>
                        <a:t>
</a:t>
                      </a:r>
                      <a:r>
                        <a:rPr lang="ar-AE" sz="1000"/>
                        <a:t>ليس كل إنسان قادر على مباشرة أموره بنفسه فيحتاج إلى توكيل غيره ليقوم بها بالنيابة عنه ، ويعتبر منتج الوكالة بالاستثمار إحدى تطبيقات عقد الوكالة لدى المصارف الإسلامية
 #فتوى_بيتك</a:t>
                      </a:r>
                      <a:endParaRPr lang="en-US" sz="1000"/>
                    </a:p>
                  </a:txBody>
                  <a:tcPr/>
                </a:tc>
                <a:tc>
                  <a:txBody>
                    <a:bodyPr/>
                    <a:lstStyle/>
                    <a:p>
                      <a:r>
                        <a:rPr lang="en-US" sz="1000"/>
                        <a:t>76</a:t>
                      </a:r>
                      <a:endParaRPr lang="en-US" sz="1000"/>
                    </a:p>
                  </a:txBody>
                  <a:tcPr/>
                </a:tc>
                <a:tc>
                  <a:txBody>
                    <a:bodyPr/>
                    <a:lstStyle/>
                    <a:p>
                      <a:r>
                        <a:rPr lang="en-US" sz="1000"/>
                        <a:t>70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0.0440%</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263253409"/>
                  </a:ext>
                </a:extLst>
              </a:tr>
              <a:tr h="370840">
                <a:tc>
                  <a:txBody>
                    <a:bodyPr/>
                    <a:lstStyle/>
                    <a:p>
                      <a:r>
                        <a:rPr lang="en-US" sz="1000" b="1"/>
                        <a:t>NBKGroup - 2017-01-20 06:01:21</a:t>
                      </a:r>
                      <a:r>
                        <a:rPr lang="en-US" sz="1000"/>
                        <a:t>
</a:t>
                      </a:r>
                      <a:r>
                        <a:rPr lang="ar-AE" sz="1000"/>
                        <a:t>بنك الكويت الوطني... معك حول العالم!</a:t>
                      </a:r>
                      <a:endParaRPr lang="en-US" sz="1000"/>
                    </a:p>
                  </a:txBody>
                  <a:tcPr/>
                </a:tc>
                <a:tc>
                  <a:txBody>
                    <a:bodyPr/>
                    <a:lstStyle/>
                    <a:p>
                      <a:r>
                        <a:rPr lang="en-US" sz="1000"/>
                        <a:t>73</a:t>
                      </a:r>
                      <a:endParaRPr lang="en-US" sz="1000"/>
                    </a:p>
                  </a:txBody>
                  <a:tcPr/>
                </a:tc>
                <a:tc>
                  <a:txBody>
                    <a:bodyPr/>
                    <a:lstStyle/>
                    <a:p>
                      <a:r>
                        <a:rPr lang="en-US" sz="1000"/>
                        <a:t>65</a:t>
                      </a:r>
                      <a:endParaRPr lang="en-US" sz="1000"/>
                    </a:p>
                  </a:txBody>
                  <a:tcPr/>
                </a:tc>
                <a:tc>
                  <a:txBody>
                    <a:bodyPr/>
                    <a:lstStyle/>
                    <a:p>
                      <a:r>
                        <a:rPr lang="en-US" sz="1000"/>
                        <a:t>6</a:t>
                      </a:r>
                      <a:endParaRPr lang="en-US" sz="1000"/>
                    </a:p>
                  </a:txBody>
                  <a:tcPr/>
                </a:tc>
                <a:tc>
                  <a:txBody>
                    <a:bodyPr/>
                    <a:lstStyle/>
                    <a:p>
                      <a:r>
                        <a:rPr lang="en-US" sz="1000"/>
                        <a:t>2</a:t>
                      </a:r>
                      <a:endParaRPr lang="en-US" sz="1000"/>
                    </a:p>
                  </a:txBody>
                  <a:tcPr/>
                </a:tc>
                <a:tc>
                  <a:txBody>
                    <a:bodyPr/>
                    <a:lstStyle/>
                    <a:p>
                      <a:r>
                        <a:rPr lang="en-US" sz="1000"/>
                        <a:t>0.0411%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407684902"/>
                  </a:ext>
                </a:extLst>
              </a:tr>
              <a:tr h="370840">
                <a:tc>
                  <a:txBody>
                    <a:bodyPr/>
                    <a:lstStyle/>
                    <a:p>
                      <a:r>
                        <a:rPr lang="en-US" sz="1000" b="1"/>
                        <a:t>NBKGroup - 2017-01-24 10:43:55</a:t>
                      </a:r>
                      <a:r>
                        <a:rPr lang="en-US" sz="1000"/>
                        <a:t>
Congratulations to our customer Saeb Mohammad winner of the weekly prize KD 5,000. You could be the next winner!</a:t>
                      </a:r>
                      <a:endParaRPr lang="en-US" sz="1000"/>
                    </a:p>
                  </a:txBody>
                  <a:tcPr/>
                </a:tc>
                <a:tc>
                  <a:txBody>
                    <a:bodyPr/>
                    <a:lstStyle/>
                    <a:p>
                      <a:r>
                        <a:rPr lang="en-US" sz="1000"/>
                        <a:t>69</a:t>
                      </a:r>
                      <a:endParaRPr lang="en-US" sz="1000"/>
                    </a:p>
                  </a:txBody>
                  <a:tcPr/>
                </a:tc>
                <a:tc>
                  <a:txBody>
                    <a:bodyPr/>
                    <a:lstStyle/>
                    <a:p>
                      <a:r>
                        <a:rPr lang="en-US" sz="1000"/>
                        <a:t>64</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0.0386%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584220543"/>
                  </a:ext>
                </a:extLst>
              </a:tr>
              <a:tr h="370840">
                <a:tc>
                  <a:txBody>
                    <a:bodyPr/>
                    <a:lstStyle/>
                    <a:p>
                      <a:r>
                        <a:rPr lang="en-US" sz="1000" b="1"/>
                        <a:t>NBKGroup - 2017-01-22 11:07:01</a:t>
                      </a:r>
                      <a:r>
                        <a:rPr lang="en-US" sz="1000"/>
                        <a:t>
</a:t>
                      </a:r>
                      <a:endParaRPr lang="en-US" sz="1000"/>
                    </a:p>
                  </a:txBody>
                  <a:tcPr/>
                </a:tc>
                <a:tc>
                  <a:txBody>
                    <a:bodyPr/>
                    <a:lstStyle/>
                    <a:p>
                      <a:r>
                        <a:rPr lang="en-US" sz="1000"/>
                        <a:t>68</a:t>
                      </a:r>
                      <a:endParaRPr lang="en-US" sz="1000"/>
                    </a:p>
                  </a:txBody>
                  <a:tcPr/>
                </a:tc>
                <a:tc>
                  <a:txBody>
                    <a:bodyPr/>
                    <a:lstStyle/>
                    <a:p>
                      <a:r>
                        <a:rPr lang="en-US" sz="1000"/>
                        <a:t>64</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0.0381%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36322592"/>
                  </a:ext>
                </a:extLst>
              </a:tr>
              <a:tr h="370840">
                <a:tc>
                  <a:txBody>
                    <a:bodyPr/>
                    <a:lstStyle/>
                    <a:p>
                      <a:r>
                        <a:rPr lang="en-US" sz="1000" b="1"/>
                        <a:t>Kuwait Finance House ( KFH ) - 2017-01-19 10:39:02</a:t>
                      </a:r>
                      <a:r>
                        <a:rPr lang="en-US" sz="1000"/>
                        <a:t>
</a:t>
                      </a:r>
                      <a:endParaRPr lang="en-US" sz="1000"/>
                    </a:p>
                  </a:txBody>
                  <a:tcPr/>
                </a:tc>
                <a:tc>
                  <a:txBody>
                    <a:bodyPr/>
                    <a:lstStyle/>
                    <a:p>
                      <a:r>
                        <a:rPr lang="en-US" sz="1000"/>
                        <a:t>67</a:t>
                      </a:r>
                      <a:endParaRPr lang="en-US" sz="1000"/>
                    </a:p>
                  </a:txBody>
                  <a:tcPr/>
                </a:tc>
                <a:tc>
                  <a:txBody>
                    <a:bodyPr/>
                    <a:lstStyle/>
                    <a:p>
                      <a:r>
                        <a:rPr lang="en-US" sz="1000"/>
                        <a:t>63</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0.0388%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68344629"/>
                  </a:ext>
                </a:extLst>
              </a:tr>
              <a:tr h="370840">
                <a:tc>
                  <a:txBody>
                    <a:bodyPr/>
                    <a:lstStyle/>
                    <a:p>
                      <a:r>
                        <a:rPr lang="en-US" sz="1000" b="1"/>
                        <a:t>Gulf Bank - 2017-01-22 08:39:59</a:t>
                      </a:r>
                      <a:r>
                        <a:rPr lang="en-US" sz="1000"/>
                        <a:t>
٩ </a:t>
                      </a:r>
                      <a:r>
                        <a:rPr lang="ar-AE" sz="1000"/>
                        <a:t>أيام باقية لدخول سحب الدانة
أودع الآن أو إفتح حساب اليوم!
#مليونير_الدانة</a:t>
                      </a:r>
                      <a:endParaRPr lang="en-US" sz="1000"/>
                    </a:p>
                  </a:txBody>
                  <a:tcPr/>
                </a:tc>
                <a:tc>
                  <a:txBody>
                    <a:bodyPr/>
                    <a:lstStyle/>
                    <a:p>
                      <a:r>
                        <a:rPr lang="en-US" sz="1000"/>
                        <a:t>59</a:t>
                      </a:r>
                      <a:endParaRPr lang="en-US" sz="1000"/>
                    </a:p>
                  </a:txBody>
                  <a:tcPr/>
                </a:tc>
                <a:tc>
                  <a:txBody>
                    <a:bodyPr/>
                    <a:lstStyle/>
                    <a:p>
                      <a:r>
                        <a:rPr lang="en-US" sz="1000"/>
                        <a:t>52</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0.0592%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66151747"/>
                  </a:ext>
                </a:extLst>
              </a:tr>
              <a:tr h="370840">
                <a:tc>
                  <a:txBody>
                    <a:bodyPr/>
                    <a:lstStyle/>
                    <a:p>
                      <a:r>
                        <a:rPr lang="en-US" sz="1000" b="1"/>
                        <a:t>NBKGroup - 2017-01-20 10:44:26</a:t>
                      </a:r>
                      <a:r>
                        <a:rPr lang="en-US" sz="1000"/>
                        <a:t>
</a:t>
                      </a:r>
                      <a:r>
                        <a:rPr lang="ar-AE" sz="1000"/>
                        <a:t>شكراً على أكثر من مليوني معاملة مصرفية عبر خدمة الوطني عبر الموبايل والإنترنت مما مكننا للحفاظ على مرتبة الريادة</a:t>
                      </a:r>
                      <a:endParaRPr lang="en-US" sz="1000"/>
                    </a:p>
                  </a:txBody>
                  <a:tcPr/>
                </a:tc>
                <a:tc>
                  <a:txBody>
                    <a:bodyPr/>
                    <a:lstStyle/>
                    <a:p>
                      <a:r>
                        <a:rPr lang="en-US" sz="1000"/>
                        <a:t>59</a:t>
                      </a:r>
                      <a:endParaRPr lang="en-US" sz="1000"/>
                    </a:p>
                  </a:txBody>
                  <a:tcPr/>
                </a:tc>
                <a:tc>
                  <a:txBody>
                    <a:bodyPr/>
                    <a:lstStyle/>
                    <a:p>
                      <a:r>
                        <a:rPr lang="en-US" sz="1000"/>
                        <a:t>44</a:t>
                      </a:r>
                      <a:endParaRPr lang="en-US" sz="1000"/>
                    </a:p>
                  </a:txBody>
                  <a:tcPr/>
                </a:tc>
                <a:tc>
                  <a:txBody>
                    <a:bodyPr/>
                    <a:lstStyle/>
                    <a:p>
                      <a:r>
                        <a:rPr lang="en-US" sz="1000"/>
                        <a:t>14</a:t>
                      </a:r>
                      <a:endParaRPr lang="en-US" sz="1000"/>
                    </a:p>
                  </a:txBody>
                  <a:tcPr/>
                </a:tc>
                <a:tc>
                  <a:txBody>
                    <a:bodyPr/>
                    <a:lstStyle/>
                    <a:p>
                      <a:r>
                        <a:rPr lang="en-US" sz="1000"/>
                        <a:t>1</a:t>
                      </a:r>
                      <a:endParaRPr lang="en-US" sz="1000"/>
                    </a:p>
                  </a:txBody>
                  <a:tcPr/>
                </a:tc>
                <a:tc>
                  <a:txBody>
                    <a:bodyPr/>
                    <a:lstStyle/>
                    <a:p>
                      <a:r>
                        <a:rPr lang="en-US" sz="1000"/>
                        <a:t>0.0332%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39391623"/>
                  </a:ext>
                </a:extLst>
              </a:tr>
              <a:tr h="370840">
                <a:tc>
                  <a:txBody>
                    <a:bodyPr/>
                    <a:lstStyle/>
                    <a:p>
                      <a:r>
                        <a:rPr lang="en-US" sz="1000" b="1"/>
                        <a:t>Commercial Bank of Kuwait - 2017-01-22 10:47:40</a:t>
                      </a:r>
                      <a:r>
                        <a:rPr lang="en-US" sz="1000"/>
                        <a:t>
</a:t>
                      </a:r>
                      <a:r>
                        <a:rPr lang="ar-AE" sz="1000"/>
                        <a:t>نهنئ الفائزين بسحب النجمة اليومي من 15/01/2017 إلى 19/01/2017</a:t>
                      </a:r>
                      <a:endParaRPr lang="en-US" sz="1000"/>
                    </a:p>
                  </a:txBody>
                  <a:tcPr/>
                </a:tc>
                <a:tc>
                  <a:txBody>
                    <a:bodyPr/>
                    <a:lstStyle/>
                    <a:p>
                      <a:r>
                        <a:rPr lang="en-US" sz="1000"/>
                        <a:t>58</a:t>
                      </a:r>
                      <a:endParaRPr lang="en-US" sz="1000"/>
                    </a:p>
                  </a:txBody>
                  <a:tcPr/>
                </a:tc>
                <a:tc>
                  <a:txBody>
                    <a:bodyPr/>
                    <a:lstStyle/>
                    <a:p>
                      <a:r>
                        <a:rPr lang="en-US" sz="1000"/>
                        <a:t>53</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0.7665%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97309742"/>
                  </a:ext>
                </a:extLst>
              </a:tr>
              <a:tr h="370840">
                <a:tc>
                  <a:txBody>
                    <a:bodyPr/>
                    <a:lstStyle/>
                    <a:p>
                      <a:r>
                        <a:rPr lang="en-US" sz="1000" b="1"/>
                        <a:t>Gulf Bank - 2017-01-23 08:54:54</a:t>
                      </a:r>
                      <a:r>
                        <a:rPr lang="en-US" sz="1000"/>
                        <a:t>
٨ </a:t>
                      </a:r>
                      <a:r>
                        <a:rPr lang="ar-AE" sz="1000"/>
                        <a:t>أيام باقية لدخول سحب الدانة
أودع الآن أو إفتح حساب اليوم!
#مليونير_الدانة</a:t>
                      </a:r>
                      <a:endParaRPr lang="en-US" sz="1000"/>
                    </a:p>
                  </a:txBody>
                  <a:tcPr/>
                </a:tc>
                <a:tc>
                  <a:txBody>
                    <a:bodyPr/>
                    <a:lstStyle/>
                    <a:p>
                      <a:r>
                        <a:rPr lang="en-US" sz="1000"/>
                        <a:t>56</a:t>
                      </a:r>
                      <a:endParaRPr lang="en-US" sz="1000"/>
                    </a:p>
                  </a:txBody>
                  <a:tcPr/>
                </a:tc>
                <a:tc>
                  <a:txBody>
                    <a:bodyPr/>
                    <a:lstStyle/>
                    <a:p>
                      <a:r>
                        <a:rPr lang="en-US" sz="1000"/>
                        <a:t>46</a:t>
                      </a:r>
                      <a:endParaRPr lang="en-US" sz="1000"/>
                    </a:p>
                  </a:txBody>
                  <a:tcPr/>
                </a:tc>
                <a:tc>
                  <a:txBody>
                    <a:bodyPr/>
                    <a:lstStyle/>
                    <a:p>
                      <a:r>
                        <a:rPr lang="en-US" sz="1000"/>
                        <a:t>7</a:t>
                      </a:r>
                      <a:endParaRPr lang="en-US" sz="1000"/>
                    </a:p>
                  </a:txBody>
                  <a:tcPr/>
                </a:tc>
                <a:tc>
                  <a:txBody>
                    <a:bodyPr/>
                    <a:lstStyle/>
                    <a:p>
                      <a:r>
                        <a:rPr lang="en-US" sz="1000"/>
                        <a:t>3</a:t>
                      </a:r>
                      <a:endParaRPr lang="en-US" sz="1000"/>
                    </a:p>
                  </a:txBody>
                  <a:tcPr/>
                </a:tc>
                <a:tc>
                  <a:txBody>
                    <a:bodyPr/>
                    <a:lstStyle/>
                    <a:p>
                      <a:r>
                        <a:rPr lang="en-US" sz="1000"/>
                        <a:t>0.0561%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9440546"/>
                  </a:ext>
                </a:extLst>
              </a:tr>
              <a:tr h="370840">
                <a:tc>
                  <a:txBody>
                    <a:bodyPr/>
                    <a:lstStyle/>
                    <a:p>
                      <a:r>
                        <a:rPr lang="en-US" sz="1000" b="1"/>
                        <a:t>NBKGroup - 2017-01-23 09:33:57</a:t>
                      </a:r>
                      <a:r>
                        <a:rPr lang="en-US" sz="1000"/>
                        <a:t>
#NBKProfits
</a:t>
                      </a:r>
                      <a:r>
                        <a:rPr lang="ar-AE" sz="1000"/>
                        <a:t>بنك الكويت الوطني يحقق أرباحاً صافية بقيمة 295.2 مليون دينار كويتي للعام 2016 بنمو 4.6 %
</a:t>
                      </a:r>
                      <a:r>
                        <a:rPr lang="en-US" sz="1000"/>
                        <a:t>NBK reports net profits of KD 295.2 million for FY 2016 growing 4.6% YOY</a:t>
                      </a:r>
                      <a:endParaRPr lang="en-US" sz="1000"/>
                    </a:p>
                  </a:txBody>
                  <a:tcPr/>
                </a:tc>
                <a:tc>
                  <a:txBody>
                    <a:bodyPr/>
                    <a:lstStyle/>
                    <a:p>
                      <a:r>
                        <a:rPr lang="en-US" sz="1000"/>
                        <a:t>56</a:t>
                      </a:r>
                      <a:endParaRPr lang="en-US" sz="1000"/>
                    </a:p>
                  </a:txBody>
                  <a:tcPr/>
                </a:tc>
                <a:tc>
                  <a:txBody>
                    <a:bodyPr/>
                    <a:lstStyle/>
                    <a:p>
                      <a:r>
                        <a:rPr lang="en-US" sz="1000"/>
                        <a:t>47</a:t>
                      </a:r>
                      <a:endParaRPr lang="en-US" sz="1000"/>
                    </a:p>
                  </a:txBody>
                  <a:tcPr/>
                </a:tc>
                <a:tc>
                  <a:txBody>
                    <a:bodyPr/>
                    <a:lstStyle/>
                    <a:p>
                      <a:r>
                        <a:rPr lang="en-US" sz="1000"/>
                        <a:t>3</a:t>
                      </a:r>
                      <a:endParaRPr lang="en-US" sz="1000"/>
                    </a:p>
                  </a:txBody>
                  <a:tcPr/>
                </a:tc>
                <a:tc>
                  <a:txBody>
                    <a:bodyPr/>
                    <a:lstStyle/>
                    <a:p>
                      <a:r>
                        <a:rPr lang="en-US" sz="1000"/>
                        <a:t>6</a:t>
                      </a:r>
                      <a:endParaRPr lang="en-US" sz="1000"/>
                    </a:p>
                  </a:txBody>
                  <a:tcPr/>
                </a:tc>
                <a:tc>
                  <a:txBody>
                    <a:bodyPr/>
                    <a:lstStyle/>
                    <a:p>
                      <a:r>
                        <a:rPr lang="en-US" sz="1000"/>
                        <a:t>0.0313%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48605642"/>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691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0989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723761"/>
                    </a:ext>
                  </a:extLst>
                </a:gridCol>
                <a:gridCol w="658368">
                  <a:extLst>
                    <a:ext uri="{9D8B030D-6E8A-4147-A177-3AD203B41FA5}">
                      <a16:colId xmlns:a16="http://schemas.microsoft.com/office/drawing/2014/main" val="2079552763"/>
                    </a:ext>
                  </a:extLst>
                </a:gridCol>
                <a:gridCol w="658368">
                  <a:extLst>
                    <a:ext uri="{9D8B030D-6E8A-4147-A177-3AD203B41FA5}">
                      <a16:colId xmlns:a16="http://schemas.microsoft.com/office/drawing/2014/main" val="877985057"/>
                    </a:ext>
                  </a:extLst>
                </a:gridCol>
                <a:gridCol w="658368">
                  <a:extLst>
                    <a:ext uri="{9D8B030D-6E8A-4147-A177-3AD203B41FA5}">
                      <a16:colId xmlns:a16="http://schemas.microsoft.com/office/drawing/2014/main" val="241499645"/>
                    </a:ext>
                  </a:extLst>
                </a:gridCol>
                <a:gridCol w="658368">
                  <a:extLst>
                    <a:ext uri="{9D8B030D-6E8A-4147-A177-3AD203B41FA5}">
                      <a16:colId xmlns:a16="http://schemas.microsoft.com/office/drawing/2014/main" val="2524212941"/>
                    </a:ext>
                  </a:extLst>
                </a:gridCol>
                <a:gridCol w="658368">
                  <a:extLst>
                    <a:ext uri="{9D8B030D-6E8A-4147-A177-3AD203B41FA5}">
                      <a16:colId xmlns:a16="http://schemas.microsoft.com/office/drawing/2014/main" val="1686132665"/>
                    </a:ext>
                  </a:extLst>
                </a:gridCol>
                <a:gridCol w="658368">
                  <a:extLst>
                    <a:ext uri="{9D8B030D-6E8A-4147-A177-3AD203B41FA5}">
                      <a16:colId xmlns:a16="http://schemas.microsoft.com/office/drawing/2014/main" val="1970662744"/>
                    </a:ext>
                  </a:extLst>
                </a:gridCol>
                <a:gridCol w="658368">
                  <a:extLst>
                    <a:ext uri="{9D8B030D-6E8A-4147-A177-3AD203B41FA5}">
                      <a16:colId xmlns:a16="http://schemas.microsoft.com/office/drawing/2014/main" val="382961049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98315531"/>
                  </a:ext>
                </a:extLst>
              </a:tr>
              <a:tr h="370840">
                <a:tc>
                  <a:txBody>
                    <a:bodyPr/>
                    <a:lstStyle/>
                    <a:p>
                      <a:r>
                        <a:rPr lang="en-US" sz="1000" b="1"/>
                        <a:t>NBKGroup - 2017-01-20 08:14:06</a:t>
                      </a:r>
                      <a:r>
                        <a:rPr lang="en-US" sz="1000"/>
                        <a:t>
</a:t>
                      </a:r>
                      <a:r>
                        <a:rPr lang="ar-AE" sz="1000"/>
                        <a:t>جدد بطاقة ال </a:t>
                      </a:r>
                      <a:r>
                        <a:rPr lang="en-US" sz="1000"/>
                        <a:t>Visa </a:t>
                      </a:r>
                      <a:r>
                        <a:rPr lang="ar-AE" sz="1000"/>
                        <a:t>للاستمتاع بهذه الخدمة!</a:t>
                      </a:r>
                      <a:endParaRPr lang="en-US" sz="1000"/>
                    </a:p>
                  </a:txBody>
                  <a:tcPr/>
                </a:tc>
                <a:tc>
                  <a:txBody>
                    <a:bodyPr/>
                    <a:lstStyle/>
                    <a:p>
                      <a:r>
                        <a:rPr lang="en-US" sz="1000"/>
                        <a:t>50</a:t>
                      </a:r>
                      <a:endParaRPr lang="en-US" sz="1000"/>
                    </a:p>
                  </a:txBody>
                  <a:tcPr/>
                </a:tc>
                <a:tc>
                  <a:txBody>
                    <a:bodyPr/>
                    <a:lstStyle/>
                    <a:p>
                      <a:r>
                        <a:rPr lang="en-US" sz="1000"/>
                        <a:t>46</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0.0281%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81117617"/>
                  </a:ext>
                </a:extLst>
              </a:tr>
              <a:tr h="370840">
                <a:tc>
                  <a:txBody>
                    <a:bodyPr/>
                    <a:lstStyle/>
                    <a:p>
                      <a:r>
                        <a:rPr lang="en-US" sz="1000" b="1"/>
                        <a:t>Kuwait Finance House ( KFH ) - 2017-01-21 15:12:16</a:t>
                      </a:r>
                      <a:r>
                        <a:rPr lang="en-US" sz="1000"/>
                        <a:t>
</a:t>
                      </a:r>
                      <a:r>
                        <a:rPr lang="ar-AE" sz="1000"/>
                        <a:t>المتسابق الكويتي محمد بو ربيع يحقق المركز الأول في بطولة دبي للدراجات المائية</a:t>
                      </a:r>
                      <a:r>
                        <a:rPr lang="en-US" sz="1000"/>
                        <a:t>🏆
#</a:t>
                      </a:r>
                      <a:r>
                        <a:rPr lang="ar-AE" sz="1000"/>
                        <a:t>مبادري_بيتك</a:t>
                      </a:r>
                      <a:endParaRPr lang="en-US" sz="1000"/>
                    </a:p>
                  </a:txBody>
                  <a:tcPr/>
                </a:tc>
                <a:tc>
                  <a:txBody>
                    <a:bodyPr/>
                    <a:lstStyle/>
                    <a:p>
                      <a:r>
                        <a:rPr lang="en-US" sz="1000"/>
                        <a:t>50</a:t>
                      </a:r>
                      <a:endParaRPr lang="en-US" sz="1000"/>
                    </a:p>
                  </a:txBody>
                  <a:tcPr/>
                </a:tc>
                <a:tc>
                  <a:txBody>
                    <a:bodyPr/>
                    <a:lstStyle/>
                    <a:p>
                      <a:r>
                        <a:rPr lang="en-US" sz="1000"/>
                        <a:t>48</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0.0289%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63260623"/>
                  </a:ext>
                </a:extLst>
              </a:tr>
              <a:tr h="370840">
                <a:tc>
                  <a:txBody>
                    <a:bodyPr/>
                    <a:lstStyle/>
                    <a:p>
                      <a:r>
                        <a:rPr lang="en-US" sz="1000" b="1"/>
                        <a:t>Kuwait Finance House ( KFH ) - 2017-01-19 07:56:15</a:t>
                      </a:r>
                      <a:r>
                        <a:rPr lang="en-US" sz="1000"/>
                        <a:t>
</a:t>
                      </a:r>
                      <a:r>
                        <a:rPr lang="ar-AE" sz="1000"/>
                        <a:t>اللهم صيباً نافعاً</a:t>
                      </a:r>
                      <a:endParaRPr lang="en-US" sz="1000"/>
                    </a:p>
                  </a:txBody>
                  <a:tcPr/>
                </a:tc>
                <a:tc>
                  <a:txBody>
                    <a:bodyPr/>
                    <a:lstStyle/>
                    <a:p>
                      <a:r>
                        <a:rPr lang="en-US" sz="1000"/>
                        <a:t>49</a:t>
                      </a:r>
                      <a:endParaRPr lang="en-US" sz="1000"/>
                    </a:p>
                  </a:txBody>
                  <a:tcPr/>
                </a:tc>
                <a:tc>
                  <a:txBody>
                    <a:bodyPr/>
                    <a:lstStyle/>
                    <a:p>
                      <a:r>
                        <a:rPr lang="en-US" sz="1000"/>
                        <a:t>44</a:t>
                      </a:r>
                      <a:endParaRPr lang="en-US" sz="1000"/>
                    </a:p>
                  </a:txBody>
                  <a:tcPr/>
                </a:tc>
                <a:tc>
                  <a:txBody>
                    <a:bodyPr/>
                    <a:lstStyle/>
                    <a:p>
                      <a:r>
                        <a:rPr lang="en-US" sz="1000"/>
                        <a:t>2</a:t>
                      </a:r>
                      <a:endParaRPr lang="en-US" sz="1000"/>
                    </a:p>
                  </a:txBody>
                  <a:tcPr/>
                </a:tc>
                <a:tc>
                  <a:txBody>
                    <a:bodyPr/>
                    <a:lstStyle/>
                    <a:p>
                      <a:r>
                        <a:rPr lang="en-US" sz="1000"/>
                        <a:t>3</a:t>
                      </a:r>
                      <a:endParaRPr lang="en-US" sz="1000"/>
                    </a:p>
                  </a:txBody>
                  <a:tcPr/>
                </a:tc>
                <a:tc>
                  <a:txBody>
                    <a:bodyPr/>
                    <a:lstStyle/>
                    <a:p>
                      <a:r>
                        <a:rPr lang="en-US" sz="1000"/>
                        <a:t>0.0283%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49732496"/>
                  </a:ext>
                </a:extLst>
              </a:tr>
              <a:tr h="370840">
                <a:tc>
                  <a:txBody>
                    <a:bodyPr/>
                    <a:lstStyle/>
                    <a:p>
                      <a:r>
                        <a:rPr lang="en-US" sz="1000" b="1"/>
                        <a:t>Gulf Bank - 2017-01-21 11:22:09</a:t>
                      </a:r>
                      <a:r>
                        <a:rPr lang="en-US" sz="1000"/>
                        <a:t>
١٠ </a:t>
                      </a:r>
                      <a:r>
                        <a:rPr lang="ar-AE" sz="1000"/>
                        <a:t>أيام باقية لدخول سحب الدانة
أودع الآن أو إفتح حساب اليوم!
#مليونير_الدانة</a:t>
                      </a:r>
                      <a:endParaRPr lang="en-US" sz="1000"/>
                    </a:p>
                  </a:txBody>
                  <a:tcPr/>
                </a:tc>
                <a:tc>
                  <a:txBody>
                    <a:bodyPr/>
                    <a:lstStyle/>
                    <a:p>
                      <a:r>
                        <a:rPr lang="en-US" sz="1000"/>
                        <a:t>46</a:t>
                      </a:r>
                      <a:endParaRPr lang="en-US" sz="1000"/>
                    </a:p>
                  </a:txBody>
                  <a:tcPr/>
                </a:tc>
                <a:tc>
                  <a:txBody>
                    <a:bodyPr/>
                    <a:lstStyle/>
                    <a:p>
                      <a:r>
                        <a:rPr lang="en-US" sz="1000"/>
                        <a:t>43</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0.0462%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27733186"/>
                  </a:ext>
                </a:extLst>
              </a:tr>
              <a:tr h="370840">
                <a:tc>
                  <a:txBody>
                    <a:bodyPr/>
                    <a:lstStyle/>
                    <a:p>
                      <a:r>
                        <a:rPr lang="en-US" sz="1000" b="1"/>
                        <a:t>NBKGroup - 2017-01-19 05:14:01</a:t>
                      </a:r>
                      <a:r>
                        <a:rPr lang="en-US" sz="1000"/>
                        <a:t>
#NBKBranches
</a:t>
                      </a:r>
                      <a:r>
                        <a:rPr lang="ar-AE" sz="1000"/>
                        <a:t>لقد أطلقنا مؤخراً باقة من الخدمات المتطورة والمبتكرة لعملائنا من الصم والبكم متوفرة في 6 من فروعنا  المنتشرة في مختلف مناطق الكويت. فإلى جانب التسهيلات القائمة التي نوفرها من فريق متخصص ومدرب لاستقبال العملاء، يتم التعامل معهم وإنجاز معاملاتهم البنكية بكل سهولة عن طريق لغة الاشارات لتلبية كافة احتياجاتهم المصرفية على اكمل وجه، كما أضفنا المزيد من الخدمات في فروعنا التالية: الفحيحيل الساحلي، مبارك الكبير، سينما السالمية، سعد العبدالله، الرحاب والفرع الرئيسي 
</a:t>
                      </a:r>
                      <a:r>
                        <a:rPr lang="en-US" sz="1000"/>
                        <a:t>NBK proudly introduces  6 fully-equipped branches to serve people with hearing impairment by a team of well-trained staff to communicate in sign language.  You are warmly welcome in our branches In Fahaheel Al Saheli, Mubarak Al Kabeer, Cinema Salmiya, Saad Al Abdullah, Rehab and Head Office to benefit from our inclusive banking services as per the highest international standards.</a:t>
                      </a:r>
                      <a:endParaRPr lang="en-US" sz="1000"/>
                    </a:p>
                  </a:txBody>
                  <a:tcPr/>
                </a:tc>
                <a:tc>
                  <a:txBody>
                    <a:bodyPr/>
                    <a:lstStyle/>
                    <a:p>
                      <a:r>
                        <a:rPr lang="en-US" sz="1000"/>
                        <a:t>40</a:t>
                      </a:r>
                      <a:endParaRPr lang="en-US" sz="1000"/>
                    </a:p>
                  </a:txBody>
                  <a:tcPr/>
                </a:tc>
                <a:tc>
                  <a:txBody>
                    <a:bodyPr/>
                    <a:lstStyle/>
                    <a:p>
                      <a:r>
                        <a:rPr lang="en-US" sz="1000"/>
                        <a:t>30</a:t>
                      </a:r>
                      <a:endParaRPr lang="en-US" sz="1000"/>
                    </a:p>
                  </a:txBody>
                  <a:tcPr/>
                </a:tc>
                <a:tc>
                  <a:txBody>
                    <a:bodyPr/>
                    <a:lstStyle/>
                    <a:p>
                      <a:r>
                        <a:rPr lang="en-US" sz="1000"/>
                        <a:t>7</a:t>
                      </a:r>
                      <a:endParaRPr lang="en-US" sz="1000"/>
                    </a:p>
                  </a:txBody>
                  <a:tcPr/>
                </a:tc>
                <a:tc>
                  <a:txBody>
                    <a:bodyPr/>
                    <a:lstStyle/>
                    <a:p>
                      <a:r>
                        <a:rPr lang="en-US" sz="1000"/>
                        <a:t>3</a:t>
                      </a:r>
                      <a:endParaRPr lang="en-US" sz="1000"/>
                    </a:p>
                  </a:txBody>
                  <a:tcPr/>
                </a:tc>
                <a:tc>
                  <a:txBody>
                    <a:bodyPr/>
                    <a:lstStyle/>
                    <a:p>
                      <a:r>
                        <a:rPr lang="en-US" sz="1000"/>
                        <a:t>0.0225%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07083275"/>
                  </a:ext>
                </a:extLst>
              </a:tr>
              <a:tr h="370840">
                <a:tc>
                  <a:txBody>
                    <a:bodyPr/>
                    <a:lstStyle/>
                    <a:p>
                      <a:r>
                        <a:rPr lang="en-US" sz="1000" b="1"/>
                        <a:t>Kuwait Finance House ( KFH ) - 2017-01-19 13:56:41</a:t>
                      </a:r>
                      <a:r>
                        <a:rPr lang="en-US" sz="1000"/>
                        <a:t>
</a:t>
                      </a:r>
                      <a:endParaRPr lang="en-US" sz="1000"/>
                    </a:p>
                  </a:txBody>
                  <a:tcPr/>
                </a:tc>
                <a:tc>
                  <a:txBody>
                    <a:bodyPr/>
                    <a:lstStyle/>
                    <a:p>
                      <a:r>
                        <a:rPr lang="en-US" sz="1000"/>
                        <a:t>38</a:t>
                      </a:r>
                      <a:endParaRPr lang="en-US" sz="1000"/>
                    </a:p>
                  </a:txBody>
                  <a:tcPr/>
                </a:tc>
                <a:tc>
                  <a:txBody>
                    <a:bodyPr/>
                    <a:lstStyle/>
                    <a:p>
                      <a:r>
                        <a:rPr lang="en-US" sz="1000"/>
                        <a:t>38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0.0220%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8637375"/>
                  </a:ext>
                </a:extLst>
              </a:tr>
              <a:tr h="370840">
                <a:tc>
                  <a:txBody>
                    <a:bodyPr/>
                    <a:lstStyle/>
                    <a:p>
                      <a:r>
                        <a:rPr lang="en-US" sz="1000" b="1"/>
                        <a:t>Gulf Bank - 2017-01-22 12:19:57</a:t>
                      </a:r>
                      <a:r>
                        <a:rPr lang="en-US" sz="1000"/>
                        <a:t>
</a:t>
                      </a:r>
                      <a:r>
                        <a:rPr lang="ar-AE" sz="1000"/>
                        <a:t>مبروك للرابحين في السحب اليومي من الدانة
</a:t>
                      </a:r>
                      <a:r>
                        <a:rPr lang="en-US" sz="1000"/>
                        <a:t>Congratulations to the Al Danah daily winners draw</a:t>
                      </a:r>
                      <a:endParaRPr lang="en-US" sz="1000"/>
                    </a:p>
                  </a:txBody>
                  <a:tcPr/>
                </a:tc>
                <a:tc>
                  <a:txBody>
                    <a:bodyPr/>
                    <a:lstStyle/>
                    <a:p>
                      <a:r>
                        <a:rPr lang="en-US" sz="1000"/>
                        <a:t>36</a:t>
                      </a:r>
                      <a:endParaRPr lang="en-US" sz="1000"/>
                    </a:p>
                  </a:txBody>
                  <a:tcPr/>
                </a:tc>
                <a:tc>
                  <a:txBody>
                    <a:bodyPr/>
                    <a:lstStyle/>
                    <a:p>
                      <a:r>
                        <a:rPr lang="en-US" sz="1000"/>
                        <a:t>33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0.0361%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64143822"/>
                  </a:ext>
                </a:extLst>
              </a:tr>
              <a:tr h="370840">
                <a:tc>
                  <a:txBody>
                    <a:bodyPr/>
                    <a:lstStyle/>
                    <a:p>
                      <a:r>
                        <a:rPr lang="en-US" sz="1000" b="1"/>
                        <a:t>NBKGroup - 2017-01-23 10:00:23</a:t>
                      </a:r>
                      <a:r>
                        <a:rPr lang="en-US" sz="1000"/>
                        <a:t>
Mention someone that wants to travel on a private jet! #NBKPrivateJet</a:t>
                      </a:r>
                      <a:endParaRPr lang="en-US" sz="1000"/>
                    </a:p>
                  </a:txBody>
                  <a:tcPr/>
                </a:tc>
                <a:tc>
                  <a:txBody>
                    <a:bodyPr/>
                    <a:lstStyle/>
                    <a:p>
                      <a:r>
                        <a:rPr lang="en-US" sz="1000"/>
                        <a:t>35</a:t>
                      </a:r>
                      <a:endParaRPr lang="en-US" sz="1000"/>
                    </a:p>
                  </a:txBody>
                  <a:tcPr/>
                </a:tc>
                <a:tc>
                  <a:txBody>
                    <a:bodyPr/>
                    <a:lstStyle/>
                    <a:p>
                      <a:r>
                        <a:rPr lang="en-US" sz="1000"/>
                        <a:t>28</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0.0196%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93516274"/>
                  </a:ext>
                </a:extLst>
              </a:tr>
              <a:tr h="370840">
                <a:tc>
                  <a:txBody>
                    <a:bodyPr/>
                    <a:lstStyle/>
                    <a:p>
                      <a:r>
                        <a:rPr lang="en-US" sz="1000" b="1"/>
                        <a:t>NBKGroup - 2017-01-20 06:01:13</a:t>
                      </a:r>
                      <a:r>
                        <a:rPr lang="en-US" sz="1000"/>
                        <a:t>
NBK with you around the world!</a:t>
                      </a:r>
                      <a:endParaRPr lang="en-US" sz="1000"/>
                    </a:p>
                  </a:txBody>
                  <a:tcPr/>
                </a:tc>
                <a:tc>
                  <a:txBody>
                    <a:bodyPr/>
                    <a:lstStyle/>
                    <a:p>
                      <a:r>
                        <a:rPr lang="en-US" sz="1000"/>
                        <a:t>35</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0.0197%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26699778"/>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81360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411</Words>
  <Application>Microsoft Office PowerPoint</Application>
  <PresentationFormat>On-screen Show (4:3)</PresentationFormat>
  <Paragraphs>233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2017-01-26T08:19:39Z</dcterms:created>
  <dcterms:modified xsi:type="dcterms:W3CDTF">2017-01-26T08:20:28Z</dcterms:modified>
</cp:coreProperties>
</file>