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49040595"/>
              </p:ext>
            </p:extLst>
          </p:nvPr>
        </p:nvGraphicFramePr>
        <p:xfrm>
          <a:off x="457200" y="1731963"/>
          <a:ext cx="8229600" cy="305308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8731553"/>
                    </a:ext>
                  </a:extLst>
                </a:gridCol>
                <a:gridCol w="987552">
                  <a:extLst>
                    <a:ext uri="{9D8B030D-6E8A-4147-A177-3AD203B41FA5}">
                      <a16:colId xmlns:a16="http://schemas.microsoft.com/office/drawing/2014/main" val="3617919035"/>
                    </a:ext>
                  </a:extLst>
                </a:gridCol>
                <a:gridCol w="987552">
                  <a:extLst>
                    <a:ext uri="{9D8B030D-6E8A-4147-A177-3AD203B41FA5}">
                      <a16:colId xmlns:a16="http://schemas.microsoft.com/office/drawing/2014/main" val="1416018010"/>
                    </a:ext>
                  </a:extLst>
                </a:gridCol>
                <a:gridCol w="987552">
                  <a:extLst>
                    <a:ext uri="{9D8B030D-6E8A-4147-A177-3AD203B41FA5}">
                      <a16:colId xmlns:a16="http://schemas.microsoft.com/office/drawing/2014/main" val="1029500179"/>
                    </a:ext>
                  </a:extLst>
                </a:gridCol>
                <a:gridCol w="987552">
                  <a:extLst>
                    <a:ext uri="{9D8B030D-6E8A-4147-A177-3AD203B41FA5}">
                      <a16:colId xmlns:a16="http://schemas.microsoft.com/office/drawing/2014/main" val="191642556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290895519"/>
                  </a:ext>
                </a:extLst>
              </a:tr>
              <a:tr h="370840">
                <a:tc>
                  <a:txBody>
                    <a:bodyPr/>
                    <a:lstStyle/>
                    <a:p>
                      <a:r>
                        <a:rPr lang="en-US" sz="1000" b="1"/>
                        <a:t>bankboubyan (</a:t>
                      </a:r>
                      <a:r>
                        <a:rPr lang="ar-AE" sz="1000" b="1"/>
                        <a:t>بنك بوبيان</a:t>
                      </a:r>
                      <a:r>
                        <a:rPr lang="en-US" sz="1000" b="1"/>
                        <a:t>⠀⠀⠀) - 2017-01-19 16:36:10</a:t>
                      </a:r>
                      <a:r>
                        <a:rPr lang="en-US" sz="1000"/>
                        <a:t>
:
</a:t>
                      </a:r>
                      <a:r>
                        <a:rPr lang="ar-AE" sz="1000"/>
                        <a:t>منشن شخص ودك تهديه  </a:t>
                      </a:r>
                      <a:r>
                        <a:rPr lang="en-US" sz="1000"/>
                        <a:t>IPhone 7 . 
</a:t>
                      </a:r>
                      <a:r>
                        <a:rPr lang="ar-AE" sz="1000"/>
                        <a:t>آخر موعد لاحتساب المشاركات يوم الثلاثاء 24 يناير الساعة 11 مساء.
سيتم إعلان إسم الفائز يوم الأربعاء 25 يناير بإذن الله .
الجائزة:
 </a:t>
                      </a:r>
                      <a:r>
                        <a:rPr lang="en-US" sz="1000"/>
                        <a:t>IPhone 7
</a:t>
                      </a:r>
                      <a:r>
                        <a:rPr lang="ar-AE" sz="1000"/>
                        <a:t>شروط المسابقة:
١- متابعة حساب بنك بوبيان @</a:t>
                      </a:r>
                      <a:r>
                        <a:rPr lang="en-US" sz="1000"/>
                        <a:t>BankBoubyan
٢- </a:t>
                      </a:r>
                      <a:r>
                        <a:rPr lang="ar-AE" sz="1000"/>
                        <a:t>المشاركة من داخل الكويت فقط
٣- لن تحتسب مشاركات موظفين بنك بوبيان .
#</a:t>
                      </a:r>
                      <a:r>
                        <a:rPr lang="en-US" sz="1000"/>
                        <a:t>BoubyanCompetitions
#</a:t>
                      </a:r>
                      <a:r>
                        <a:rPr lang="ar-AE" sz="1000"/>
                        <a:t>إربح_مع_بوبيان</a:t>
                      </a:r>
                      <a:endParaRPr lang="en-US" sz="1000"/>
                    </a:p>
                  </a:txBody>
                  <a:tcPr/>
                </a:tc>
                <a:tc>
                  <a:txBody>
                    <a:bodyPr/>
                    <a:lstStyle/>
                    <a:p>
                      <a:r>
                        <a:rPr lang="en-US" sz="1000"/>
                        <a:t>6917</a:t>
                      </a:r>
                      <a:endParaRPr lang="en-US" sz="1000"/>
                    </a:p>
                  </a:txBody>
                  <a:tcPr/>
                </a:tc>
                <a:tc>
                  <a:txBody>
                    <a:bodyPr/>
                    <a:lstStyle/>
                    <a:p>
                      <a:r>
                        <a:rPr lang="en-US" sz="1000"/>
                        <a:t>34050</a:t>
                      </a:r>
                      <a:endParaRPr lang="en-US" sz="1000"/>
                    </a:p>
                  </a:txBody>
                  <a:tcPr/>
                </a:tc>
                <a:tc>
                  <a:txBody>
                    <a:bodyPr/>
                    <a:lstStyle/>
                    <a:p>
                      <a:r>
                        <a:rPr lang="en-US" sz="1000"/>
                        <a:t>20.3202%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28359071"/>
                  </a:ext>
                </a:extLst>
              </a:tr>
            </a:tbl>
          </a:graphicData>
        </a:graphic>
      </p:graphicFrame>
      <p:sp>
        <p:nvSpPr>
          <p:cNvPr id="4" name="Text Placeholder 3"/>
          <p:cNvSpPr>
            <a:spLocks noGrp="1"/>
          </p:cNvSpPr>
          <p:nvPr>
            <p:ph type="body" sz="quarter" idx="14"/>
          </p:nvPr>
        </p:nvSpPr>
        <p:spPr/>
        <p:txBody>
          <a:bodyPr/>
          <a:lstStyle/>
          <a:p>
            <a:r>
              <a:rPr lang="en-US"/>
              <a:t>19/01/2017 - 25/01/2017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7917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320459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70903861"/>
                    </a:ext>
                  </a:extLst>
                </a:gridCol>
                <a:gridCol w="987552">
                  <a:extLst>
                    <a:ext uri="{9D8B030D-6E8A-4147-A177-3AD203B41FA5}">
                      <a16:colId xmlns:a16="http://schemas.microsoft.com/office/drawing/2014/main" val="2273456211"/>
                    </a:ext>
                  </a:extLst>
                </a:gridCol>
                <a:gridCol w="987552">
                  <a:extLst>
                    <a:ext uri="{9D8B030D-6E8A-4147-A177-3AD203B41FA5}">
                      <a16:colId xmlns:a16="http://schemas.microsoft.com/office/drawing/2014/main" val="196267317"/>
                    </a:ext>
                  </a:extLst>
                </a:gridCol>
                <a:gridCol w="987552">
                  <a:extLst>
                    <a:ext uri="{9D8B030D-6E8A-4147-A177-3AD203B41FA5}">
                      <a16:colId xmlns:a16="http://schemas.microsoft.com/office/drawing/2014/main" val="3420672512"/>
                    </a:ext>
                  </a:extLst>
                </a:gridCol>
                <a:gridCol w="987552">
                  <a:extLst>
                    <a:ext uri="{9D8B030D-6E8A-4147-A177-3AD203B41FA5}">
                      <a16:colId xmlns:a16="http://schemas.microsoft.com/office/drawing/2014/main" val="1866800229"/>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575619535"/>
                  </a:ext>
                </a:extLst>
              </a:tr>
              <a:tr h="370840">
                <a:tc>
                  <a:txBody>
                    <a:bodyPr/>
                    <a:lstStyle/>
                    <a:p>
                      <a:r>
                        <a:rPr lang="en-US" sz="1000" b="1"/>
                        <a:t>warba_bank (Warba Bank </a:t>
                      </a:r>
                      <a:r>
                        <a:rPr lang="ar-AE" sz="1000" b="1"/>
                        <a:t>بنك وربة) - 2017-01-24 09:35:22</a:t>
                      </a:r>
                      <a:r>
                        <a:rPr lang="ar-AE" sz="1000"/>
                        <a:t>
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a:t>
                      </a:r>
                      <a:endParaRPr lang="en-US" sz="1000"/>
                    </a:p>
                  </a:txBody>
                  <a:tcPr/>
                </a:tc>
                <a:tc>
                  <a:txBody>
                    <a:bodyPr/>
                    <a:lstStyle/>
                    <a:p>
                      <a:r>
                        <a:rPr lang="en-US" sz="1000"/>
                        <a:t>1944</a:t>
                      </a:r>
                      <a:endParaRPr lang="en-US" sz="1000"/>
                    </a:p>
                  </a:txBody>
                  <a:tcPr/>
                </a:tc>
                <a:tc>
                  <a:txBody>
                    <a:bodyPr/>
                    <a:lstStyle/>
                    <a:p>
                      <a:r>
                        <a:rPr lang="en-US" sz="1000"/>
                        <a:t>2229</a:t>
                      </a:r>
                      <a:endParaRPr lang="en-US" sz="1000"/>
                    </a:p>
                  </a:txBody>
                  <a:tcPr/>
                </a:tc>
                <a:tc>
                  <a:txBody>
                    <a:bodyPr/>
                    <a:lstStyle/>
                    <a:p>
                      <a:r>
                        <a:rPr lang="en-US" sz="1000"/>
                        <a:t>6.8187%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927231162"/>
                  </a:ext>
                </a:extLst>
              </a:tr>
              <a:tr h="370840">
                <a:tc>
                  <a:txBody>
                    <a:bodyPr/>
                    <a:lstStyle/>
                    <a:p>
                      <a:r>
                        <a:rPr lang="en-US" sz="1000" b="1"/>
                        <a:t>bankboubyan (</a:t>
                      </a:r>
                      <a:r>
                        <a:rPr lang="ar-AE" sz="1000" b="1"/>
                        <a:t>بنك بوبيان</a:t>
                      </a:r>
                      <a:r>
                        <a:rPr lang="en-US" sz="1000" b="1"/>
                        <a:t>⠀⠀⠀) - 2017-01-23 17:05:29</a:t>
                      </a:r>
                      <a:r>
                        <a:rPr lang="en-US" sz="1000"/>
                        <a:t>
:
</a:t>
                      </a:r>
                      <a:r>
                        <a:rPr lang="ar-AE" sz="1000"/>
                        <a:t>في العام 1927 احتضنت منطقة خارج سور الكويت مهبط صحراوي للطائرات ليكون أول مطار للكويت استخدمته الخطوط الجوية الإمبراطورية، التي غدت فيما بعد شركة الخطوط الجوية البريطانية.
جاوب وقد تربح 50 د.ك
آخر موعد لإحتساب التوقعات غداً 24 يناير 12 ظهراً.
سيتم إعلان الفائز يوم الجمعة 27 يناير بإذن الله 
شروط المسابقة: 
١- متابعة حساب بنك بوبيان @</a:t>
                      </a:r>
                      <a:r>
                        <a:rPr lang="en-US" sz="1000"/>
                        <a:t>BankBoubyan 
٢- </a:t>
                      </a:r>
                      <a:r>
                        <a:rPr lang="ar-AE" sz="1000"/>
                        <a:t>المشاركة من داخل الكويت فقط 
٣- إجابة واحدة لكل مشارك
٤- مشاركة موظفين بنك بوبيان لن تحتسب
#</a:t>
                      </a:r>
                      <a:r>
                        <a:rPr lang="en-US" sz="1000"/>
                        <a:t>BoubyanCompetitions</a:t>
                      </a:r>
                      <a:endParaRPr lang="en-US" sz="1000"/>
                    </a:p>
                  </a:txBody>
                  <a:tcPr/>
                </a:tc>
                <a:tc>
                  <a:txBody>
                    <a:bodyPr/>
                    <a:lstStyle/>
                    <a:p>
                      <a:r>
                        <a:rPr lang="en-US" sz="1000"/>
                        <a:t>5277</a:t>
                      </a:r>
                      <a:endParaRPr lang="en-US" sz="1000"/>
                    </a:p>
                  </a:txBody>
                  <a:tcPr/>
                </a:tc>
                <a:tc>
                  <a:txBody>
                    <a:bodyPr/>
                    <a:lstStyle/>
                    <a:p>
                      <a:r>
                        <a:rPr lang="en-US" sz="1000"/>
                        <a:t>7817</a:t>
                      </a:r>
                      <a:endParaRPr lang="en-US" sz="1000"/>
                    </a:p>
                  </a:txBody>
                  <a:tcPr/>
                </a:tc>
                <a:tc>
                  <a:txBody>
                    <a:bodyPr/>
                    <a:lstStyle/>
                    <a:p>
                      <a:r>
                        <a:rPr lang="en-US" sz="1000"/>
                        <a:t>6.4343%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795004165"/>
                  </a:ext>
                </a:extLst>
              </a:tr>
              <a:tr h="370840">
                <a:tc>
                  <a:txBody>
                    <a:bodyPr/>
                    <a:lstStyle/>
                    <a:p>
                      <a:r>
                        <a:rPr lang="en-US" sz="1000" b="1"/>
                        <a:t>nbkgroup (National Bank of Kuwait) - 2017-01-22 12:26:05</a:t>
                      </a:r>
                      <a:r>
                        <a:rPr lang="en-US" sz="1000"/>
                        <a:t>
#NBKCompetitions
</a:t>
                      </a:r>
                      <a:r>
                        <a:rPr lang="ar-AE" sz="1000"/>
                        <a:t>جاوب صح ويمكن تكون الرابح معانا 
شروط المسابقة: - على المشترك متابعة حساب بنك الكويت الوطني
-  آخر موعد لاحتساب المشاركة تاريخ 23/1/2017
- لا يتم احتساب مشاركة أي موظف في بنك الكويت الوطني
- سيتم إعلان اسم الفائز بتاريخ 26/1/2017
- في حال عدم رد الفائز خلال 24 ساعة سيتم اختيار فائز آخر</a:t>
                      </a:r>
                      <a:endParaRPr lang="en-US" sz="1000"/>
                    </a:p>
                  </a:txBody>
                  <a:tcPr/>
                </a:tc>
                <a:tc>
                  <a:txBody>
                    <a:bodyPr/>
                    <a:lstStyle/>
                    <a:p>
                      <a:r>
                        <a:rPr lang="en-US" sz="1000"/>
                        <a:t>4983</a:t>
                      </a:r>
                      <a:endParaRPr lang="en-US" sz="1000"/>
                    </a:p>
                  </a:txBody>
                  <a:tcPr/>
                </a:tc>
                <a:tc>
                  <a:txBody>
                    <a:bodyPr/>
                    <a:lstStyle/>
                    <a:p>
                      <a:r>
                        <a:rPr lang="en-US" sz="1000"/>
                        <a:t>9590</a:t>
                      </a:r>
                      <a:endParaRPr lang="en-US" sz="1000"/>
                    </a:p>
                  </a:txBody>
                  <a:tcPr/>
                </a:tc>
                <a:tc>
                  <a:txBody>
                    <a:bodyPr/>
                    <a:lstStyle/>
                    <a:p>
                      <a:r>
                        <a:rPr lang="en-US" sz="1000"/>
                        <a:t>6.0055%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102687493"/>
                  </a:ext>
                </a:extLst>
              </a:tr>
              <a:tr h="370840">
                <a:tc>
                  <a:txBody>
                    <a:bodyPr/>
                    <a:lstStyle/>
                    <a:p>
                      <a:r>
                        <a:rPr lang="en-US" sz="1000" b="1"/>
                        <a:t>bankboubyan (</a:t>
                      </a:r>
                      <a:r>
                        <a:rPr lang="ar-AE" sz="1000" b="1"/>
                        <a:t>بنك بوبيان</a:t>
                      </a:r>
                      <a:r>
                        <a:rPr lang="en-US" sz="1000" b="1"/>
                        <a:t>⠀⠀⠀) - 2017-01-21 14:00:18</a:t>
                      </a:r>
                      <a:r>
                        <a:rPr lang="en-US" sz="1000"/>
                        <a:t>
:
</a:t>
                      </a:r>
                      <a:r>
                        <a:rPr lang="ar-AE" sz="1000"/>
                        <a:t>توقّع نتيجة مباراة مانشستر سيتي </a:t>
                      </a:r>
                      <a:r>
                        <a:rPr lang="en-US" sz="1000"/>
                        <a:t>x </a:t>
                      </a:r>
                      <a:r>
                        <a:rPr lang="ar-AE" sz="1000"/>
                        <a:t>توتنهام هوتسبير وقد تربح 100 د.ك 
آخر موعد لاحتساب التوقعات اليوم الساعة 8:30 مساء.
سيتم إعلان إسم الفائز يوم الأربعاء 25 يناير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4828</a:t>
                      </a:r>
                      <a:endParaRPr lang="en-US" sz="1000"/>
                    </a:p>
                  </a:txBody>
                  <a:tcPr/>
                </a:tc>
                <a:tc>
                  <a:txBody>
                    <a:bodyPr/>
                    <a:lstStyle/>
                    <a:p>
                      <a:r>
                        <a:rPr lang="en-US" sz="1000"/>
                        <a:t>5921</a:t>
                      </a:r>
                      <a:endParaRPr lang="en-US" sz="1000"/>
                    </a:p>
                  </a:txBody>
                  <a:tcPr/>
                </a:tc>
                <a:tc>
                  <a:txBody>
                    <a:bodyPr/>
                    <a:lstStyle/>
                    <a:p>
                      <a:r>
                        <a:rPr lang="en-US" sz="1000"/>
                        <a:t>5.3050%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321499594"/>
                  </a:ext>
                </a:extLst>
              </a:tr>
              <a:tr h="370840">
                <a:tc>
                  <a:txBody>
                    <a:bodyPr/>
                    <a:lstStyle/>
                    <a:p>
                      <a:r>
                        <a:rPr lang="en-US" sz="1000" b="1"/>
                        <a:t>gulf_bank (Gulf Bank) - 2017-01-21 06:42:02</a:t>
                      </a:r>
                      <a:r>
                        <a:rPr lang="en-US" sz="1000"/>
                        <a:t>
</a:t>
                      </a:r>
                      <a:r>
                        <a:rPr lang="ar-AE" sz="1000"/>
                        <a:t>توقع نتيجة المباراة
وادخل السحب على جائزة بقيمة 100 د.ك
شروط المشاركة:
١- متابعة حساب بنك الخليج في الانستغرام
٢- منشن ربعك اذا ودك تتحداهم 
٣- إجابة واحدة لكل مشترك
٤- موظفو البنك لا تحتسب مشاركتهم
٥- تحتسب المشاركات من داخل دولة الكويت فقط
٦- سيتم اغلاق باب المشاركة مع انطلاق المباراة</a:t>
                      </a:r>
                      <a:endParaRPr lang="en-US" sz="1000"/>
                    </a:p>
                  </a:txBody>
                  <a:tcPr/>
                </a:tc>
                <a:tc>
                  <a:txBody>
                    <a:bodyPr/>
                    <a:lstStyle/>
                    <a:p>
                      <a:r>
                        <a:rPr lang="en-US" sz="1000"/>
                        <a:t>1966</a:t>
                      </a:r>
                      <a:endParaRPr lang="en-US" sz="1000"/>
                    </a:p>
                  </a:txBody>
                  <a:tcPr/>
                </a:tc>
                <a:tc>
                  <a:txBody>
                    <a:bodyPr/>
                    <a:lstStyle/>
                    <a:p>
                      <a:r>
                        <a:rPr lang="en-US" sz="1000"/>
                        <a:t>2262</a:t>
                      </a:r>
                      <a:endParaRPr lang="en-US" sz="1000"/>
                    </a:p>
                  </a:txBody>
                  <a:tcPr/>
                </a:tc>
                <a:tc>
                  <a:txBody>
                    <a:bodyPr/>
                    <a:lstStyle/>
                    <a:p>
                      <a:r>
                        <a:rPr lang="en-US" sz="1000"/>
                        <a:t>5.2808%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464513072"/>
                  </a:ext>
                </a:extLst>
              </a:tr>
              <a:tr h="370840">
                <a:tc>
                  <a:txBody>
                    <a:bodyPr/>
                    <a:lstStyle/>
                    <a:p>
                      <a:r>
                        <a:rPr lang="en-US" sz="1000" b="1"/>
                        <a:t>nbkgroup (National Bank of Kuwait) - 2017-01-24 12:15:54</a:t>
                      </a:r>
                      <a:r>
                        <a:rPr lang="en-US" sz="1000"/>
                        <a:t>
#NBKCompetitions
</a:t>
                      </a:r>
                      <a:r>
                        <a:rPr lang="ar-AE" sz="1000"/>
                        <a:t>جاوب صح واربح 100 د.ك
شروط المسابقة: - على المشترك متابعة حساب بنك الكويت الوطني
-  آخر موعد لاحتساب المشاركة تاريخ 25/1/2017
- لا يتم احتساب مشاركة أي موظف في بنك الكويت الوطني
- سيتم إعلان اسم الفائز بتاريخ 31/1/2017
- في حال عدم رد الفائز خلال 24 ساعة سيتم اختيار فائز آخر</a:t>
                      </a:r>
                      <a:endParaRPr lang="en-US" sz="1000"/>
                    </a:p>
                  </a:txBody>
                  <a:tcPr/>
                </a:tc>
                <a:tc>
                  <a:txBody>
                    <a:bodyPr/>
                    <a:lstStyle/>
                    <a:p>
                      <a:r>
                        <a:rPr lang="en-US" sz="1000"/>
                        <a:t>3829</a:t>
                      </a:r>
                      <a:endParaRPr lang="en-US" sz="1000"/>
                    </a:p>
                  </a:txBody>
                  <a:tcPr/>
                </a:tc>
                <a:tc>
                  <a:txBody>
                    <a:bodyPr/>
                    <a:lstStyle/>
                    <a:p>
                      <a:r>
                        <a:rPr lang="en-US" sz="1000"/>
                        <a:t>5164</a:t>
                      </a:r>
                      <a:endParaRPr lang="en-US" sz="1000"/>
                    </a:p>
                  </a:txBody>
                  <a:tcPr/>
                </a:tc>
                <a:tc>
                  <a:txBody>
                    <a:bodyPr/>
                    <a:lstStyle/>
                    <a:p>
                      <a:r>
                        <a:rPr lang="en-US" sz="1000"/>
                        <a:t>3.7009%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202903523"/>
                  </a:ext>
                </a:extLst>
              </a:tr>
              <a:tr h="370840">
                <a:tc>
                  <a:txBody>
                    <a:bodyPr/>
                    <a:lstStyle/>
                    <a:p>
                      <a:r>
                        <a:rPr lang="en-US" sz="1000" b="1"/>
                        <a:t>kfhgroup (Kuwait Finance House) - 2017-01-23 09:40:33</a:t>
                      </a:r>
                      <a:r>
                        <a:rPr lang="en-US" sz="1000"/>
                        <a:t>
</a:t>
                      </a:r>
                      <a:r>
                        <a:rPr lang="ar-AE" sz="1000"/>
                        <a:t>شاركنا باجابتك لفرصة ربح 
</a:t>
                      </a:r>
                      <a:r>
                        <a:rPr lang="en-US" sz="1000"/>
                        <a:t>Mini iPad 
</a:t>
                      </a:r>
                      <a:r>
                        <a:rPr lang="ar-AE" sz="1000"/>
                        <a:t>شروط المسابقة:
١- متابعة حسابنا 
٢- إجابة واحدة لكل مشارك
٣- المشاركة من داخل الكويت
آخر موعد لإستقبال الاجابات الليلة ٩م</a:t>
                      </a:r>
                      <a:endParaRPr lang="en-US" sz="1000"/>
                    </a:p>
                  </a:txBody>
                  <a:tcPr/>
                </a:tc>
                <a:tc>
                  <a:txBody>
                    <a:bodyPr/>
                    <a:lstStyle/>
                    <a:p>
                      <a:r>
                        <a:rPr lang="en-US" sz="1000"/>
                        <a:t>2246</a:t>
                      </a:r>
                      <a:endParaRPr lang="en-US" sz="1000"/>
                    </a:p>
                  </a:txBody>
                  <a:tcPr/>
                </a:tc>
                <a:tc>
                  <a:txBody>
                    <a:bodyPr/>
                    <a:lstStyle/>
                    <a:p>
                      <a:r>
                        <a:rPr lang="en-US" sz="1000"/>
                        <a:t>1769</a:t>
                      </a:r>
                      <a:endParaRPr lang="en-US" sz="1000"/>
                    </a:p>
                  </a:txBody>
                  <a:tcPr/>
                </a:tc>
                <a:tc>
                  <a:txBody>
                    <a:bodyPr/>
                    <a:lstStyle/>
                    <a:p>
                      <a:r>
                        <a:rPr lang="en-US" sz="1000"/>
                        <a:t>2.2469%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64480501"/>
                  </a:ext>
                </a:extLst>
              </a:tr>
              <a:tr h="370840">
                <a:tc>
                  <a:txBody>
                    <a:bodyPr/>
                    <a:lstStyle/>
                    <a:p>
                      <a:r>
                        <a:rPr lang="en-US" sz="1000" b="1"/>
                        <a:t>nbkgroup (National Bank of Kuwait) - 2017-01-23 11:59:09</a:t>
                      </a:r>
                      <a:r>
                        <a:rPr lang="en-US" sz="1000"/>
                        <a:t>
#NBKPrivateJet
</a:t>
                      </a:r>
                      <a:r>
                        <a:rPr lang="ar-AE" sz="1000"/>
                        <a:t>منشن شخص يبي يسافر على طياره خاصه!
</a:t>
                      </a:r>
                      <a:r>
                        <a:rPr lang="en-US" sz="1000"/>
                        <a:t>Mention someone that wants to travel on a private jet! #NBKPrivateJet</a:t>
                      </a:r>
                      <a:endParaRPr lang="en-US" sz="1000"/>
                    </a:p>
                  </a:txBody>
                  <a:tcPr/>
                </a:tc>
                <a:tc>
                  <a:txBody>
                    <a:bodyPr/>
                    <a:lstStyle/>
                    <a:p>
                      <a:r>
                        <a:rPr lang="en-US" sz="1000"/>
                        <a:t>2497</a:t>
                      </a:r>
                      <a:endParaRPr lang="en-US" sz="1000"/>
                    </a:p>
                  </a:txBody>
                  <a:tcPr/>
                </a:tc>
                <a:tc>
                  <a:txBody>
                    <a:bodyPr/>
                    <a:lstStyle/>
                    <a:p>
                      <a:r>
                        <a:rPr lang="en-US" sz="1000"/>
                        <a:t>1207</a:t>
                      </a:r>
                      <a:endParaRPr lang="en-US" sz="1000"/>
                    </a:p>
                  </a:txBody>
                  <a:tcPr/>
                </a:tc>
                <a:tc>
                  <a:txBody>
                    <a:bodyPr/>
                    <a:lstStyle/>
                    <a:p>
                      <a:r>
                        <a:rPr lang="en-US" sz="1000"/>
                        <a:t>1.5254%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758047873"/>
                  </a:ext>
                </a:extLst>
              </a:tr>
              <a:tr h="370840">
                <a:tc>
                  <a:txBody>
                    <a:bodyPr/>
                    <a:lstStyle/>
                    <a:p>
                      <a:r>
                        <a:rPr lang="en-US" sz="1000" b="1"/>
                        <a:t>burganbankkuwait (Burgan Bank) - 2017-01-23 09:27:57</a:t>
                      </a:r>
                      <a:r>
                        <a:rPr lang="en-US" sz="1000"/>
                        <a:t>
.
</a:t>
                      </a:r>
                      <a:r>
                        <a:rPr lang="ar-AE" sz="1000"/>
                        <a:t>منذ 40 عاماً ، إلهامكم لنا قاد مسيرتنا وكان دافعنا لتحقيق النجاح والاستمرار في رحلتنا . كتبنا معكم حكاية مليئة بالأمل
والفخر والإنجاز . ونحن اليوم نحتفل معكم بمرور أربع عقود ونعدكم بمستقبل أكثر إشراقا
</a:t>
                      </a:r>
                      <a:r>
                        <a:rPr lang="en-US" sz="1000"/>
                        <a:t>Your Trust has been the driving force of our journey for 40 years, helping us achieve success at every step. You empowered us and filled us with hope and pride and moved us ahead. Thank you and we promise you a brighter future.</a:t>
                      </a:r>
                      <a:endParaRPr lang="en-US" sz="1000"/>
                    </a:p>
                  </a:txBody>
                  <a:tcPr/>
                </a:tc>
                <a:tc>
                  <a:txBody>
                    <a:bodyPr/>
                    <a:lstStyle/>
                    <a:p>
                      <a:r>
                        <a:rPr lang="en-US" sz="1000"/>
                        <a:t>150</a:t>
                      </a:r>
                      <a:endParaRPr lang="en-US" sz="1000"/>
                    </a:p>
                  </a:txBody>
                  <a:tcPr/>
                </a:tc>
                <a:tc>
                  <a:txBody>
                    <a:bodyPr/>
                    <a:lstStyle/>
                    <a:p>
                      <a:r>
                        <a:rPr lang="en-US" sz="1000"/>
                        <a:t>14</a:t>
                      </a:r>
                      <a:endParaRPr lang="en-US" sz="1000"/>
                    </a:p>
                  </a:txBody>
                  <a:tcPr/>
                </a:tc>
                <a:tc>
                  <a:txBody>
                    <a:bodyPr/>
                    <a:lstStyle/>
                    <a:p>
                      <a:r>
                        <a:rPr lang="en-US" sz="1000"/>
                        <a:t>1.4336%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815055028"/>
                  </a:ext>
                </a:extLst>
              </a:tr>
              <a:tr h="370840">
                <a:tc>
                  <a:txBody>
                    <a:bodyPr/>
                    <a:lstStyle/>
                    <a:p>
                      <a:r>
                        <a:rPr lang="en-US" sz="1000" b="1"/>
                        <a:t>bankboubyan (</a:t>
                      </a:r>
                      <a:r>
                        <a:rPr lang="ar-AE" sz="1000" b="1"/>
                        <a:t>بنك بوبيان</a:t>
                      </a:r>
                      <a:r>
                        <a:rPr lang="en-US" sz="1000" b="1"/>
                        <a:t>⠀⠀⠀) - 2017-01-21 17:31:38</a:t>
                      </a:r>
                      <a:r>
                        <a:rPr lang="en-US" sz="1000"/>
                        <a:t>
:
</a:t>
                      </a:r>
                      <a:r>
                        <a:rPr lang="ar-AE" sz="1000"/>
                        <a:t>تتعدد المهارات التي يتمنى الناس إتقانها، مثل قيادة الطائرات، الغوص، الرسم، النجارة أو ما يعتبر مرغوباً غيرها. ما هي المهارة التي تتمنى أن تتعلمها وتتقنها؟ ولماذا؟</a:t>
                      </a:r>
                      <a:endParaRPr lang="en-US" sz="1000"/>
                    </a:p>
                  </a:txBody>
                  <a:tcPr/>
                </a:tc>
                <a:tc>
                  <a:txBody>
                    <a:bodyPr/>
                    <a:lstStyle/>
                    <a:p>
                      <a:r>
                        <a:rPr lang="en-US" sz="1000"/>
                        <a:t>2421</a:t>
                      </a:r>
                      <a:endParaRPr lang="en-US" sz="1000"/>
                    </a:p>
                  </a:txBody>
                  <a:tcPr/>
                </a:tc>
                <a:tc>
                  <a:txBody>
                    <a:bodyPr/>
                    <a:lstStyle/>
                    <a:p>
                      <a:r>
                        <a:rPr lang="en-US" sz="1000"/>
                        <a:t>443</a:t>
                      </a:r>
                      <a:endParaRPr lang="en-US" sz="1000"/>
                    </a:p>
                  </a:txBody>
                  <a:tcPr/>
                </a:tc>
                <a:tc>
                  <a:txBody>
                    <a:bodyPr/>
                    <a:lstStyle/>
                    <a:p>
                      <a:r>
                        <a:rPr lang="en-US" sz="1000"/>
                        <a:t>1.4135%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470602417"/>
                  </a:ext>
                </a:extLst>
              </a:tr>
            </a:tbl>
          </a:graphicData>
        </a:graphic>
      </p:graphicFrame>
      <p:sp>
        <p:nvSpPr>
          <p:cNvPr id="4" name="Text Placeholder 3"/>
          <p:cNvSpPr>
            <a:spLocks noGrp="1"/>
          </p:cNvSpPr>
          <p:nvPr>
            <p:ph type="body" sz="quarter" idx="14"/>
          </p:nvPr>
        </p:nvSpPr>
        <p:spPr/>
        <p:txBody>
          <a:bodyPr/>
          <a:lstStyle/>
          <a:p>
            <a:r>
              <a:rPr lang="en-US"/>
              <a:t>19/01/2017 - 25/01/2017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0883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536512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7448389"/>
                    </a:ext>
                  </a:extLst>
                </a:gridCol>
                <a:gridCol w="987552">
                  <a:extLst>
                    <a:ext uri="{9D8B030D-6E8A-4147-A177-3AD203B41FA5}">
                      <a16:colId xmlns:a16="http://schemas.microsoft.com/office/drawing/2014/main" val="635781369"/>
                    </a:ext>
                  </a:extLst>
                </a:gridCol>
                <a:gridCol w="987552">
                  <a:extLst>
                    <a:ext uri="{9D8B030D-6E8A-4147-A177-3AD203B41FA5}">
                      <a16:colId xmlns:a16="http://schemas.microsoft.com/office/drawing/2014/main" val="735714782"/>
                    </a:ext>
                  </a:extLst>
                </a:gridCol>
                <a:gridCol w="987552">
                  <a:extLst>
                    <a:ext uri="{9D8B030D-6E8A-4147-A177-3AD203B41FA5}">
                      <a16:colId xmlns:a16="http://schemas.microsoft.com/office/drawing/2014/main" val="1070492182"/>
                    </a:ext>
                  </a:extLst>
                </a:gridCol>
                <a:gridCol w="987552">
                  <a:extLst>
                    <a:ext uri="{9D8B030D-6E8A-4147-A177-3AD203B41FA5}">
                      <a16:colId xmlns:a16="http://schemas.microsoft.com/office/drawing/2014/main" val="3107958315"/>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91149266"/>
                  </a:ext>
                </a:extLst>
              </a:tr>
              <a:tr h="370840">
                <a:tc>
                  <a:txBody>
                    <a:bodyPr/>
                    <a:lstStyle/>
                    <a:p>
                      <a:r>
                        <a:rPr lang="en-US" sz="1000" b="1"/>
                        <a:t>burganbankkuwait (Burgan Bank) - 2017-01-19 05:43:26</a:t>
                      </a:r>
                      <a:r>
                        <a:rPr lang="en-US" sz="1000"/>
                        <a:t>
</a:t>
                      </a:r>
                      <a:r>
                        <a:rPr lang="ar-AE" sz="1000"/>
                        <a:t>سيتم إيداع رواتب 
مساعدات الشؤون الاجتماعية 
الهيئة العامة للمعلومات المدينة
الديوان الأميري 
هيئة تشجيع الاستثمار المباشر
الهيئة العامة لشئون ذوي الإعاقة 
الهيئة العامة لمكافحة الفساد 
الهيئة العامة للتعويضات 
وزارة النفط
الهيئة العامة للبيئة 
وزارة الأشغال</a:t>
                      </a:r>
                      <a:endParaRPr lang="en-US" sz="1000"/>
                    </a:p>
                  </a:txBody>
                  <a:tcPr/>
                </a:tc>
                <a:tc>
                  <a:txBody>
                    <a:bodyPr/>
                    <a:lstStyle/>
                    <a:p>
                      <a:r>
                        <a:rPr lang="en-US" sz="1000"/>
                        <a:t>140</a:t>
                      </a:r>
                      <a:endParaRPr lang="en-US" sz="1000"/>
                    </a:p>
                  </a:txBody>
                  <a:tcPr/>
                </a:tc>
                <a:tc>
                  <a:txBody>
                    <a:bodyPr/>
                    <a:lstStyle/>
                    <a:p>
                      <a:r>
                        <a:rPr lang="en-US" sz="1000"/>
                        <a:t>16</a:t>
                      </a:r>
                      <a:endParaRPr lang="en-US" sz="1000"/>
                    </a:p>
                  </a:txBody>
                  <a:tcPr/>
                </a:tc>
                <a:tc>
                  <a:txBody>
                    <a:bodyPr/>
                    <a:lstStyle/>
                    <a:p>
                      <a:r>
                        <a:rPr lang="en-US" sz="1000"/>
                        <a:t>1.3886%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128915476"/>
                  </a:ext>
                </a:extLst>
              </a:tr>
              <a:tr h="370840">
                <a:tc>
                  <a:txBody>
                    <a:bodyPr/>
                    <a:lstStyle/>
                    <a:p>
                      <a:r>
                        <a:rPr lang="en-US" sz="1000" b="1"/>
                        <a:t>burganbankkuwait (Burgan Bank) - 2017-01-23 05:20:41</a:t>
                      </a:r>
                      <a:r>
                        <a:rPr lang="en-US" sz="1000"/>
                        <a:t>
</a:t>
                      </a:r>
                      <a:r>
                        <a:rPr lang="ar-AE" sz="1000"/>
                        <a:t>سيتم اليوم إيداع رواتب 
وزارة الدفاع (مدنيين- عسكريين)
الهيئة العامة للزراعة والثروة السمكية 
وزارة المواصلات 
وزارة المالية
وكالة الأنباء كونا
الهيئة العامة للغذاء والتغذية</a:t>
                      </a:r>
                      <a:endParaRPr lang="en-US" sz="1000"/>
                    </a:p>
                  </a:txBody>
                  <a:tcPr/>
                </a:tc>
                <a:tc>
                  <a:txBody>
                    <a:bodyPr/>
                    <a:lstStyle/>
                    <a:p>
                      <a:r>
                        <a:rPr lang="en-US" sz="1000"/>
                        <a:t>133</a:t>
                      </a:r>
                      <a:endParaRPr lang="en-US" sz="1000"/>
                    </a:p>
                  </a:txBody>
                  <a:tcPr/>
                </a:tc>
                <a:tc>
                  <a:txBody>
                    <a:bodyPr/>
                    <a:lstStyle/>
                    <a:p>
                      <a:r>
                        <a:rPr lang="en-US" sz="1000"/>
                        <a:t>22</a:t>
                      </a:r>
                      <a:endParaRPr lang="en-US" sz="1000"/>
                    </a:p>
                  </a:txBody>
                  <a:tcPr/>
                </a:tc>
                <a:tc>
                  <a:txBody>
                    <a:bodyPr/>
                    <a:lstStyle/>
                    <a:p>
                      <a:r>
                        <a:rPr lang="en-US" sz="1000"/>
                        <a:t>1.3549%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919400875"/>
                  </a:ext>
                </a:extLst>
              </a:tr>
              <a:tr h="370840">
                <a:tc>
                  <a:txBody>
                    <a:bodyPr/>
                    <a:lstStyle/>
                    <a:p>
                      <a:r>
                        <a:rPr lang="en-US" sz="1000" b="1"/>
                        <a:t>burganbankkuwait (Burgan Bank) - 2017-01-22 05:37:36</a:t>
                      </a:r>
                      <a:r>
                        <a:rPr lang="en-US" sz="1000"/>
                        <a:t>
</a:t>
                      </a:r>
                      <a:r>
                        <a:rPr lang="ar-AE" sz="1000"/>
                        <a:t>سيتم اليوم إيداع رواتب
وزارة الخارجية
وزارة الإعلام 
وزارة التجارة والصناعة
إدارة العامة للجمارك 
وزارة العدل 
ديوان المحاسبة 
المجلس الوطني للثقافة والفنون والآداب
إدارة الفتوى والتشريع 
ديوان الخدمة المدنية 
الطيران المدني 
الحرس الوطني 
الإدارة العامة للاطفاء
الأمانة العامة لمجلس الوزراء 
الهيئة العامة للشباب
جامعة الكويت
مجلس الأمة 
وزارة الأوقاف والشؤون الإسلامية 
الهيئة العامة لشؤون القصر 
وزارة التنمية و التخطيط</a:t>
                      </a:r>
                      <a:endParaRPr lang="en-US" sz="1000"/>
                    </a:p>
                  </a:txBody>
                  <a:tcPr/>
                </a:tc>
                <a:tc>
                  <a:txBody>
                    <a:bodyPr/>
                    <a:lstStyle/>
                    <a:p>
                      <a:r>
                        <a:rPr lang="en-US" sz="1000"/>
                        <a:t>129</a:t>
                      </a:r>
                      <a:endParaRPr lang="en-US" sz="1000"/>
                    </a:p>
                  </a:txBody>
                  <a:tcPr/>
                </a:tc>
                <a:tc>
                  <a:txBody>
                    <a:bodyPr/>
                    <a:lstStyle/>
                    <a:p>
                      <a:r>
                        <a:rPr lang="en-US" sz="1000"/>
                        <a:t>16</a:t>
                      </a:r>
                      <a:endParaRPr lang="en-US" sz="1000"/>
                    </a:p>
                  </a:txBody>
                  <a:tcPr/>
                </a:tc>
                <a:tc>
                  <a:txBody>
                    <a:bodyPr/>
                    <a:lstStyle/>
                    <a:p>
                      <a:r>
                        <a:rPr lang="en-US" sz="1000"/>
                        <a:t>1.2771%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559342009"/>
                  </a:ext>
                </a:extLst>
              </a:tr>
              <a:tr h="370840">
                <a:tc>
                  <a:txBody>
                    <a:bodyPr/>
                    <a:lstStyle/>
                    <a:p>
                      <a:r>
                        <a:rPr lang="en-US" sz="1000" b="1"/>
                        <a:t>kfhgroup (Kuwait Finance House) - 2017-01-20 09:07:41</a:t>
                      </a:r>
                      <a:r>
                        <a:rPr lang="en-US" sz="1000"/>
                        <a:t>
</a:t>
                      </a:r>
                      <a:r>
                        <a:rPr lang="ar-AE" sz="1000"/>
                        <a:t>الشاب المبدع / أنس الشهاب
#مبادري_بيتك</a:t>
                      </a:r>
                      <a:endParaRPr lang="en-US" sz="1000"/>
                    </a:p>
                  </a:txBody>
                  <a:tcPr/>
                </a:tc>
                <a:tc>
                  <a:txBody>
                    <a:bodyPr/>
                    <a:lstStyle/>
                    <a:p>
                      <a:r>
                        <a:rPr lang="en-US" sz="1000"/>
                        <a:t>2085</a:t>
                      </a:r>
                      <a:endParaRPr lang="en-US" sz="1000"/>
                    </a:p>
                  </a:txBody>
                  <a:tcPr/>
                </a:tc>
                <a:tc>
                  <a:txBody>
                    <a:bodyPr/>
                    <a:lstStyle/>
                    <a:p>
                      <a:r>
                        <a:rPr lang="en-US" sz="1000"/>
                        <a:t>74</a:t>
                      </a:r>
                      <a:endParaRPr lang="en-US" sz="1000"/>
                    </a:p>
                  </a:txBody>
                  <a:tcPr/>
                </a:tc>
                <a:tc>
                  <a:txBody>
                    <a:bodyPr/>
                    <a:lstStyle/>
                    <a:p>
                      <a:r>
                        <a:rPr lang="en-US" sz="1000"/>
                        <a:t>1.2101%</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15230185"/>
                  </a:ext>
                </a:extLst>
              </a:tr>
              <a:tr h="370840">
                <a:tc>
                  <a:txBody>
                    <a:bodyPr/>
                    <a:lstStyle/>
                    <a:p>
                      <a:r>
                        <a:rPr lang="en-US" sz="1000" b="1"/>
                        <a:t>burganbankkuwait (Burgan Bank) - 2017-01-25 06:37:11</a:t>
                      </a:r>
                      <a:r>
                        <a:rPr lang="en-US" sz="1000"/>
                        <a:t>
</a:t>
                      </a:r>
                      <a:r>
                        <a:rPr lang="ar-AE" sz="1000"/>
                        <a:t>سيتم اليوم إيداع رواتب 
وزارة الشؤون الاجتماعية والعمل 
الهيئة العامة للتعليم التطبيقي والتدريب - موظفين 
الرعاية السكنية- موظفين 
دعم العمالة الوطنية
وزارة التربية
الهيئة العامة للقوى العاملة
وزارة التعليم العالي- موظفين
الهيئة العامة لشئون ذوي الاعاقة</a:t>
                      </a:r>
                      <a:endParaRPr lang="en-US" sz="1000"/>
                    </a:p>
                  </a:txBody>
                  <a:tcPr/>
                </a:tc>
                <a:tc>
                  <a:txBody>
                    <a:bodyPr/>
                    <a:lstStyle/>
                    <a:p>
                      <a:r>
                        <a:rPr lang="en-US" sz="1000"/>
                        <a:t>128</a:t>
                      </a:r>
                      <a:endParaRPr lang="en-US" sz="1000"/>
                    </a:p>
                  </a:txBody>
                  <a:tcPr/>
                </a:tc>
                <a:tc>
                  <a:txBody>
                    <a:bodyPr/>
                    <a:lstStyle/>
                    <a:p>
                      <a:r>
                        <a:rPr lang="en-US" sz="1000"/>
                        <a:t>12</a:t>
                      </a:r>
                      <a:endParaRPr lang="en-US" sz="1000"/>
                    </a:p>
                  </a:txBody>
                  <a:tcPr/>
                </a:tc>
                <a:tc>
                  <a:txBody>
                    <a:bodyPr/>
                    <a:lstStyle/>
                    <a:p>
                      <a:r>
                        <a:rPr lang="en-US" sz="1000"/>
                        <a:t>1.2093%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9180985"/>
                  </a:ext>
                </a:extLst>
              </a:tr>
              <a:tr h="370840">
                <a:tc>
                  <a:txBody>
                    <a:bodyPr/>
                    <a:lstStyle/>
                    <a:p>
                      <a:r>
                        <a:rPr lang="en-US" sz="1000" b="1"/>
                        <a:t>burganbankkuwait (Burgan Bank) - 2017-01-24 05:27:39</a:t>
                      </a:r>
                      <a:r>
                        <a:rPr lang="en-US" sz="1000"/>
                        <a:t>
</a:t>
                      </a:r>
                      <a:r>
                        <a:rPr lang="ar-AE" sz="1000"/>
                        <a:t>سيتم اليوم إيداع رواتب 
بلدية الكويت 
وزارة الكهرباء والماء</a:t>
                      </a:r>
                      <a:endParaRPr lang="en-US" sz="1000"/>
                    </a:p>
                  </a:txBody>
                  <a:tcPr/>
                </a:tc>
                <a:tc>
                  <a:txBody>
                    <a:bodyPr/>
                    <a:lstStyle/>
                    <a:p>
                      <a:r>
                        <a:rPr lang="en-US" sz="1000"/>
                        <a:t>119</a:t>
                      </a:r>
                      <a:endParaRPr lang="en-US" sz="1000"/>
                    </a:p>
                  </a:txBody>
                  <a:tcPr/>
                </a:tc>
                <a:tc>
                  <a:txBody>
                    <a:bodyPr/>
                    <a:lstStyle/>
                    <a:p>
                      <a:r>
                        <a:rPr lang="en-US" sz="1000"/>
                        <a:t>18</a:t>
                      </a:r>
                      <a:endParaRPr lang="en-US" sz="1000"/>
                    </a:p>
                  </a:txBody>
                  <a:tcPr/>
                </a:tc>
                <a:tc>
                  <a:txBody>
                    <a:bodyPr/>
                    <a:lstStyle/>
                    <a:p>
                      <a:r>
                        <a:rPr lang="en-US" sz="1000"/>
                        <a:t>1.1890%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814075060"/>
                  </a:ext>
                </a:extLst>
              </a:tr>
              <a:tr h="370840">
                <a:tc>
                  <a:txBody>
                    <a:bodyPr/>
                    <a:lstStyle/>
                    <a:p>
                      <a:r>
                        <a:rPr lang="en-US" sz="1000" b="1"/>
                        <a:t>altijaricbk (Commercial Bank Of Kuwait) - 2017-01-22 05:09:20</a:t>
                      </a:r>
                      <a:r>
                        <a:rPr lang="en-US" sz="1000"/>
                        <a:t>
</a:t>
                      </a:r>
                      <a:r>
                        <a:rPr lang="ar-AE" sz="1000"/>
                        <a:t>عملائنا الكرام، لقد تم إيداع الرواتب التالية:
-وزارة الخارجية
- وزارة التجارة
- وزارة الاعلام
- الادارة المركزية للاحصاء - المجلس الوطني للثقافة
- ديوان المحاسبة
- وزارة العدل
- الجمارك
- ادارة الفتوى والتشريع
- ديوان الخدمة المدنية
- الطيران المدني
- الحرس الوطني
- الادارة العامة للاطفاء
- مجلس الوزراء
- الهيئة العامة للرياضة
- جامعة الكويت
- مجلس الامة
- الهيئة العامة لشئون القصر
- وزارة الاوقاف
- وزارة التنمية والتخطيط
#راتبك_مع_التجاري</a:t>
                      </a:r>
                      <a:endParaRPr lang="en-US" sz="1000"/>
                    </a:p>
                  </a:txBody>
                  <a:tcPr/>
                </a:tc>
                <a:tc>
                  <a:txBody>
                    <a:bodyPr/>
                    <a:lstStyle/>
                    <a:p>
                      <a:r>
                        <a:rPr lang="en-US" sz="1000"/>
                        <a:t>213</a:t>
                      </a:r>
                      <a:endParaRPr lang="en-US" sz="1000"/>
                    </a:p>
                  </a:txBody>
                  <a:tcPr/>
                </a:tc>
                <a:tc>
                  <a:txBody>
                    <a:bodyPr/>
                    <a:lstStyle/>
                    <a:p>
                      <a:r>
                        <a:rPr lang="en-US" sz="1000"/>
                        <a:t>17</a:t>
                      </a:r>
                      <a:endParaRPr lang="en-US" sz="1000"/>
                    </a:p>
                  </a:txBody>
                  <a:tcPr/>
                </a:tc>
                <a:tc>
                  <a:txBody>
                    <a:bodyPr/>
                    <a:lstStyle/>
                    <a:p>
                      <a:r>
                        <a:rPr lang="en-US" sz="1000"/>
                        <a:t>1.1161%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935798841"/>
                  </a:ext>
                </a:extLst>
              </a:tr>
              <a:tr h="370840">
                <a:tc>
                  <a:txBody>
                    <a:bodyPr/>
                    <a:lstStyle/>
                    <a:p>
                      <a:r>
                        <a:rPr lang="en-US" sz="1000" b="1"/>
                        <a:t>burganbankkuwait (Burgan Bank) - 2017-01-22 11:10:32</a:t>
                      </a:r>
                      <a:r>
                        <a:rPr lang="en-US" sz="1000"/>
                        <a:t>
#BurganBankDraws #BurganBankWinners #BurganBankYawmi 
</a:t>
                      </a:r>
                      <a:r>
                        <a:rPr lang="ar-AE" sz="1000"/>
                        <a:t>مبروك للرابحين بجائزة 5000 د.ك مع حساب يومي.. حساب يومي من بنك برقان هو أول حساب بالكويت بجوائز يوميه .. افتح حساب يومي ، و يمكن يكون اليوم يومك! 
</a:t>
                      </a:r>
                      <a:r>
                        <a:rPr lang="en-US" sz="1000"/>
                        <a:t>Congratulations to the lucky winners of the Yawmi KD 5,000 daily prize .. Yawmi is the first account in Kuwait to offer daily prizes.. Open a Yawmi account today, it may be your day!</a:t>
                      </a:r>
                      <a:endParaRPr lang="en-US" sz="1000"/>
                    </a:p>
                  </a:txBody>
                  <a:tcPr/>
                </a:tc>
                <a:tc>
                  <a:txBody>
                    <a:bodyPr/>
                    <a:lstStyle/>
                    <a:p>
                      <a:r>
                        <a:rPr lang="en-US" sz="1000"/>
                        <a:t>119</a:t>
                      </a:r>
                      <a:endParaRPr lang="en-US" sz="1000"/>
                    </a:p>
                  </a:txBody>
                  <a:tcPr/>
                </a:tc>
                <a:tc>
                  <a:txBody>
                    <a:bodyPr/>
                    <a:lstStyle/>
                    <a:p>
                      <a:r>
                        <a:rPr lang="en-US" sz="1000"/>
                        <a:t>6</a:t>
                      </a:r>
                      <a:endParaRPr lang="en-US" sz="1000"/>
                    </a:p>
                  </a:txBody>
                  <a:tcPr/>
                </a:tc>
                <a:tc>
                  <a:txBody>
                    <a:bodyPr/>
                    <a:lstStyle/>
                    <a:p>
                      <a:r>
                        <a:rPr lang="en-US" sz="1000"/>
                        <a:t>1.1009%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041319206"/>
                  </a:ext>
                </a:extLst>
              </a:tr>
              <a:tr h="370840">
                <a:tc>
                  <a:txBody>
                    <a:bodyPr/>
                    <a:lstStyle/>
                    <a:p>
                      <a:r>
                        <a:rPr lang="en-US" sz="1000" b="1"/>
                        <a:t>bankboubyan (</a:t>
                      </a:r>
                      <a:r>
                        <a:rPr lang="ar-AE" sz="1000" b="1"/>
                        <a:t>بنك بوبيان</a:t>
                      </a:r>
                      <a:r>
                        <a:rPr lang="en-US" sz="1000" b="1"/>
                        <a:t>⠀⠀⠀) - 2017-01-22 05:27:58</a:t>
                      </a:r>
                      <a:r>
                        <a:rPr lang="en-US" sz="1000"/>
                        <a:t>
‏:
</a:t>
                      </a:r>
                      <a:r>
                        <a:rPr lang="ar-AE" sz="1000"/>
                        <a:t>تم اليوم ٢٢ يناير إيداع رواتب
-وزارة الخارجية
-وزارة التجارة والصناعة
-ديوان المحاسبة
-الإدارة العامة للجمارك
-المجلس الوطني للثقافة والفنون والآداب
-وزارة العدل
-الإدارة المركزية للإحصاء
-ديوان الخدمة المدنية
-الإدارة العامة للطيران المدني
-الحرس الوطني
-الإدارة العامة للإطفاء
-إدارة الفتوى والتشريع
-جامعة الكويت ( موظفين)
-الهيئة العامة للرياضة
-الأمانة العامة لمجلس الوزراء
-مجلس الأمة
-وزارة التخطيط
-الهيئة العامة لشئون القصر
-وزارة الأوقاف والشؤون الإسلامية
-بنك الإئتمان ( التسليف سابقاً)
-وزارة الإعلام
في حسابات عملائنا الكرام</a:t>
                      </a:r>
                      <a:endParaRPr lang="en-US" sz="1000"/>
                    </a:p>
                  </a:txBody>
                  <a:tcPr/>
                </a:tc>
                <a:tc>
                  <a:txBody>
                    <a:bodyPr/>
                    <a:lstStyle/>
                    <a:p>
                      <a:r>
                        <a:rPr lang="en-US" sz="1000"/>
                        <a:t>1929</a:t>
                      </a:r>
                      <a:endParaRPr lang="en-US" sz="1000"/>
                    </a:p>
                  </a:txBody>
                  <a:tcPr/>
                </a:tc>
                <a:tc>
                  <a:txBody>
                    <a:bodyPr/>
                    <a:lstStyle/>
                    <a:p>
                      <a:r>
                        <a:rPr lang="en-US" sz="1000"/>
                        <a:t>265</a:t>
                      </a:r>
                      <a:endParaRPr lang="en-US" sz="1000"/>
                    </a:p>
                  </a:txBody>
                  <a:tcPr/>
                </a:tc>
                <a:tc>
                  <a:txBody>
                    <a:bodyPr/>
                    <a:lstStyle/>
                    <a:p>
                      <a:r>
                        <a:rPr lang="en-US" sz="1000"/>
                        <a:t>1.0806%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826472379"/>
                  </a:ext>
                </a:extLst>
              </a:tr>
              <a:tr h="370840">
                <a:tc>
                  <a:txBody>
                    <a:bodyPr/>
                    <a:lstStyle/>
                    <a:p>
                      <a:r>
                        <a:rPr lang="en-US" sz="1000" b="1"/>
                        <a:t>bankboubyan (</a:t>
                      </a:r>
                      <a:r>
                        <a:rPr lang="ar-AE" sz="1000" b="1"/>
                        <a:t>بنك بوبيان</a:t>
                      </a:r>
                      <a:r>
                        <a:rPr lang="en-US" sz="1000" b="1"/>
                        <a:t>⠀⠀⠀) - 2017-01-20 06:01:22</a:t>
                      </a:r>
                      <a:r>
                        <a:rPr lang="en-US" sz="1000"/>
                        <a:t>
:
</a:t>
                      </a:r>
                      <a:r>
                        <a:rPr lang="ar-AE" sz="1000"/>
                        <a:t>الحمدلله الذي أحيانا بعد ما أماتنا وإليه النشور
#</a:t>
                      </a:r>
                      <a:r>
                        <a:rPr lang="en-US" sz="1000"/>
                        <a:t>BoubyanIslamic</a:t>
                      </a:r>
                      <a:endParaRPr lang="en-US" sz="1000"/>
                    </a:p>
                  </a:txBody>
                  <a:tcPr/>
                </a:tc>
                <a:tc>
                  <a:txBody>
                    <a:bodyPr/>
                    <a:lstStyle/>
                    <a:p>
                      <a:r>
                        <a:rPr lang="en-US" sz="1000"/>
                        <a:t>2165</a:t>
                      </a:r>
                      <a:endParaRPr lang="en-US" sz="1000"/>
                    </a:p>
                  </a:txBody>
                  <a:tcPr/>
                </a:tc>
                <a:tc>
                  <a:txBody>
                    <a:bodyPr/>
                    <a:lstStyle/>
                    <a:p>
                      <a:r>
                        <a:rPr lang="en-US" sz="1000"/>
                        <a:t>14</a:t>
                      </a:r>
                      <a:endParaRPr lang="en-US" sz="1000"/>
                    </a:p>
                  </a:txBody>
                  <a:tcPr/>
                </a:tc>
                <a:tc>
                  <a:txBody>
                    <a:bodyPr/>
                    <a:lstStyle/>
                    <a:p>
                      <a:r>
                        <a:rPr lang="en-US" sz="1000"/>
                        <a:t>1.0785%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428176756"/>
                  </a:ext>
                </a:extLst>
              </a:tr>
            </a:tbl>
          </a:graphicData>
        </a:graphic>
      </p:graphicFrame>
      <p:sp>
        <p:nvSpPr>
          <p:cNvPr id="4" name="Text Placeholder 3"/>
          <p:cNvSpPr>
            <a:spLocks noGrp="1"/>
          </p:cNvSpPr>
          <p:nvPr>
            <p:ph type="body" sz="quarter" idx="14"/>
          </p:nvPr>
        </p:nvSpPr>
        <p:spPr/>
        <p:txBody>
          <a:bodyPr/>
          <a:lstStyle/>
          <a:p>
            <a:r>
              <a:rPr lang="en-US"/>
              <a:t>19/01/2017 - 25/01/2017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8031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774565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67014801"/>
                    </a:ext>
                  </a:extLst>
                </a:gridCol>
                <a:gridCol w="987552">
                  <a:extLst>
                    <a:ext uri="{9D8B030D-6E8A-4147-A177-3AD203B41FA5}">
                      <a16:colId xmlns:a16="http://schemas.microsoft.com/office/drawing/2014/main" val="717815315"/>
                    </a:ext>
                  </a:extLst>
                </a:gridCol>
                <a:gridCol w="987552">
                  <a:extLst>
                    <a:ext uri="{9D8B030D-6E8A-4147-A177-3AD203B41FA5}">
                      <a16:colId xmlns:a16="http://schemas.microsoft.com/office/drawing/2014/main" val="1143010072"/>
                    </a:ext>
                  </a:extLst>
                </a:gridCol>
                <a:gridCol w="987552">
                  <a:extLst>
                    <a:ext uri="{9D8B030D-6E8A-4147-A177-3AD203B41FA5}">
                      <a16:colId xmlns:a16="http://schemas.microsoft.com/office/drawing/2014/main" val="371424942"/>
                    </a:ext>
                  </a:extLst>
                </a:gridCol>
                <a:gridCol w="987552">
                  <a:extLst>
                    <a:ext uri="{9D8B030D-6E8A-4147-A177-3AD203B41FA5}">
                      <a16:colId xmlns:a16="http://schemas.microsoft.com/office/drawing/2014/main" val="329408962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69034444"/>
                  </a:ext>
                </a:extLst>
              </a:tr>
              <a:tr h="370840">
                <a:tc>
                  <a:txBody>
                    <a:bodyPr/>
                    <a:lstStyle/>
                    <a:p>
                      <a:r>
                        <a:rPr lang="en-US" sz="1000" b="1"/>
                        <a:t>burganbankkuwait (Burgan Bank) - 2017-01-22 15:34:45</a:t>
                      </a:r>
                      <a:r>
                        <a:rPr lang="en-US" sz="1000"/>
                        <a:t>
#BurganBankKuwait 
#BurganBankCards 
#BurganBankOffers 
</a:t>
                      </a:r>
                      <a:r>
                        <a:rPr lang="ar-AE" sz="1000"/>
                        <a:t>احصل على خصم 10% من محلات “</a:t>
                      </a:r>
                      <a:r>
                        <a:rPr lang="en-US" sz="1000"/>
                        <a:t>Reebok” </a:t>
                      </a:r>
                      <a:r>
                        <a:rPr lang="ar-AE" sz="1000"/>
                        <a:t>عند استخدام أي من بطاقات بنك برقان للسحب الآلي.
محلات “</a:t>
                      </a:r>
                      <a:r>
                        <a:rPr lang="en-US" sz="1000"/>
                        <a:t>Reebok” </a:t>
                      </a:r>
                      <a:r>
                        <a:rPr lang="ar-AE" sz="1000"/>
                        <a:t>متواجدة في مجمع الافنيوز و الكوت مول
</a:t>
                      </a:r>
                      <a:r>
                        <a:rPr lang="en-US" sz="1000"/>
                        <a:t>Get 10% discount from Reebok stores simply by using any of your Burgan Bank ATM cards. 
Reebok Stores are located in The Avenues Mall and Al-Kout Mall</a:t>
                      </a:r>
                      <a:endParaRPr lang="en-US" sz="1000"/>
                    </a:p>
                  </a:txBody>
                  <a:tcPr/>
                </a:tc>
                <a:tc>
                  <a:txBody>
                    <a:bodyPr/>
                    <a:lstStyle/>
                    <a:p>
                      <a:r>
                        <a:rPr lang="en-US" sz="1000"/>
                        <a:t>116</a:t>
                      </a:r>
                      <a:endParaRPr lang="en-US" sz="1000"/>
                    </a:p>
                  </a:txBody>
                  <a:tcPr/>
                </a:tc>
                <a:tc>
                  <a:txBody>
                    <a:bodyPr/>
                    <a:lstStyle/>
                    <a:p>
                      <a:r>
                        <a:rPr lang="en-US" sz="1000"/>
                        <a:t>6</a:t>
                      </a:r>
                      <a:endParaRPr lang="en-US" sz="1000"/>
                    </a:p>
                  </a:txBody>
                  <a:tcPr/>
                </a:tc>
                <a:tc>
                  <a:txBody>
                    <a:bodyPr/>
                    <a:lstStyle/>
                    <a:p>
                      <a:r>
                        <a:rPr lang="en-US" sz="1000"/>
                        <a:t>1.0745%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425151615"/>
                  </a:ext>
                </a:extLst>
              </a:tr>
              <a:tr h="370840">
                <a:tc>
                  <a:txBody>
                    <a:bodyPr/>
                    <a:lstStyle/>
                    <a:p>
                      <a:r>
                        <a:rPr lang="en-US" sz="1000" b="1"/>
                        <a:t>altijaricbk (Commercial Bank Of Kuwait) - 2017-01-21 15:06:15</a:t>
                      </a:r>
                      <a:r>
                        <a:rPr lang="en-US" sz="1000"/>
                        <a:t>
</a:t>
                      </a:r>
                      <a:r>
                        <a:rPr lang="ar-AE" sz="1000"/>
                        <a:t>تكريم البنك التجاري الكويتي من قبل الجمعية الكويتية لحماية الحيوان وبيئته</a:t>
                      </a:r>
                      <a:endParaRPr lang="en-US" sz="1000"/>
                    </a:p>
                  </a:txBody>
                  <a:tcPr/>
                </a:tc>
                <a:tc>
                  <a:txBody>
                    <a:bodyPr/>
                    <a:lstStyle/>
                    <a:p>
                      <a:r>
                        <a:rPr lang="en-US" sz="1000"/>
                        <a:t>217</a:t>
                      </a:r>
                      <a:endParaRPr lang="en-US" sz="1000"/>
                    </a:p>
                  </a:txBody>
                  <a:tcPr/>
                </a:tc>
                <a:tc>
                  <a:txBody>
                    <a:bodyPr/>
                    <a:lstStyle/>
                    <a:p>
                      <a:r>
                        <a:rPr lang="en-US" sz="1000"/>
                        <a:t>4</a:t>
                      </a:r>
                      <a:endParaRPr lang="en-US" sz="1000"/>
                    </a:p>
                  </a:txBody>
                  <a:tcPr/>
                </a:tc>
                <a:tc>
                  <a:txBody>
                    <a:bodyPr/>
                    <a:lstStyle/>
                    <a:p>
                      <a:r>
                        <a:rPr lang="en-US" sz="1000"/>
                        <a:t>1.0733%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730524054"/>
                  </a:ext>
                </a:extLst>
              </a:tr>
              <a:tr h="370840">
                <a:tc>
                  <a:txBody>
                    <a:bodyPr/>
                    <a:lstStyle/>
                    <a:p>
                      <a:r>
                        <a:rPr lang="en-US" sz="1000" b="1"/>
                        <a:t>altijaricbk (Commercial Bank Of Kuwait) - 2017-01-22 10:47:04</a:t>
                      </a:r>
                      <a:r>
                        <a:rPr lang="en-US" sz="1000"/>
                        <a:t>
</a:t>
                      </a:r>
                      <a:r>
                        <a:rPr lang="ar-AE" sz="1000"/>
                        <a:t>نهنئ الفائزين بسحب النجمة اليومي من 15/01/2017 إلى 19/01/2017</a:t>
                      </a:r>
                      <a:endParaRPr lang="en-US" sz="1000"/>
                    </a:p>
                  </a:txBody>
                  <a:tcPr/>
                </a:tc>
                <a:tc>
                  <a:txBody>
                    <a:bodyPr/>
                    <a:lstStyle/>
                    <a:p>
                      <a:r>
                        <a:rPr lang="en-US" sz="1000"/>
                        <a:t>192</a:t>
                      </a:r>
                      <a:endParaRPr lang="en-US" sz="1000"/>
                    </a:p>
                  </a:txBody>
                  <a:tcPr/>
                </a:tc>
                <a:tc>
                  <a:txBody>
                    <a:bodyPr/>
                    <a:lstStyle/>
                    <a:p>
                      <a:r>
                        <a:rPr lang="en-US" sz="1000"/>
                        <a:t>19</a:t>
                      </a:r>
                      <a:endParaRPr lang="en-US" sz="1000"/>
                    </a:p>
                  </a:txBody>
                  <a:tcPr/>
                </a:tc>
                <a:tc>
                  <a:txBody>
                    <a:bodyPr/>
                    <a:lstStyle/>
                    <a:p>
                      <a:r>
                        <a:rPr lang="en-US" sz="1000"/>
                        <a:t>1.0239%</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70836865"/>
                  </a:ext>
                </a:extLst>
              </a:tr>
              <a:tr h="370840">
                <a:tc>
                  <a:txBody>
                    <a:bodyPr/>
                    <a:lstStyle/>
                    <a:p>
                      <a:r>
                        <a:rPr lang="en-US" sz="1000" b="1"/>
                        <a:t>burganbankkuwait (Burgan Bank) - 2017-01-24 08:04:23</a:t>
                      </a:r>
                      <a:r>
                        <a:rPr lang="en-US" sz="1000"/>
                        <a:t>
</a:t>
                      </a:r>
                      <a:r>
                        <a:rPr lang="ar-AE" sz="1000"/>
                        <a:t>سيتم إيداع المكافأة الطلابية لطلبة الهيئة العامة للتعليم التطبيقي</a:t>
                      </a:r>
                      <a:endParaRPr lang="en-US" sz="1000"/>
                    </a:p>
                  </a:txBody>
                  <a:tcPr/>
                </a:tc>
                <a:tc>
                  <a:txBody>
                    <a:bodyPr/>
                    <a:lstStyle/>
                    <a:p>
                      <a:r>
                        <a:rPr lang="en-US" sz="1000"/>
                        <a:t>102</a:t>
                      </a:r>
                      <a:endParaRPr lang="en-US" sz="1000"/>
                    </a:p>
                  </a:txBody>
                  <a:tcPr/>
                </a:tc>
                <a:tc>
                  <a:txBody>
                    <a:bodyPr/>
                    <a:lstStyle/>
                    <a:p>
                      <a:r>
                        <a:rPr lang="en-US" sz="1000"/>
                        <a:t>15</a:t>
                      </a:r>
                      <a:endParaRPr lang="en-US" sz="1000"/>
                    </a:p>
                  </a:txBody>
                  <a:tcPr/>
                </a:tc>
                <a:tc>
                  <a:txBody>
                    <a:bodyPr/>
                    <a:lstStyle/>
                    <a:p>
                      <a:r>
                        <a:rPr lang="en-US" sz="1000"/>
                        <a:t>1.0154%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91764166"/>
                  </a:ext>
                </a:extLst>
              </a:tr>
            </a:tbl>
          </a:graphicData>
        </a:graphic>
      </p:graphicFrame>
      <p:sp>
        <p:nvSpPr>
          <p:cNvPr id="4" name="Text Placeholder 3"/>
          <p:cNvSpPr>
            <a:spLocks noGrp="1"/>
          </p:cNvSpPr>
          <p:nvPr>
            <p:ph type="body" sz="quarter" idx="14"/>
          </p:nvPr>
        </p:nvSpPr>
        <p:spPr/>
        <p:txBody>
          <a:bodyPr/>
          <a:lstStyle/>
          <a:p>
            <a:r>
              <a:rPr lang="en-US"/>
              <a:t>19/01/2017 - 25/01/2017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12202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419</Words>
  <Application>Microsoft Office PowerPoint</Application>
  <PresentationFormat>On-screen Show (4:3)</PresentationFormat>
  <Paragraphs>157</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Posts Table - 1 of 4</vt:lpstr>
      <vt:lpstr>Posts Table - 2 of 4</vt:lpstr>
      <vt:lpstr>Posts Table - 3 of 4</vt:lpstr>
      <vt:lpstr>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4</dc:title>
  <dc:creator>Administrator</dc:creator>
  <cp:lastModifiedBy>Administrator</cp:lastModifiedBy>
  <cp:revision>1</cp:revision>
  <dcterms:created xsi:type="dcterms:W3CDTF">2017-01-26T07:33:49Z</dcterms:created>
  <dcterms:modified xsi:type="dcterms:W3CDTF">2017-01-26T07:34:15Z</dcterms:modified>
</cp:coreProperties>
</file>