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Lst>
  <p:sldSz cx="9144000" cy="6858000" type="screen4x3"/>
  <p:notesSz cx="6858000" cy="9144000"/>
  <p:embeddedFontLst>
    <p:embeddedFont>
      <p:font typeface="Calibri" panose="020F0502020204030204" pitchFamily="34" charset="0"/>
      <p:regular r:id="rId4"/>
      <p:bold r:id="rId5"/>
      <p:italic r:id="rId6"/>
      <p:boldItalic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1/19/2017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002773791"/>
              </p:ext>
            </p:extLst>
          </p:nvPr>
        </p:nvGraphicFramePr>
        <p:xfrm>
          <a:off x="457200" y="1731963"/>
          <a:ext cx="8229600" cy="4180840"/>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85762629"/>
                    </a:ext>
                  </a:extLst>
                </a:gridCol>
                <a:gridCol w="987552">
                  <a:extLst>
                    <a:ext uri="{9D8B030D-6E8A-4147-A177-3AD203B41FA5}">
                      <a16:colId xmlns:a16="http://schemas.microsoft.com/office/drawing/2014/main" val="2048289733"/>
                    </a:ext>
                  </a:extLst>
                </a:gridCol>
                <a:gridCol w="987552">
                  <a:extLst>
                    <a:ext uri="{9D8B030D-6E8A-4147-A177-3AD203B41FA5}">
                      <a16:colId xmlns:a16="http://schemas.microsoft.com/office/drawing/2014/main" val="1594696069"/>
                    </a:ext>
                  </a:extLst>
                </a:gridCol>
                <a:gridCol w="987552">
                  <a:extLst>
                    <a:ext uri="{9D8B030D-6E8A-4147-A177-3AD203B41FA5}">
                      <a16:colId xmlns:a16="http://schemas.microsoft.com/office/drawing/2014/main" val="1675850720"/>
                    </a:ext>
                  </a:extLst>
                </a:gridCol>
                <a:gridCol w="987552">
                  <a:extLst>
                    <a:ext uri="{9D8B030D-6E8A-4147-A177-3AD203B41FA5}">
                      <a16:colId xmlns:a16="http://schemas.microsoft.com/office/drawing/2014/main" val="2154349410"/>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3256421745"/>
                  </a:ext>
                </a:extLst>
              </a:tr>
              <a:tr h="370840">
                <a:tc>
                  <a:txBody>
                    <a:bodyPr/>
                    <a:lstStyle/>
                    <a:p>
                      <a:r>
                        <a:rPr lang="en-US" sz="1000" b="1"/>
                        <a:t>Kuwait Finance House - 2017-01-18 11:22:01</a:t>
                      </a:r>
                      <a:r>
                        <a:rPr lang="en-US" sz="1000"/>
                        <a:t>
IBS Honors 36 KFH Employees
Upon Successful Completion of Professional Certification Programs</a:t>
                      </a:r>
                      <a:endParaRPr lang="en-US" sz="1000"/>
                    </a:p>
                  </a:txBody>
                  <a:tcPr/>
                </a:tc>
                <a:tc>
                  <a:txBody>
                    <a:bodyPr/>
                    <a:lstStyle/>
                    <a:p>
                      <a:r>
                        <a:rPr lang="en-US" sz="1000"/>
                        <a:t>33</a:t>
                      </a:r>
                      <a:endParaRPr lang="en-US" sz="1000"/>
                    </a:p>
                  </a:txBody>
                  <a:tcPr/>
                </a:tc>
                <a:tc>
                  <a:txBody>
                    <a:bodyPr/>
                    <a:lstStyle/>
                    <a:p>
                      <a:r>
                        <a:rPr lang="en-US" sz="1000"/>
                        <a:t>2</a:t>
                      </a:r>
                      <a:endParaRPr lang="en-US" sz="1000"/>
                    </a:p>
                  </a:txBody>
                  <a:tcPr/>
                </a:tc>
                <a:tc>
                  <a:txBody>
                    <a:bodyPr/>
                    <a:lstStyle/>
                    <a:p>
                      <a:r>
                        <a:rPr lang="en-US" sz="1000"/>
                        <a:t>0.1318%</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2309727866"/>
                  </a:ext>
                </a:extLst>
              </a:tr>
              <a:tr h="370840">
                <a:tc>
                  <a:txBody>
                    <a:bodyPr/>
                    <a:lstStyle/>
                    <a:p>
                      <a:r>
                        <a:rPr lang="en-US" sz="1000" b="1"/>
                        <a:t>Gulf Bank - 2017-01-17 10:14:36</a:t>
                      </a:r>
                      <a:r>
                        <a:rPr lang="en-US" sz="1000"/>
                        <a:t>
Ms. Susana Al-Barrak, Manager Consumer Banking at Gulf Bank, presented the key to the brand new Cadillac Escalade to the lucky winner of the red and Salary Account quarterly draw, Mr. Fahed Mohammad Al Azmi, at the Cadillac showroom in Al Rai. Congratulations</a:t>
                      </a:r>
                      <a:endParaRPr lang="en-US" sz="1000"/>
                    </a:p>
                  </a:txBody>
                  <a:tcPr/>
                </a:tc>
                <a:tc>
                  <a:txBody>
                    <a:bodyPr/>
                    <a:lstStyle/>
                    <a:p>
                      <a:r>
                        <a:rPr lang="en-US" sz="1000"/>
                        <a:t>35</a:t>
                      </a:r>
                      <a:endParaRPr lang="en-US" sz="1000"/>
                    </a:p>
                  </a:txBody>
                  <a:tcPr/>
                </a:tc>
                <a:tc>
                  <a:txBody>
                    <a:bodyPr/>
                    <a:lstStyle/>
                    <a:p>
                      <a:r>
                        <a:rPr lang="en-US" sz="1000"/>
                        <a:t>0</a:t>
                      </a:r>
                      <a:endParaRPr lang="en-US" sz="1000"/>
                    </a:p>
                  </a:txBody>
                  <a:tcPr/>
                </a:tc>
                <a:tc>
                  <a:txBody>
                    <a:bodyPr/>
                    <a:lstStyle/>
                    <a:p>
                      <a:r>
                        <a:rPr lang="en-US" sz="1000"/>
                        <a:t>0.2637%</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26184840"/>
                  </a:ext>
                </a:extLst>
              </a:tr>
              <a:tr h="370840">
                <a:tc>
                  <a:txBody>
                    <a:bodyPr/>
                    <a:lstStyle/>
                    <a:p>
                      <a:r>
                        <a:rPr lang="en-US" sz="1000" b="1"/>
                        <a:t>Kuwait Finance House - 2017-01-17 08:15:46</a:t>
                      </a:r>
                      <a:r>
                        <a:rPr lang="en-US" sz="1000"/>
                        <a:t>
</a:t>
                      </a:r>
                      <a:r>
                        <a:rPr lang="ar-AE" sz="1000"/>
                        <a:t>تطمح بأن تبدأ مسيرتك المهنية في أكبر مؤسسة مالية ومصرفية في الكويت ؟
الوظيفة: مسؤول مبيعات - البيع المباشر
حياكم باجر في جناح "بيتك" من الساعة ٩:٠٠ صباحاً على مسرح إعادة الهيكلة للقوى العاملة والجهاز التنفيذي للدولة
#</a:t>
                      </a:r>
                      <a:r>
                        <a:rPr lang="en-US" sz="1000"/>
                        <a:t>KFHcareers</a:t>
                      </a:r>
                      <a:endParaRPr lang="en-US" sz="1000"/>
                    </a:p>
                  </a:txBody>
                  <a:tcPr/>
                </a:tc>
                <a:tc>
                  <a:txBody>
                    <a:bodyPr/>
                    <a:lstStyle/>
                    <a:p>
                      <a:r>
                        <a:rPr lang="en-US" sz="1000"/>
                        <a:t>33</a:t>
                      </a:r>
                      <a:endParaRPr lang="en-US" sz="1000"/>
                    </a:p>
                  </a:txBody>
                  <a:tcPr/>
                </a:tc>
                <a:tc>
                  <a:txBody>
                    <a:bodyPr/>
                    <a:lstStyle/>
                    <a:p>
                      <a:r>
                        <a:rPr lang="en-US" sz="1000"/>
                        <a:t>8</a:t>
                      </a:r>
                      <a:endParaRPr lang="en-US" sz="1000"/>
                    </a:p>
                  </a:txBody>
                  <a:tcPr/>
                </a:tc>
                <a:tc>
                  <a:txBody>
                    <a:bodyPr/>
                    <a:lstStyle/>
                    <a:p>
                      <a:r>
                        <a:rPr lang="en-US" sz="1000"/>
                        <a:t>0.1544%</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727729550"/>
                  </a:ext>
                </a:extLst>
              </a:tr>
              <a:tr h="370840">
                <a:tc>
                  <a:txBody>
                    <a:bodyPr/>
                    <a:lstStyle/>
                    <a:p>
                      <a:r>
                        <a:rPr lang="en-US" sz="1000" b="1"/>
                        <a:t>National Bank of Kuwait - 2017-01-17 06:50:26</a:t>
                      </a:r>
                      <a:r>
                        <a:rPr lang="en-US" sz="1000"/>
                        <a:t>
In the latest macroeconomic outlook from NBK on Saudi Arabia: Economic activity slows as fiscal consolidation proceeds apace
https://lnkd.in/fXDdsCN</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0.0153%</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93448574"/>
                  </a:ext>
                </a:extLst>
              </a:tr>
              <a:tr h="370840">
                <a:tc>
                  <a:txBody>
                    <a:bodyPr/>
                    <a:lstStyle/>
                    <a:p>
                      <a:r>
                        <a:rPr lang="en-US" sz="1000" b="1"/>
                        <a:t>National Bank of Kuwait - 2017-01-17 06:48:40</a:t>
                      </a:r>
                      <a:r>
                        <a:rPr lang="en-US" sz="1000"/>
                        <a:t>
</a:t>
                      </a:r>
                      <a:r>
                        <a:rPr lang="ar-AE" sz="1000"/>
                        <a:t>في تقرير الاقتصاد الكلي للمملكة العربية السعودية من بنك الكويت الوطني: نمو الاقتصاد السعودي يتباطأ مع البدء بتطبيق سياسة التعزيز المالي
</a:t>
                      </a:r>
                      <a:r>
                        <a:rPr lang="en-US" sz="1000"/>
                        <a:t>https://lnkd.in/fGnMQ-D</a:t>
                      </a:r>
                      <a:endParaRPr lang="en-US" sz="1000"/>
                    </a:p>
                  </a:txBody>
                  <a:tcPr/>
                </a:tc>
                <a:tc>
                  <a:txBody>
                    <a:bodyPr/>
                    <a:lstStyle/>
                    <a:p>
                      <a:r>
                        <a:rPr lang="en-US" sz="1000"/>
                        <a:t>2</a:t>
                      </a:r>
                      <a:endParaRPr lang="en-US" sz="1000"/>
                    </a:p>
                  </a:txBody>
                  <a:tcPr/>
                </a:tc>
                <a:tc>
                  <a:txBody>
                    <a:bodyPr/>
                    <a:lstStyle/>
                    <a:p>
                      <a:r>
                        <a:rPr lang="en-US" sz="1000"/>
                        <a:t>0</a:t>
                      </a:r>
                      <a:endParaRPr lang="en-US" sz="1000"/>
                    </a:p>
                  </a:txBody>
                  <a:tcPr/>
                </a:tc>
                <a:tc>
                  <a:txBody>
                    <a:bodyPr/>
                    <a:lstStyle/>
                    <a:p>
                      <a:r>
                        <a:rPr lang="en-US" sz="1000"/>
                        <a:t>0.0061%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2377024701"/>
                  </a:ext>
                </a:extLst>
              </a:tr>
            </a:tbl>
          </a:graphicData>
        </a:graphic>
      </p:graphicFrame>
      <p:sp>
        <p:nvSpPr>
          <p:cNvPr id="4" name="Text Placeholder 3"/>
          <p:cNvSpPr>
            <a:spLocks noGrp="1"/>
          </p:cNvSpPr>
          <p:nvPr>
            <p:ph type="body" sz="quarter" idx="14"/>
          </p:nvPr>
        </p:nvSpPr>
        <p:spPr/>
        <p:txBody>
          <a:bodyPr/>
          <a:lstStyle/>
          <a:p>
            <a:r>
              <a:rPr lang="en-US"/>
              <a:t>01/12/2017 - 01/18/2017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271560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Updates Table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593305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759358533"/>
                    </a:ext>
                  </a:extLst>
                </a:gridCol>
                <a:gridCol w="987552">
                  <a:extLst>
                    <a:ext uri="{9D8B030D-6E8A-4147-A177-3AD203B41FA5}">
                      <a16:colId xmlns:a16="http://schemas.microsoft.com/office/drawing/2014/main" val="253129416"/>
                    </a:ext>
                  </a:extLst>
                </a:gridCol>
                <a:gridCol w="987552">
                  <a:extLst>
                    <a:ext uri="{9D8B030D-6E8A-4147-A177-3AD203B41FA5}">
                      <a16:colId xmlns:a16="http://schemas.microsoft.com/office/drawing/2014/main" val="1024187586"/>
                    </a:ext>
                  </a:extLst>
                </a:gridCol>
                <a:gridCol w="987552">
                  <a:extLst>
                    <a:ext uri="{9D8B030D-6E8A-4147-A177-3AD203B41FA5}">
                      <a16:colId xmlns:a16="http://schemas.microsoft.com/office/drawing/2014/main" val="1330214504"/>
                    </a:ext>
                  </a:extLst>
                </a:gridCol>
                <a:gridCol w="987552">
                  <a:extLst>
                    <a:ext uri="{9D8B030D-6E8A-4147-A177-3AD203B41FA5}">
                      <a16:colId xmlns:a16="http://schemas.microsoft.com/office/drawing/2014/main" val="2486131660"/>
                    </a:ext>
                  </a:extLst>
                </a:gridCol>
              </a:tblGrid>
              <a:tr h="370840">
                <a:tc>
                  <a:txBody>
                    <a:bodyPr/>
                    <a:lstStyle/>
                    <a:p>
                      <a:r>
                        <a:rPr lang="en-US" sz="1000"/>
                        <a:t>Status Update</a:t>
                      </a:r>
                      <a:endParaRPr lang="en-US" sz="1000"/>
                    </a:p>
                  </a:txBody>
                  <a:tcPr/>
                </a:tc>
                <a:tc>
                  <a:txBody>
                    <a:bodyPr/>
                    <a:lstStyle/>
                    <a:p>
                      <a:r>
                        <a:rPr lang="en-US" sz="1000"/>
                        <a:t>Likes</a:t>
                      </a:r>
                      <a:endParaRPr lang="en-US" sz="1000"/>
                    </a:p>
                  </a:txBody>
                  <a:tcPr/>
                </a:tc>
                <a:tc>
                  <a:txBody>
                    <a:bodyPr/>
                    <a:lstStyle/>
                    <a:p>
                      <a:r>
                        <a:rPr lang="en-US" sz="1000"/>
                        <a:t>Comments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extLst>
                  <a:ext uri="{0D108BD9-81ED-4DB2-BD59-A6C34878D82A}">
                    <a16:rowId xmlns:a16="http://schemas.microsoft.com/office/drawing/2014/main" val="1186225567"/>
                  </a:ext>
                </a:extLst>
              </a:tr>
              <a:tr h="370840">
                <a:tc>
                  <a:txBody>
                    <a:bodyPr/>
                    <a:lstStyle/>
                    <a:p>
                      <a:r>
                        <a:rPr lang="en-US" sz="1000" b="1"/>
                        <a:t>Gulf Bank - 2017-01-16 11:59:04</a:t>
                      </a:r>
                      <a:r>
                        <a:rPr lang="en-US" sz="1000"/>
                        <a:t>
Gulf Bank, the gold sponsor of the second edition of Fikra Program, is pleased to announce the eligibility of 27 participants (15 projects) to enroll in the program and debut the training phase.
</a:t>
                      </a:r>
                      <a:r>
                        <a:rPr lang="ar-AE" sz="1000"/>
                        <a:t>يسر بنك الخليج، وهو الراعي الذهبي لبرنامج "فكرة" لتطوير الأعمال في موسمه الثاني، الإعلان عن تأهيل 27 مشارك (15 مشروع) لدخول البرنامج وبدأ مرحلة التدريب.</a:t>
                      </a:r>
                      <a:endParaRPr lang="en-US" sz="1000"/>
                    </a:p>
                  </a:txBody>
                  <a:tcPr/>
                </a:tc>
                <a:tc>
                  <a:txBody>
                    <a:bodyPr/>
                    <a:lstStyle/>
                    <a:p>
                      <a:r>
                        <a:rPr lang="en-US" sz="1000"/>
                        <a:t>32</a:t>
                      </a:r>
                      <a:endParaRPr lang="en-US" sz="1000"/>
                    </a:p>
                  </a:txBody>
                  <a:tcPr/>
                </a:tc>
                <a:tc>
                  <a:txBody>
                    <a:bodyPr/>
                    <a:lstStyle/>
                    <a:p>
                      <a:r>
                        <a:rPr lang="en-US" sz="1000"/>
                        <a:t>0</a:t>
                      </a:r>
                      <a:endParaRPr lang="en-US" sz="1000"/>
                    </a:p>
                  </a:txBody>
                  <a:tcPr/>
                </a:tc>
                <a:tc>
                  <a:txBody>
                    <a:bodyPr/>
                    <a:lstStyle/>
                    <a:p>
                      <a:r>
                        <a:rPr lang="en-US" sz="1000"/>
                        <a:t>0.2413%</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3123444558"/>
                  </a:ext>
                </a:extLst>
              </a:tr>
              <a:tr h="370840">
                <a:tc>
                  <a:txBody>
                    <a:bodyPr/>
                    <a:lstStyle/>
                    <a:p>
                      <a:r>
                        <a:rPr lang="en-US" sz="1000" b="1"/>
                        <a:t>National Bank of Kuwait - 2017-01-16 08:55:39</a:t>
                      </a:r>
                      <a:r>
                        <a:rPr lang="en-US" sz="1000"/>
                        <a:t>
</a:t>
                      </a:r>
                      <a:r>
                        <a:rPr lang="ar-AE" sz="1000"/>
                        <a:t>الرئيس التنفيذي لشركة الوطني للاستمثار فيصل الحمد في حوار مع صحيفة القبس الكويتية ماذا قال عن السوق ونشاط البورصة ورؤيته للعام الجديد في ظل ملف الاصلاح واسعار النفط
</a:t>
                      </a:r>
                      <a:r>
                        <a:rPr lang="en-US" sz="1000"/>
                        <a:t>Check NBK Capital CEO Faisal Al Hamad's Interview with Al Qabas Newspaper
http://alqabas.com/345781/</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0.0031%</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574333954"/>
                  </a:ext>
                </a:extLst>
              </a:tr>
              <a:tr h="370840">
                <a:tc>
                  <a:txBody>
                    <a:bodyPr/>
                    <a:lstStyle/>
                    <a:p>
                      <a:r>
                        <a:rPr lang="en-US" sz="1000" b="1"/>
                        <a:t>National Bank of Kuwait - 2017-01-16 05:29:12</a:t>
                      </a:r>
                      <a:r>
                        <a:rPr lang="en-US" sz="1000"/>
                        <a:t>
</a:t>
                      </a:r>
                      <a:r>
                        <a:rPr lang="ar-AE" sz="1000"/>
                        <a:t>الآن، بإمكان مستخدمي أجهزة </a:t>
                      </a:r>
                      <a:r>
                        <a:rPr lang="en-US" sz="1000"/>
                        <a:t>iOS </a:t>
                      </a:r>
                      <a:r>
                        <a:rPr lang="ar-AE" sz="1000"/>
                        <a:t>تسجيل الدخول الآن إلى حساباتهم عبر الموبايل ببساطة من خلال استخدام تقنية البصمة، وإنجاز جميع معاملاتهم المصرفية ببساطة وأمان، وبطريقة متطورة تلبي الاحتياجات المصرفية بكل مرونة ومن دون عناء.
احرص على أن تكون بصماتك فقط هي المسجلة على الجهاز
قم بتحميل التطبيق الآن لتجربة فريدة عبر الموبايل.</a:t>
                      </a:r>
                      <a:endParaRPr lang="en-US" sz="1000"/>
                    </a:p>
                  </a:txBody>
                  <a:tcPr/>
                </a:tc>
                <a:tc>
                  <a:txBody>
                    <a:bodyPr/>
                    <a:lstStyle/>
                    <a:p>
                      <a:r>
                        <a:rPr lang="en-US" sz="1000"/>
                        <a:t>19</a:t>
                      </a:r>
                      <a:endParaRPr lang="en-US" sz="1000"/>
                    </a:p>
                  </a:txBody>
                  <a:tcPr/>
                </a:tc>
                <a:tc>
                  <a:txBody>
                    <a:bodyPr/>
                    <a:lstStyle/>
                    <a:p>
                      <a:r>
                        <a:rPr lang="en-US" sz="1000"/>
                        <a:t>0</a:t>
                      </a:r>
                      <a:endParaRPr lang="en-US" sz="1000"/>
                    </a:p>
                  </a:txBody>
                  <a:tcPr/>
                </a:tc>
                <a:tc>
                  <a:txBody>
                    <a:bodyPr/>
                    <a:lstStyle/>
                    <a:p>
                      <a:r>
                        <a:rPr lang="en-US" sz="1000"/>
                        <a:t>0.0582%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943632433"/>
                  </a:ext>
                </a:extLst>
              </a:tr>
              <a:tr h="370840">
                <a:tc>
                  <a:txBody>
                    <a:bodyPr/>
                    <a:lstStyle/>
                    <a:p>
                      <a:r>
                        <a:rPr lang="en-US" sz="1000" b="1"/>
                        <a:t>National Bank of Kuwait - 2017-01-16 05:22:25</a:t>
                      </a:r>
                      <a:r>
                        <a:rPr lang="en-US" sz="1000"/>
                        <a:t>
NBK added the new Touch ID login feature to its enhanced Mobile Banking App for iOS and Android devices, which enables customers to login to the App safely and quickly with one touch by selecting the fingerprint option from the settings menu instead of using the username or password; given that the smartphone supports the fingerprint feature.
Please ensure that only your fingerprints are stored on your mobile device.
Download our app now to experience a whole new world of convenient mobile banking!</a:t>
                      </a:r>
                      <a:endParaRPr lang="en-US" sz="1000"/>
                    </a:p>
                  </a:txBody>
                  <a:tcPr/>
                </a:tc>
                <a:tc>
                  <a:txBody>
                    <a:bodyPr/>
                    <a:lstStyle/>
                    <a:p>
                      <a:r>
                        <a:rPr lang="en-US" sz="1000"/>
                        <a:t>18</a:t>
                      </a:r>
                      <a:endParaRPr lang="en-US" sz="1000"/>
                    </a:p>
                  </a:txBody>
                  <a:tcPr/>
                </a:tc>
                <a:tc>
                  <a:txBody>
                    <a:bodyPr/>
                    <a:lstStyle/>
                    <a:p>
                      <a:r>
                        <a:rPr lang="en-US" sz="1000"/>
                        <a:t>0</a:t>
                      </a:r>
                      <a:endParaRPr lang="en-US" sz="1000"/>
                    </a:p>
                  </a:txBody>
                  <a:tcPr/>
                </a:tc>
                <a:tc>
                  <a:txBody>
                    <a:bodyPr/>
                    <a:lstStyle/>
                    <a:p>
                      <a:r>
                        <a:rPr lang="en-US" sz="1000"/>
                        <a:t>0.0552%</a:t>
                      </a:r>
                      <a:endParaRPr lang="en-US" sz="1000"/>
                    </a:p>
                  </a:txBody>
                  <a:tcPr/>
                </a:tc>
                <a:tc>
                  <a:txBody>
                    <a:bodyPr/>
                    <a:lstStyle/>
                    <a:p>
                      <a:r>
                        <a:rPr lang="en-US" sz="1000"/>
                        <a:t>Photo</a:t>
                      </a:r>
                      <a:endParaRPr lang="en-US" sz="1000"/>
                    </a:p>
                  </a:txBody>
                  <a:tcPr/>
                </a:tc>
                <a:extLst>
                  <a:ext uri="{0D108BD9-81ED-4DB2-BD59-A6C34878D82A}">
                    <a16:rowId xmlns:a16="http://schemas.microsoft.com/office/drawing/2014/main" val="1355096207"/>
                  </a:ext>
                </a:extLst>
              </a:tr>
              <a:tr h="370840">
                <a:tc>
                  <a:txBody>
                    <a:bodyPr/>
                    <a:lstStyle/>
                    <a:p>
                      <a:r>
                        <a:rPr lang="en-US" sz="1000" b="1"/>
                        <a:t>National Bank of Kuwait - 2017-01-16 05:14:38</a:t>
                      </a:r>
                      <a:r>
                        <a:rPr lang="en-US" sz="1000"/>
                        <a:t>
NBK Macroeconomic outlook on Qatar: Non-oil activity cools but public investment to continue to drive growth
https://lnkd.in/fuRtUWu</a:t>
                      </a:r>
                      <a:endParaRPr lang="en-US" sz="1000"/>
                    </a:p>
                  </a:txBody>
                  <a:tcPr/>
                </a:tc>
                <a:tc>
                  <a:txBody>
                    <a:bodyPr/>
                    <a:lstStyle/>
                    <a:p>
                      <a:r>
                        <a:rPr lang="en-US" sz="1000"/>
                        <a:t>4</a:t>
                      </a:r>
                      <a:endParaRPr lang="en-US" sz="1000"/>
                    </a:p>
                  </a:txBody>
                  <a:tcPr/>
                </a:tc>
                <a:tc>
                  <a:txBody>
                    <a:bodyPr/>
                    <a:lstStyle/>
                    <a:p>
                      <a:r>
                        <a:rPr lang="en-US" sz="1000"/>
                        <a:t>0</a:t>
                      </a:r>
                      <a:endParaRPr lang="en-US" sz="1000"/>
                    </a:p>
                  </a:txBody>
                  <a:tcPr/>
                </a:tc>
                <a:tc>
                  <a:txBody>
                    <a:bodyPr/>
                    <a:lstStyle/>
                    <a:p>
                      <a:r>
                        <a:rPr lang="en-US" sz="1000"/>
                        <a:t>0.0123%</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454473598"/>
                  </a:ext>
                </a:extLst>
              </a:tr>
              <a:tr h="370840">
                <a:tc>
                  <a:txBody>
                    <a:bodyPr/>
                    <a:lstStyle/>
                    <a:p>
                      <a:r>
                        <a:rPr lang="en-US" sz="1000" b="1"/>
                        <a:t>National Bank of Kuwait - 2017-01-16 05:13:49</a:t>
                      </a:r>
                      <a:r>
                        <a:rPr lang="en-US" sz="1000"/>
                        <a:t>
</a:t>
                      </a:r>
                      <a:r>
                        <a:rPr lang="ar-AE" sz="1000"/>
                        <a:t>تقرير الاقتصاد الكلي عن قطر من بنك الكويت الوطني يتحدث عن تباطؤ الأنشطة غير النفطية، في حين أنشطة الاستثمارات العامة تواصل دعم النمو
</a:t>
                      </a:r>
                      <a:r>
                        <a:rPr lang="en-US" sz="1000"/>
                        <a:t>https://lnkd.in/fexGS3X</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0.0153%</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49186825"/>
                  </a:ext>
                </a:extLst>
              </a:tr>
              <a:tr h="370840">
                <a:tc>
                  <a:txBody>
                    <a:bodyPr/>
                    <a:lstStyle/>
                    <a:p>
                      <a:r>
                        <a:rPr lang="en-US" sz="1000" b="1"/>
                        <a:t>National Bank of Kuwait - 2017-01-16 04:58:40</a:t>
                      </a:r>
                      <a:r>
                        <a:rPr lang="en-US" sz="1000"/>
                        <a:t>
NBK latest Macroeconomic outlook on Egypt: Painful reforms and IMF loan should support gradual recovery
https://lnkd.in/fQhX4qi</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0.0000%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3018488595"/>
                  </a:ext>
                </a:extLst>
              </a:tr>
              <a:tr h="370840">
                <a:tc>
                  <a:txBody>
                    <a:bodyPr/>
                    <a:lstStyle/>
                    <a:p>
                      <a:r>
                        <a:rPr lang="en-US" sz="1000" b="1"/>
                        <a:t>National Bank of Kuwait - 2017-01-16 04:57:31</a:t>
                      </a:r>
                      <a:r>
                        <a:rPr lang="en-US" sz="1000"/>
                        <a:t>
</a:t>
                      </a:r>
                      <a:r>
                        <a:rPr lang="ar-AE" sz="1000"/>
                        <a:t>تقرير الاقتصاد الكلي لمصر من بنك الكويت الوطني يتوقع أن يساهم التقدم بالإصلاحات وقرض صندوق النقد الدولي في تحقيق تحسن تدريجي في نمو الاقتصاد
</a:t>
                      </a:r>
                      <a:r>
                        <a:rPr lang="en-US" sz="1000"/>
                        <a:t>https://lnkd.in/faF7C-M</a:t>
                      </a:r>
                      <a:endParaRPr lang="en-US" sz="1000"/>
                    </a:p>
                  </a:txBody>
                  <a:tcPr/>
                </a:tc>
                <a:tc>
                  <a:txBody>
                    <a:bodyPr/>
                    <a:lstStyle/>
                    <a:p>
                      <a:r>
                        <a:rPr lang="en-US" sz="1000"/>
                        <a:t>0</a:t>
                      </a:r>
                      <a:endParaRPr lang="en-US" sz="1000"/>
                    </a:p>
                  </a:txBody>
                  <a:tcPr/>
                </a:tc>
                <a:tc>
                  <a:txBody>
                    <a:bodyPr/>
                    <a:lstStyle/>
                    <a:p>
                      <a:r>
                        <a:rPr lang="en-US" sz="1000"/>
                        <a:t>0</a:t>
                      </a:r>
                      <a:endParaRPr lang="en-US" sz="1000"/>
                    </a:p>
                  </a:txBody>
                  <a:tcPr/>
                </a:tc>
                <a:tc>
                  <a:txBody>
                    <a:bodyPr/>
                    <a:lstStyle/>
                    <a:p>
                      <a:r>
                        <a:rPr lang="en-US" sz="1000"/>
                        <a:t>0.0000%</a:t>
                      </a:r>
                      <a:endParaRPr lang="en-US" sz="1000"/>
                    </a:p>
                  </a:txBody>
                  <a:tcPr/>
                </a:tc>
                <a:tc>
                  <a:txBody>
                    <a:bodyPr/>
                    <a:lstStyle/>
                    <a:p>
                      <a:r>
                        <a:rPr lang="en-US" sz="1000"/>
                        <a:t>Link</a:t>
                      </a:r>
                      <a:endParaRPr lang="en-US" sz="1000"/>
                    </a:p>
                  </a:txBody>
                  <a:tcPr/>
                </a:tc>
                <a:extLst>
                  <a:ext uri="{0D108BD9-81ED-4DB2-BD59-A6C34878D82A}">
                    <a16:rowId xmlns:a16="http://schemas.microsoft.com/office/drawing/2014/main" val="1073726164"/>
                  </a:ext>
                </a:extLst>
              </a:tr>
            </a:tbl>
          </a:graphicData>
        </a:graphic>
      </p:graphicFrame>
      <p:sp>
        <p:nvSpPr>
          <p:cNvPr id="4" name="Text Placeholder 3"/>
          <p:cNvSpPr>
            <a:spLocks noGrp="1"/>
          </p:cNvSpPr>
          <p:nvPr>
            <p:ph type="body" sz="quarter" idx="14"/>
          </p:nvPr>
        </p:nvSpPr>
        <p:spPr/>
        <p:txBody>
          <a:bodyPr/>
          <a:lstStyle/>
          <a:p>
            <a:r>
              <a:rPr lang="en-US"/>
              <a:t>01/12/2017 - 01/18/2017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8336937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186</Words>
  <Application>Microsoft Office PowerPoint</Application>
  <PresentationFormat>On-screen Show (4:3)</PresentationFormat>
  <Paragraphs>81</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quintly_template</vt:lpstr>
      <vt:lpstr>Updates Table - 1 of 2</vt:lpstr>
      <vt:lpstr>Updates Table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Updates Table - 1 of 2</dc:title>
  <dc:creator>Administrator</dc:creator>
  <cp:lastModifiedBy>Administrator</cp:lastModifiedBy>
  <cp:revision>1</cp:revision>
  <dcterms:created xsi:type="dcterms:W3CDTF">2017-01-19T09:17:41Z</dcterms:created>
  <dcterms:modified xsi:type="dcterms:W3CDTF">2017-01-19T09:17:57Z</dcterms:modified>
</cp:coreProperties>
</file>