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Sheet1!$A$2:$A$8</c:f>
              <c:numCache>
                <c:formatCode>m/d/yyyy</c:formatCode>
                <c:ptCount val="7"/>
                <c:pt idx="0">
                  <c:v>42856</c:v>
                </c:pt>
                <c:pt idx="1">
                  <c:v>42887</c:v>
                </c:pt>
                <c:pt idx="2">
                  <c:v>42917</c:v>
                </c:pt>
                <c:pt idx="3">
                  <c:v>42948</c:v>
                </c:pt>
                <c:pt idx="4">
                  <c:v>42979</c:v>
                </c:pt>
                <c:pt idx="5">
                  <c:v>43009</c:v>
                </c:pt>
                <c:pt idx="6">
                  <c:v>43040</c:v>
                </c:pt>
              </c:numCache>
            </c:numRef>
          </c:cat>
          <c:val>
            <c:numRef>
              <c:f>Sheet1!$B$2:$B$8</c:f>
              <c:numCache>
                <c:formatCode>General</c:formatCode>
                <c:ptCount val="7"/>
                <c:pt idx="0">
                  <c:v>0.47263723682058001</c:v>
                </c:pt>
                <c:pt idx="1">
                  <c:v>0.82341068488825997</c:v>
                </c:pt>
                <c:pt idx="2">
                  <c:v>0</c:v>
                </c:pt>
                <c:pt idx="3">
                  <c:v>0.46008728706180002</c:v>
                </c:pt>
                <c:pt idx="4">
                  <c:v>0.59266180004839997</c:v>
                </c:pt>
                <c:pt idx="5">
                  <c:v>0.42586227265311999</c:v>
                </c:pt>
                <c:pt idx="6">
                  <c:v>0.52464068017723997</c:v>
                </c:pt>
              </c:numCache>
            </c:numRef>
          </c:val>
          <c:smooth val="0"/>
          <c:extLst>
            <c:ext xmlns:c16="http://schemas.microsoft.com/office/drawing/2014/chart" uri="{C3380CC4-5D6E-409C-BE32-E72D297353CC}">
              <c16:uniqueId val="{00000000-8710-4275-BB5F-F8C48AC9D809}"/>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Sheet1!$A$2:$A$8</c:f>
              <c:numCache>
                <c:formatCode>m/d/yyyy</c:formatCode>
                <c:ptCount val="7"/>
                <c:pt idx="0">
                  <c:v>42856</c:v>
                </c:pt>
                <c:pt idx="1">
                  <c:v>42887</c:v>
                </c:pt>
                <c:pt idx="2">
                  <c:v>42917</c:v>
                </c:pt>
                <c:pt idx="3">
                  <c:v>42948</c:v>
                </c:pt>
                <c:pt idx="4">
                  <c:v>42979</c:v>
                </c:pt>
                <c:pt idx="5">
                  <c:v>43009</c:v>
                </c:pt>
                <c:pt idx="6">
                  <c:v>43040</c:v>
                </c:pt>
              </c:numCache>
            </c:numRef>
          </c:cat>
          <c:val>
            <c:numRef>
              <c:f>Sheet1!$C$2:$C$8</c:f>
              <c:numCache>
                <c:formatCode>General</c:formatCode>
                <c:ptCount val="7"/>
                <c:pt idx="0">
                  <c:v>0</c:v>
                </c:pt>
                <c:pt idx="1">
                  <c:v>0.69241544926956</c:v>
                </c:pt>
                <c:pt idx="2">
                  <c:v>0</c:v>
                </c:pt>
                <c:pt idx="3">
                  <c:v>0</c:v>
                </c:pt>
                <c:pt idx="4">
                  <c:v>0.50287356321839005</c:v>
                </c:pt>
                <c:pt idx="5">
                  <c:v>0.50261278870318005</c:v>
                </c:pt>
                <c:pt idx="6">
                  <c:v>0.49021561516081003</c:v>
                </c:pt>
              </c:numCache>
            </c:numRef>
          </c:val>
          <c:smooth val="0"/>
          <c:extLst>
            <c:ext xmlns:c16="http://schemas.microsoft.com/office/drawing/2014/chart" uri="{C3380CC4-5D6E-409C-BE32-E72D297353CC}">
              <c16:uniqueId val="{00000001-8710-4275-BB5F-F8C48AC9D809}"/>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Sheet1!$A$2:$A$8</c:f>
              <c:numCache>
                <c:formatCode>m/d/yyyy</c:formatCode>
                <c:ptCount val="7"/>
                <c:pt idx="0">
                  <c:v>42856</c:v>
                </c:pt>
                <c:pt idx="1">
                  <c:v>42887</c:v>
                </c:pt>
                <c:pt idx="2">
                  <c:v>42917</c:v>
                </c:pt>
                <c:pt idx="3">
                  <c:v>42948</c:v>
                </c:pt>
                <c:pt idx="4">
                  <c:v>42979</c:v>
                </c:pt>
                <c:pt idx="5">
                  <c:v>43009</c:v>
                </c:pt>
                <c:pt idx="6">
                  <c:v>43040</c:v>
                </c:pt>
              </c:numCache>
            </c:numRef>
          </c:cat>
          <c:val>
            <c:numRef>
              <c:f>Sheet1!$D$2:$D$8</c:f>
              <c:numCache>
                <c:formatCode>General</c:formatCode>
                <c:ptCount val="7"/>
                <c:pt idx="0">
                  <c:v>1.7708543473875</c:v>
                </c:pt>
                <c:pt idx="1">
                  <c:v>0.83841755493479997</c:v>
                </c:pt>
                <c:pt idx="2">
                  <c:v>0.88372761374636999</c:v>
                </c:pt>
                <c:pt idx="3">
                  <c:v>0.86632852165758001</c:v>
                </c:pt>
                <c:pt idx="4">
                  <c:v>1.887155273491</c:v>
                </c:pt>
                <c:pt idx="5">
                  <c:v>0.76222155024695004</c:v>
                </c:pt>
                <c:pt idx="6">
                  <c:v>0.73819145612673998</c:v>
                </c:pt>
              </c:numCache>
            </c:numRef>
          </c:val>
          <c:smooth val="0"/>
          <c:extLst>
            <c:ext xmlns:c16="http://schemas.microsoft.com/office/drawing/2014/chart" uri="{C3380CC4-5D6E-409C-BE32-E72D297353CC}">
              <c16:uniqueId val="{00000002-8710-4275-BB5F-F8C48AC9D809}"/>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Sheet1!$A$2:$A$8</c:f>
              <c:numCache>
                <c:formatCode>m/d/yyyy</c:formatCode>
                <c:ptCount val="7"/>
                <c:pt idx="0">
                  <c:v>42856</c:v>
                </c:pt>
                <c:pt idx="1">
                  <c:v>42887</c:v>
                </c:pt>
                <c:pt idx="2">
                  <c:v>42917</c:v>
                </c:pt>
                <c:pt idx="3">
                  <c:v>42948</c:v>
                </c:pt>
                <c:pt idx="4">
                  <c:v>42979</c:v>
                </c:pt>
                <c:pt idx="5">
                  <c:v>43009</c:v>
                </c:pt>
                <c:pt idx="6">
                  <c:v>43040</c:v>
                </c:pt>
              </c:numCache>
            </c:numRef>
          </c:cat>
          <c:val>
            <c:numRef>
              <c:f>Sheet1!$E$2:$E$8</c:f>
              <c:numCache>
                <c:formatCode>General</c:formatCode>
                <c:ptCount val="7"/>
                <c:pt idx="0">
                  <c:v>0.69215035263633995</c:v>
                </c:pt>
                <c:pt idx="1">
                  <c:v>0.60206099718954997</c:v>
                </c:pt>
                <c:pt idx="2">
                  <c:v>0.53811771168876998</c:v>
                </c:pt>
                <c:pt idx="3">
                  <c:v>0.54209475479389002</c:v>
                </c:pt>
                <c:pt idx="4">
                  <c:v>0.51637415718193003</c:v>
                </c:pt>
                <c:pt idx="5">
                  <c:v>0.49581371553444997</c:v>
                </c:pt>
                <c:pt idx="6">
                  <c:v>0.49121991122331998</c:v>
                </c:pt>
              </c:numCache>
            </c:numRef>
          </c:val>
          <c:smooth val="0"/>
          <c:extLst>
            <c:ext xmlns:c16="http://schemas.microsoft.com/office/drawing/2014/chart" uri="{C3380CC4-5D6E-409C-BE32-E72D297353CC}">
              <c16:uniqueId val="{00000003-8710-4275-BB5F-F8C48AC9D809}"/>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Sheet1!$A$2:$A$8</c:f>
              <c:numCache>
                <c:formatCode>m/d/yyyy</c:formatCode>
                <c:ptCount val="7"/>
                <c:pt idx="0">
                  <c:v>42856</c:v>
                </c:pt>
                <c:pt idx="1">
                  <c:v>42887</c:v>
                </c:pt>
                <c:pt idx="2">
                  <c:v>42917</c:v>
                </c:pt>
                <c:pt idx="3">
                  <c:v>42948</c:v>
                </c:pt>
                <c:pt idx="4">
                  <c:v>42979</c:v>
                </c:pt>
                <c:pt idx="5">
                  <c:v>43009</c:v>
                </c:pt>
                <c:pt idx="6">
                  <c:v>43040</c:v>
                </c:pt>
              </c:numCache>
            </c:numRef>
          </c:cat>
          <c:val>
            <c:numRef>
              <c:f>Sheet1!$F$2:$F$8</c:f>
              <c:numCache>
                <c:formatCode>General</c:formatCode>
                <c:ptCount val="7"/>
                <c:pt idx="0">
                  <c:v>0.77099981800433004</c:v>
                </c:pt>
                <c:pt idx="1">
                  <c:v>0.74107157626585995</c:v>
                </c:pt>
                <c:pt idx="2">
                  <c:v>0.65154120915464997</c:v>
                </c:pt>
                <c:pt idx="3">
                  <c:v>2.2611943999073998</c:v>
                </c:pt>
                <c:pt idx="4">
                  <c:v>0.66691443673604001</c:v>
                </c:pt>
                <c:pt idx="5">
                  <c:v>1.8911134585548</c:v>
                </c:pt>
                <c:pt idx="6">
                  <c:v>0.59676993632254005</c:v>
                </c:pt>
              </c:numCache>
            </c:numRef>
          </c:val>
          <c:smooth val="0"/>
          <c:extLst>
            <c:ext xmlns:c16="http://schemas.microsoft.com/office/drawing/2014/chart" uri="{C3380CC4-5D6E-409C-BE32-E72D297353CC}">
              <c16:uniqueId val="{00000004-8710-4275-BB5F-F8C48AC9D809}"/>
            </c:ext>
          </c:extLst>
        </c:ser>
        <c:ser>
          <c:idx val="5"/>
          <c:order val="5"/>
          <c:tx>
            <c:strRef>
              <c:f>Sheet1!$G$1</c:f>
              <c:strCache>
                <c:ptCount val="1"/>
                <c:pt idx="0">
                  <c:v>gulf_bank (Gulf Bank)</c:v>
                </c:pt>
              </c:strCache>
            </c:strRef>
          </c:tx>
          <c:spPr>
            <a:ln w="28575" cap="rnd">
              <a:solidFill>
                <a:schemeClr val="accent6"/>
              </a:solidFill>
              <a:round/>
            </a:ln>
            <a:effectLst/>
          </c:spPr>
          <c:marker>
            <c:symbol val="none"/>
          </c:marker>
          <c:cat>
            <c:numRef>
              <c:f>Sheet1!$A$2:$A$8</c:f>
              <c:numCache>
                <c:formatCode>m/d/yyyy</c:formatCode>
                <c:ptCount val="7"/>
                <c:pt idx="0">
                  <c:v>42856</c:v>
                </c:pt>
                <c:pt idx="1">
                  <c:v>42887</c:v>
                </c:pt>
                <c:pt idx="2">
                  <c:v>42917</c:v>
                </c:pt>
                <c:pt idx="3">
                  <c:v>42948</c:v>
                </c:pt>
                <c:pt idx="4">
                  <c:v>42979</c:v>
                </c:pt>
                <c:pt idx="5">
                  <c:v>43009</c:v>
                </c:pt>
                <c:pt idx="6">
                  <c:v>43040</c:v>
                </c:pt>
              </c:numCache>
            </c:numRef>
          </c:cat>
          <c:val>
            <c:numRef>
              <c:f>Sheet1!$G$2:$G$8</c:f>
              <c:numCache>
                <c:formatCode>General</c:formatCode>
                <c:ptCount val="7"/>
                <c:pt idx="0">
                  <c:v>3.2620804489860999</c:v>
                </c:pt>
                <c:pt idx="1">
                  <c:v>0.70622540220295005</c:v>
                </c:pt>
                <c:pt idx="2">
                  <c:v>0.64870700540431003</c:v>
                </c:pt>
                <c:pt idx="3">
                  <c:v>0.66133060853768999</c:v>
                </c:pt>
                <c:pt idx="4">
                  <c:v>0.60768746061751999</c:v>
                </c:pt>
                <c:pt idx="5">
                  <c:v>0.62559032806498005</c:v>
                </c:pt>
                <c:pt idx="6">
                  <c:v>1.9293686846442999</c:v>
                </c:pt>
              </c:numCache>
            </c:numRef>
          </c:val>
          <c:smooth val="0"/>
          <c:extLst>
            <c:ext xmlns:c16="http://schemas.microsoft.com/office/drawing/2014/chart" uri="{C3380CC4-5D6E-409C-BE32-E72D297353CC}">
              <c16:uniqueId val="{00000005-8710-4275-BB5F-F8C48AC9D809}"/>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Sheet1!$A$2:$A$8</c:f>
              <c:numCache>
                <c:formatCode>m/d/yyyy</c:formatCode>
                <c:ptCount val="7"/>
                <c:pt idx="0">
                  <c:v>42856</c:v>
                </c:pt>
                <c:pt idx="1">
                  <c:v>42887</c:v>
                </c:pt>
                <c:pt idx="2">
                  <c:v>42917</c:v>
                </c:pt>
                <c:pt idx="3">
                  <c:v>42948</c:v>
                </c:pt>
                <c:pt idx="4">
                  <c:v>42979</c:v>
                </c:pt>
                <c:pt idx="5">
                  <c:v>43009</c:v>
                </c:pt>
                <c:pt idx="6">
                  <c:v>43040</c:v>
                </c:pt>
              </c:numCache>
            </c:numRef>
          </c:cat>
          <c:val>
            <c:numRef>
              <c:f>Sheet1!$H$2:$H$8</c:f>
              <c:numCache>
                <c:formatCode>General</c:formatCode>
                <c:ptCount val="7"/>
                <c:pt idx="0">
                  <c:v>0.77344820834148997</c:v>
                </c:pt>
                <c:pt idx="1">
                  <c:v>0.76472794273508005</c:v>
                </c:pt>
                <c:pt idx="2">
                  <c:v>0.82147572245856004</c:v>
                </c:pt>
                <c:pt idx="3">
                  <c:v>0.89647081826179997</c:v>
                </c:pt>
                <c:pt idx="4">
                  <c:v>0.77095954660933996</c:v>
                </c:pt>
                <c:pt idx="5">
                  <c:v>0.79826188848745006</c:v>
                </c:pt>
                <c:pt idx="6">
                  <c:v>0.79860772258546997</c:v>
                </c:pt>
              </c:numCache>
            </c:numRef>
          </c:val>
          <c:smooth val="0"/>
          <c:extLst>
            <c:ext xmlns:c16="http://schemas.microsoft.com/office/drawing/2014/chart" uri="{C3380CC4-5D6E-409C-BE32-E72D297353CC}">
              <c16:uniqueId val="{00000006-8710-4275-BB5F-F8C48AC9D809}"/>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Sheet1!$A$2:$A$8</c:f>
              <c:numCache>
                <c:formatCode>m/d/yyyy</c:formatCode>
                <c:ptCount val="7"/>
                <c:pt idx="0">
                  <c:v>42856</c:v>
                </c:pt>
                <c:pt idx="1">
                  <c:v>42887</c:v>
                </c:pt>
                <c:pt idx="2">
                  <c:v>42917</c:v>
                </c:pt>
                <c:pt idx="3">
                  <c:v>42948</c:v>
                </c:pt>
                <c:pt idx="4">
                  <c:v>42979</c:v>
                </c:pt>
                <c:pt idx="5">
                  <c:v>43009</c:v>
                </c:pt>
                <c:pt idx="6">
                  <c:v>43040</c:v>
                </c:pt>
              </c:numCache>
            </c:numRef>
          </c:cat>
          <c:val>
            <c:numRef>
              <c:f>Sheet1!$I$2:$I$8</c:f>
              <c:numCache>
                <c:formatCode>General</c:formatCode>
                <c:ptCount val="7"/>
                <c:pt idx="0">
                  <c:v>0.60924208751627995</c:v>
                </c:pt>
                <c:pt idx="1">
                  <c:v>0.63162730161160996</c:v>
                </c:pt>
                <c:pt idx="2">
                  <c:v>0.60258615198419996</c:v>
                </c:pt>
                <c:pt idx="3">
                  <c:v>0.54703203317812998</c:v>
                </c:pt>
                <c:pt idx="4">
                  <c:v>0.43857976431105</c:v>
                </c:pt>
                <c:pt idx="5">
                  <c:v>0.51269345124647003</c:v>
                </c:pt>
                <c:pt idx="6">
                  <c:v>0.48870271642549001</c:v>
                </c:pt>
              </c:numCache>
            </c:numRef>
          </c:val>
          <c:smooth val="0"/>
          <c:extLst>
            <c:ext xmlns:c16="http://schemas.microsoft.com/office/drawing/2014/chart" uri="{C3380CC4-5D6E-409C-BE32-E72D297353CC}">
              <c16:uniqueId val="{00000007-8710-4275-BB5F-F8C48AC9D809}"/>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Sheet1!$A$2:$A$8</c:f>
              <c:numCache>
                <c:formatCode>m/d/yyyy</c:formatCode>
                <c:ptCount val="7"/>
                <c:pt idx="0">
                  <c:v>42856</c:v>
                </c:pt>
                <c:pt idx="1">
                  <c:v>42887</c:v>
                </c:pt>
                <c:pt idx="2">
                  <c:v>42917</c:v>
                </c:pt>
                <c:pt idx="3">
                  <c:v>42948</c:v>
                </c:pt>
                <c:pt idx="4">
                  <c:v>42979</c:v>
                </c:pt>
                <c:pt idx="5">
                  <c:v>43009</c:v>
                </c:pt>
                <c:pt idx="6">
                  <c:v>43040</c:v>
                </c:pt>
              </c:numCache>
            </c:numRef>
          </c:cat>
          <c:val>
            <c:numRef>
              <c:f>Sheet1!$J$2:$J$8</c:f>
              <c:numCache>
                <c:formatCode>General</c:formatCode>
                <c:ptCount val="7"/>
                <c:pt idx="0">
                  <c:v>1.6518784217482001</c:v>
                </c:pt>
                <c:pt idx="1">
                  <c:v>0</c:v>
                </c:pt>
                <c:pt idx="2">
                  <c:v>0</c:v>
                </c:pt>
                <c:pt idx="3">
                  <c:v>1.1819228017790999</c:v>
                </c:pt>
                <c:pt idx="4">
                  <c:v>1.0282895961288001</c:v>
                </c:pt>
                <c:pt idx="5">
                  <c:v>0.87174255772975995</c:v>
                </c:pt>
                <c:pt idx="6">
                  <c:v>0</c:v>
                </c:pt>
              </c:numCache>
            </c:numRef>
          </c:val>
          <c:smooth val="0"/>
          <c:extLst>
            <c:ext xmlns:c16="http://schemas.microsoft.com/office/drawing/2014/chart" uri="{C3380CC4-5D6E-409C-BE32-E72D297353CC}">
              <c16:uniqueId val="{00000008-8710-4275-BB5F-F8C48AC9D809}"/>
            </c:ext>
          </c:extLst>
        </c:ser>
        <c:dLbls>
          <c:showLegendKey val="0"/>
          <c:showVal val="0"/>
          <c:showCatName val="0"/>
          <c:showSerName val="0"/>
          <c:showPercent val="0"/>
          <c:showBubbleSize val="0"/>
        </c:dLbls>
        <c:smooth val="0"/>
        <c:axId val="282983568"/>
        <c:axId val="282984880"/>
      </c:lineChart>
      <c:dateAx>
        <c:axId val="282983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84880"/>
        <c:crosses val="autoZero"/>
        <c:auto val="1"/>
        <c:lblOffset val="100"/>
        <c:baseTimeUnit val="months"/>
      </c:dateAx>
      <c:valAx>
        <c:axId val="282984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83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cat>
            <c:strRef>
              <c:f>Sheet1!$A$1:$I$1</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c:v>
                </c:pt>
                <c:pt idx="6">
                  <c:v>altijaricbk (Commercial Bank Of Kuwait)</c:v>
                </c:pt>
                <c:pt idx="7">
                  <c:v>abk_kuwait (البنك الأهلي الكويتي)</c:v>
                </c:pt>
                <c:pt idx="8">
                  <c:v>burganbankkuwait (Burgan Bank)</c:v>
                </c:pt>
              </c:strCache>
            </c:strRef>
          </c:cat>
          <c:val>
            <c:numRef>
              <c:f>Sheet1!$A$2:$I$2</c:f>
              <c:numCache>
                <c:formatCode>General</c:formatCode>
                <c:ptCount val="9"/>
                <c:pt idx="0">
                  <c:v>178285</c:v>
                </c:pt>
                <c:pt idx="1">
                  <c:v>25283</c:v>
                </c:pt>
                <c:pt idx="2">
                  <c:v>201566</c:v>
                </c:pt>
                <c:pt idx="3">
                  <c:v>241960</c:v>
                </c:pt>
                <c:pt idx="4">
                  <c:v>60950</c:v>
                </c:pt>
                <c:pt idx="5">
                  <c:v>79890</c:v>
                </c:pt>
                <c:pt idx="6">
                  <c:v>20569</c:v>
                </c:pt>
                <c:pt idx="7">
                  <c:v>26479</c:v>
                </c:pt>
                <c:pt idx="8">
                  <c:v>11187</c:v>
                </c:pt>
              </c:numCache>
            </c:numRef>
          </c:val>
          <c:extLst>
            <c:ext xmlns:c16="http://schemas.microsoft.com/office/drawing/2014/chart" uri="{C3380CC4-5D6E-409C-BE32-E72D297353CC}">
              <c16:uniqueId val="{00000000-0903-456F-80E8-E0C9DC68720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15733</c:v>
                </c:pt>
                <c:pt idx="1">
                  <c:v>462</c:v>
                </c:pt>
                <c:pt idx="2">
                  <c:v>72550</c:v>
                </c:pt>
                <c:pt idx="3">
                  <c:v>40910</c:v>
                </c:pt>
                <c:pt idx="4">
                  <c:v>15093</c:v>
                </c:pt>
                <c:pt idx="5">
                  <c:v>14346</c:v>
                </c:pt>
                <c:pt idx="6">
                  <c:v>4272</c:v>
                </c:pt>
                <c:pt idx="7">
                  <c:v>3365</c:v>
                </c:pt>
                <c:pt idx="8">
                  <c:v>970</c:v>
                </c:pt>
              </c:numCache>
            </c:numRef>
          </c:val>
          <c:extLst>
            <c:ext xmlns:c16="http://schemas.microsoft.com/office/drawing/2014/chart" uri="{C3380CC4-5D6E-409C-BE32-E72D297353CC}">
              <c16:uniqueId val="{00000000-0244-42A6-A47B-AEBC92182E3D}"/>
            </c:ext>
          </c:extLst>
        </c:ser>
        <c:ser>
          <c:idx val="1"/>
          <c:order val="1"/>
          <c:tx>
            <c:strRef>
              <c:f>Sheet1!$C$1</c:f>
              <c:strCache>
                <c:ptCount val="1"/>
                <c:pt idx="0">
                  <c:v>Comments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308</c:v>
                </c:pt>
                <c:pt idx="1">
                  <c:v>15</c:v>
                </c:pt>
                <c:pt idx="2">
                  <c:v>73717</c:v>
                </c:pt>
                <c:pt idx="3">
                  <c:v>15046</c:v>
                </c:pt>
                <c:pt idx="4">
                  <c:v>7026</c:v>
                </c:pt>
                <c:pt idx="5">
                  <c:v>2691</c:v>
                </c:pt>
                <c:pt idx="6">
                  <c:v>118</c:v>
                </c:pt>
                <c:pt idx="7">
                  <c:v>646</c:v>
                </c:pt>
                <c:pt idx="8">
                  <c:v>43</c:v>
                </c:pt>
              </c:numCache>
            </c:numRef>
          </c:val>
          <c:extLst>
            <c:ext xmlns:c16="http://schemas.microsoft.com/office/drawing/2014/chart" uri="{C3380CC4-5D6E-409C-BE32-E72D297353CC}">
              <c16:uniqueId val="{00000001-0244-42A6-A47B-AEBC92182E3D}"/>
            </c:ext>
          </c:extLst>
        </c:ser>
        <c:dLbls>
          <c:showLegendKey val="0"/>
          <c:showVal val="0"/>
          <c:showCatName val="0"/>
          <c:showSerName val="0"/>
          <c:showPercent val="0"/>
          <c:showBubbleSize val="0"/>
        </c:dLbls>
        <c:gapWidth val="150"/>
        <c:overlap val="100"/>
        <c:axId val="286366824"/>
        <c:axId val="286361904"/>
      </c:barChart>
      <c:catAx>
        <c:axId val="28636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61904"/>
        <c:crosses val="autoZero"/>
        <c:auto val="1"/>
        <c:lblAlgn val="ctr"/>
        <c:lblOffset val="100"/>
        <c:noMultiLvlLbl val="0"/>
      </c:catAx>
      <c:valAx>
        <c:axId val="286361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36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kfhgroup (Kuwait Finance House)</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0.72209869056442999</c:v>
                </c:pt>
                <c:pt idx="7">
                  <c:v>0</c:v>
                </c:pt>
                <c:pt idx="8">
                  <c:v>0.45950033316113997</c:v>
                </c:pt>
                <c:pt idx="9">
                  <c:v>0.50816431956517005</c:v>
                </c:pt>
                <c:pt idx="10">
                  <c:v>0.49440738494711001</c:v>
                </c:pt>
                <c:pt idx="11">
                  <c:v>0.35599577746333</c:v>
                </c:pt>
                <c:pt idx="12">
                  <c:v>0</c:v>
                </c:pt>
                <c:pt idx="13">
                  <c:v>0.49159984726994999</c:v>
                </c:pt>
                <c:pt idx="14">
                  <c:v>0.41944612896705002</c:v>
                </c:pt>
                <c:pt idx="15">
                  <c:v>0</c:v>
                </c:pt>
                <c:pt idx="16">
                  <c:v>0.50973654066438001</c:v>
                </c:pt>
                <c:pt idx="17">
                  <c:v>0</c:v>
                </c:pt>
                <c:pt idx="18">
                  <c:v>0.39867035015609997</c:v>
                </c:pt>
                <c:pt idx="19">
                  <c:v>0.3048985917391</c:v>
                </c:pt>
                <c:pt idx="20">
                  <c:v>0</c:v>
                </c:pt>
                <c:pt idx="21">
                  <c:v>0</c:v>
                </c:pt>
                <c:pt idx="22">
                  <c:v>0</c:v>
                </c:pt>
                <c:pt idx="23">
                  <c:v>0</c:v>
                </c:pt>
              </c:numCache>
            </c:numRef>
          </c:val>
          <c:smooth val="0"/>
          <c:extLst>
            <c:ext xmlns:c16="http://schemas.microsoft.com/office/drawing/2014/chart" uri="{C3380CC4-5D6E-409C-BE32-E72D297353CC}">
              <c16:uniqueId val="{00000000-0B91-4236-81AE-FBEDF966362E}"/>
            </c:ext>
          </c:extLst>
        </c:ser>
        <c:ser>
          <c:idx val="1"/>
          <c:order val="1"/>
          <c:tx>
            <c:strRef>
              <c:f>Sheet1!$C$1</c:f>
              <c:strCache>
                <c:ptCount val="1"/>
                <c:pt idx="0">
                  <c:v>aldawlibank (بنك الكويت الدولي KIB)</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0.38092214903579003</c:v>
                </c:pt>
                <c:pt idx="7">
                  <c:v>0.56543131497499999</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0B91-4236-81AE-FBEDF966362E}"/>
            </c:ext>
          </c:extLst>
        </c:ser>
        <c:ser>
          <c:idx val="2"/>
          <c:order val="2"/>
          <c:tx>
            <c:strRef>
              <c:f>Sheet1!$D$1</c:f>
              <c:strCache>
                <c:ptCount val="1"/>
                <c:pt idx="0">
                  <c:v>bankboubyan (بنك بوبيان⠀⠀⠀)</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0.89816018398160002</c:v>
                </c:pt>
                <c:pt idx="6">
                  <c:v>0.74180081991800995</c:v>
                </c:pt>
                <c:pt idx="7">
                  <c:v>0</c:v>
                </c:pt>
                <c:pt idx="8">
                  <c:v>0.98870112988700998</c:v>
                </c:pt>
                <c:pt idx="9">
                  <c:v>0.81458520814585</c:v>
                </c:pt>
                <c:pt idx="10">
                  <c:v>0.90440955904410003</c:v>
                </c:pt>
                <c:pt idx="11">
                  <c:v>3.8051194880511998</c:v>
                </c:pt>
                <c:pt idx="12">
                  <c:v>1.7069126420691001</c:v>
                </c:pt>
                <c:pt idx="13">
                  <c:v>0.79992000799920004</c:v>
                </c:pt>
                <c:pt idx="14">
                  <c:v>0</c:v>
                </c:pt>
                <c:pt idx="15">
                  <c:v>3.7798720127987</c:v>
                </c:pt>
                <c:pt idx="16">
                  <c:v>5.4925340799253002</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0B91-4236-81AE-FBEDF966362E}"/>
            </c:ext>
          </c:extLst>
        </c:ser>
        <c:ser>
          <c:idx val="3"/>
          <c:order val="3"/>
          <c:tx>
            <c:strRef>
              <c:f>Sheet1!$E$1</c:f>
              <c:strCache>
                <c:ptCount val="1"/>
                <c:pt idx="0">
                  <c:v>nbkgroup (National Bank of Kuwait)</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0.53840483073379997</c:v>
                </c:pt>
                <c:pt idx="5">
                  <c:v>0.49885278355297002</c:v>
                </c:pt>
                <c:pt idx="6">
                  <c:v>0.49564306244667999</c:v>
                </c:pt>
                <c:pt idx="7">
                  <c:v>0.38558069031782</c:v>
                </c:pt>
                <c:pt idx="8">
                  <c:v>0.47721305093310001</c:v>
                </c:pt>
                <c:pt idx="9">
                  <c:v>0.49160502621617003</c:v>
                </c:pt>
                <c:pt idx="10">
                  <c:v>0.50966229592386003</c:v>
                </c:pt>
                <c:pt idx="11">
                  <c:v>0.53550572779908001</c:v>
                </c:pt>
                <c:pt idx="12">
                  <c:v>1.6856212777588999</c:v>
                </c:pt>
                <c:pt idx="13">
                  <c:v>3.1432488175801998</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0B91-4236-81AE-FBEDF966362E}"/>
            </c:ext>
          </c:extLst>
        </c:ser>
        <c:ser>
          <c:idx val="4"/>
          <c:order val="4"/>
          <c:tx>
            <c:strRef>
              <c:f>Sheet1!$F$1</c:f>
              <c:strCache>
                <c:ptCount val="1"/>
                <c:pt idx="0">
                  <c:v>warba_bank (Warba Bank بنك وربة)</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0.89481042848919001</c:v>
                </c:pt>
                <c:pt idx="7">
                  <c:v>0</c:v>
                </c:pt>
                <c:pt idx="8">
                  <c:v>0.61792362310496995</c:v>
                </c:pt>
                <c:pt idx="9">
                  <c:v>0.72785590920305998</c:v>
                </c:pt>
                <c:pt idx="10">
                  <c:v>0.55596677358335</c:v>
                </c:pt>
                <c:pt idx="11">
                  <c:v>0.60421635551168995</c:v>
                </c:pt>
                <c:pt idx="12">
                  <c:v>0</c:v>
                </c:pt>
                <c:pt idx="13">
                  <c:v>4.7575184362748999</c:v>
                </c:pt>
                <c:pt idx="14">
                  <c:v>0.69687748444224995</c:v>
                </c:pt>
                <c:pt idx="15">
                  <c:v>7.2851385804754001</c:v>
                </c:pt>
                <c:pt idx="16">
                  <c:v>0.66452833292211999</c:v>
                </c:pt>
                <c:pt idx="17">
                  <c:v>0.60586122762288996</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4-0B91-4236-81AE-FBEDF966362E}"/>
            </c:ext>
          </c:extLst>
        </c:ser>
        <c:ser>
          <c:idx val="5"/>
          <c:order val="5"/>
          <c:tx>
            <c:strRef>
              <c:f>Sheet1!$G$1</c:f>
              <c:strCache>
                <c:ptCount val="1"/>
                <c:pt idx="0">
                  <c:v>gulf_bank (Gulf Bank)</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1.0712762487769001</c:v>
                </c:pt>
                <c:pt idx="5">
                  <c:v>0.62344765297673999</c:v>
                </c:pt>
                <c:pt idx="6">
                  <c:v>0.57619776378401</c:v>
                </c:pt>
                <c:pt idx="7">
                  <c:v>0.58957826337841002</c:v>
                </c:pt>
                <c:pt idx="8">
                  <c:v>0.55863585806634997</c:v>
                </c:pt>
                <c:pt idx="9">
                  <c:v>0.55006397551369002</c:v>
                </c:pt>
                <c:pt idx="10">
                  <c:v>0.58748756031677996</c:v>
                </c:pt>
                <c:pt idx="11">
                  <c:v>0.57151458892595997</c:v>
                </c:pt>
                <c:pt idx="12">
                  <c:v>0.62344765297673999</c:v>
                </c:pt>
                <c:pt idx="13">
                  <c:v>0.69181364309189997</c:v>
                </c:pt>
                <c:pt idx="14">
                  <c:v>0</c:v>
                </c:pt>
                <c:pt idx="15">
                  <c:v>5.7189091547705999</c:v>
                </c:pt>
                <c:pt idx="16">
                  <c:v>0</c:v>
                </c:pt>
                <c:pt idx="17">
                  <c:v>0.54191023357335</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5-0B91-4236-81AE-FBEDF966362E}"/>
            </c:ext>
          </c:extLst>
        </c:ser>
        <c:ser>
          <c:idx val="6"/>
          <c:order val="6"/>
          <c:tx>
            <c:strRef>
              <c:f>Sheet1!$H$1</c:f>
              <c:strCache>
                <c:ptCount val="1"/>
                <c:pt idx="0">
                  <c:v>altijaricbk (Commercial Bank Of Kuwait)</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1.0517090271691001</c:v>
                </c:pt>
                <c:pt idx="6">
                  <c:v>0</c:v>
                </c:pt>
                <c:pt idx="7">
                  <c:v>0.75104684000389998</c:v>
                </c:pt>
                <c:pt idx="8">
                  <c:v>0.63053851397409999</c:v>
                </c:pt>
                <c:pt idx="9">
                  <c:v>0.83747200311616998</c:v>
                </c:pt>
                <c:pt idx="10">
                  <c:v>0.99814977115590997</c:v>
                </c:pt>
                <c:pt idx="11">
                  <c:v>0.99814977115590997</c:v>
                </c:pt>
                <c:pt idx="12">
                  <c:v>0.74658356866945996</c:v>
                </c:pt>
                <c:pt idx="13">
                  <c:v>0.84234102639010999</c:v>
                </c:pt>
                <c:pt idx="14">
                  <c:v>0.73035349108969005</c:v>
                </c:pt>
                <c:pt idx="15">
                  <c:v>0.77417470055506998</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6-0B91-4236-81AE-FBEDF966362E}"/>
            </c:ext>
          </c:extLst>
        </c:ser>
        <c:ser>
          <c:idx val="7"/>
          <c:order val="7"/>
          <c:tx>
            <c:strRef>
              <c:f>Sheet1!$I$1</c:f>
              <c:strCache>
                <c:ptCount val="1"/>
                <c:pt idx="0">
                  <c:v>abk_kuwait (البنك الأهلي الكويتي)</c:v>
                </c:pt>
              </c:strCache>
            </c:strRef>
          </c:tx>
          <c:spPr>
            <a:ln w="28575" cap="rnd">
              <a:solidFill>
                <a:schemeClr val="accent2">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Sheet1!$I$2:$I$25</c:f>
              <c:numCache>
                <c:formatCode>General</c:formatCode>
                <c:ptCount val="24"/>
                <c:pt idx="0">
                  <c:v>0</c:v>
                </c:pt>
                <c:pt idx="1">
                  <c:v>0</c:v>
                </c:pt>
                <c:pt idx="2">
                  <c:v>0</c:v>
                </c:pt>
                <c:pt idx="3">
                  <c:v>0</c:v>
                </c:pt>
                <c:pt idx="4">
                  <c:v>0</c:v>
                </c:pt>
                <c:pt idx="5">
                  <c:v>0</c:v>
                </c:pt>
                <c:pt idx="6">
                  <c:v>0</c:v>
                </c:pt>
                <c:pt idx="7">
                  <c:v>0.61019518665909001</c:v>
                </c:pt>
                <c:pt idx="8">
                  <c:v>0.49144084391384002</c:v>
                </c:pt>
                <c:pt idx="9">
                  <c:v>0.41121849535721</c:v>
                </c:pt>
                <c:pt idx="10">
                  <c:v>0.59124502558271996</c:v>
                </c:pt>
                <c:pt idx="11">
                  <c:v>0.46617396247867998</c:v>
                </c:pt>
                <c:pt idx="12">
                  <c:v>0.50596930073905999</c:v>
                </c:pt>
                <c:pt idx="13">
                  <c:v>0.44911881750994997</c:v>
                </c:pt>
                <c:pt idx="14">
                  <c:v>1.6050786431685</c:v>
                </c:pt>
                <c:pt idx="15">
                  <c:v>0</c:v>
                </c:pt>
                <c:pt idx="16">
                  <c:v>0</c:v>
                </c:pt>
                <c:pt idx="17">
                  <c:v>0</c:v>
                </c:pt>
                <c:pt idx="18">
                  <c:v>0.72010612090202997</c:v>
                </c:pt>
                <c:pt idx="19">
                  <c:v>0</c:v>
                </c:pt>
                <c:pt idx="20">
                  <c:v>0</c:v>
                </c:pt>
                <c:pt idx="21">
                  <c:v>0</c:v>
                </c:pt>
                <c:pt idx="22">
                  <c:v>0</c:v>
                </c:pt>
                <c:pt idx="23">
                  <c:v>0</c:v>
                </c:pt>
              </c:numCache>
            </c:numRef>
          </c:val>
          <c:smooth val="0"/>
          <c:extLst>
            <c:ext xmlns:c16="http://schemas.microsoft.com/office/drawing/2014/chart" uri="{C3380CC4-5D6E-409C-BE32-E72D297353CC}">
              <c16:uniqueId val="{00000007-0B91-4236-81AE-FBEDF966362E}"/>
            </c:ext>
          </c:extLst>
        </c:ser>
        <c:ser>
          <c:idx val="8"/>
          <c:order val="8"/>
          <c:tx>
            <c:strRef>
              <c:f>Sheet1!$J$1</c:f>
              <c:strCache>
                <c:ptCount val="1"/>
                <c:pt idx="0">
                  <c:v>burganbankkuwait (Burgan Bank)</c:v>
                </c:pt>
              </c:strCache>
            </c:strRef>
          </c:tx>
          <c:spPr>
            <a:ln w="28575" cap="rnd">
              <a:solidFill>
                <a:schemeClr val="accent3">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Sheet1!$J$2:$J$25</c:f>
              <c:numCache>
                <c:formatCode>General</c:formatCode>
                <c:ptCount val="24"/>
                <c:pt idx="0">
                  <c:v>0</c:v>
                </c:pt>
                <c:pt idx="1">
                  <c:v>0</c:v>
                </c:pt>
                <c:pt idx="2">
                  <c:v>0</c:v>
                </c:pt>
                <c:pt idx="3">
                  <c:v>0</c:v>
                </c:pt>
                <c:pt idx="4">
                  <c:v>0</c:v>
                </c:pt>
                <c:pt idx="5">
                  <c:v>0</c:v>
                </c:pt>
                <c:pt idx="6">
                  <c:v>1.2230476535604</c:v>
                </c:pt>
                <c:pt idx="7">
                  <c:v>0</c:v>
                </c:pt>
                <c:pt idx="8">
                  <c:v>0.94219967385395997</c:v>
                </c:pt>
                <c:pt idx="9">
                  <c:v>0</c:v>
                </c:pt>
                <c:pt idx="10">
                  <c:v>1.232107265809</c:v>
                </c:pt>
                <c:pt idx="11">
                  <c:v>1.0599746330857001</c:v>
                </c:pt>
                <c:pt idx="12">
                  <c:v>0</c:v>
                </c:pt>
                <c:pt idx="13">
                  <c:v>0.84254393911940995</c:v>
                </c:pt>
                <c:pt idx="14">
                  <c:v>0</c:v>
                </c:pt>
                <c:pt idx="15">
                  <c:v>0</c:v>
                </c:pt>
                <c:pt idx="16">
                  <c:v>0</c:v>
                </c:pt>
                <c:pt idx="17">
                  <c:v>0</c:v>
                </c:pt>
                <c:pt idx="18">
                  <c:v>0</c:v>
                </c:pt>
                <c:pt idx="19">
                  <c:v>0.90596122485957997</c:v>
                </c:pt>
                <c:pt idx="20">
                  <c:v>0</c:v>
                </c:pt>
                <c:pt idx="21">
                  <c:v>0</c:v>
                </c:pt>
                <c:pt idx="22">
                  <c:v>0</c:v>
                </c:pt>
                <c:pt idx="23">
                  <c:v>0</c:v>
                </c:pt>
              </c:numCache>
            </c:numRef>
          </c:val>
          <c:smooth val="0"/>
          <c:extLst>
            <c:ext xmlns:c16="http://schemas.microsoft.com/office/drawing/2014/chart" uri="{C3380CC4-5D6E-409C-BE32-E72D297353CC}">
              <c16:uniqueId val="{00000008-0B91-4236-81AE-FBEDF966362E}"/>
            </c:ext>
          </c:extLst>
        </c:ser>
        <c:dLbls>
          <c:showLegendKey val="0"/>
          <c:showVal val="0"/>
          <c:showCatName val="0"/>
          <c:showSerName val="0"/>
          <c:showPercent val="0"/>
          <c:showBubbleSize val="0"/>
        </c:dLbls>
        <c:smooth val="0"/>
        <c:axId val="280484736"/>
        <c:axId val="280485392"/>
      </c:lineChart>
      <c:catAx>
        <c:axId val="280484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5392"/>
        <c:crosses val="autoZero"/>
        <c:auto val="1"/>
        <c:lblAlgn val="ctr"/>
        <c:lblOffset val="100"/>
        <c:noMultiLvlLbl val="0"/>
      </c:catAx>
      <c:valAx>
        <c:axId val="280485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4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Photos</c:v>
                </c:pt>
              </c:strCache>
            </c:strRef>
          </c:tx>
          <c:spPr>
            <a:solidFill>
              <a:schemeClr val="accent1"/>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c:v>
                </c:pt>
                <c:pt idx="6">
                  <c:v>altijaricbk (Commercial Bank Of Kuwait)</c:v>
                </c:pt>
                <c:pt idx="7">
                  <c:v>abk_kuwait (البنك الأهلي الكويتي)</c:v>
                </c:pt>
                <c:pt idx="8">
                  <c:v>burganbankkuwait (Burgan Bank)</c:v>
                </c:pt>
              </c:strCache>
            </c:strRef>
          </c:cat>
          <c:val>
            <c:numRef>
              <c:f>Sheet1!$B$2:$B$10</c:f>
              <c:numCache>
                <c:formatCode>General</c:formatCode>
                <c:ptCount val="9"/>
                <c:pt idx="0">
                  <c:v>12</c:v>
                </c:pt>
                <c:pt idx="1">
                  <c:v>1</c:v>
                </c:pt>
                <c:pt idx="2">
                  <c:v>28</c:v>
                </c:pt>
                <c:pt idx="3">
                  <c:v>24</c:v>
                </c:pt>
                <c:pt idx="4">
                  <c:v>24</c:v>
                </c:pt>
                <c:pt idx="5">
                  <c:v>21</c:v>
                </c:pt>
                <c:pt idx="6">
                  <c:v>24</c:v>
                </c:pt>
                <c:pt idx="7">
                  <c:v>19</c:v>
                </c:pt>
                <c:pt idx="8">
                  <c:v>9</c:v>
                </c:pt>
              </c:numCache>
            </c:numRef>
          </c:val>
          <c:extLst>
            <c:ext xmlns:c16="http://schemas.microsoft.com/office/drawing/2014/chart" uri="{C3380CC4-5D6E-409C-BE32-E72D297353CC}">
              <c16:uniqueId val="{00000000-F376-4B38-8514-CD7AECD66D9E}"/>
            </c:ext>
          </c:extLst>
        </c:ser>
        <c:ser>
          <c:idx val="1"/>
          <c:order val="1"/>
          <c:tx>
            <c:strRef>
              <c:f>Sheet1!$C$1</c:f>
              <c:strCache>
                <c:ptCount val="1"/>
                <c:pt idx="0">
                  <c:v>Videos</c:v>
                </c:pt>
              </c:strCache>
            </c:strRef>
          </c:tx>
          <c:spPr>
            <a:solidFill>
              <a:schemeClr val="accent2"/>
            </a:solidFill>
            <a:ln>
              <a:noFill/>
            </a:ln>
            <a:effectLst/>
          </c:spPr>
          <c:invertIfNegative val="0"/>
          <c:cat>
            <c:strRef>
              <c:f>Sheet1!$A$2:$A$10</c:f>
              <c:strCache>
                <c:ptCount val="9"/>
                <c:pt idx="0">
                  <c:v>kfhgroup (Kuwait Finance House)</c:v>
                </c:pt>
                <c:pt idx="1">
                  <c:v>aldawlibank (بنك الكويت الدولي KIB)</c:v>
                </c:pt>
                <c:pt idx="2">
                  <c:v>bankboubyan (بنك بوبيان⠀⠀⠀)</c:v>
                </c:pt>
                <c:pt idx="3">
                  <c:v>nbkgroup (National Bank of Kuwait)</c:v>
                </c:pt>
                <c:pt idx="4">
                  <c:v>warba_bank (Warba Bank بنك وربة)</c:v>
                </c:pt>
                <c:pt idx="5">
                  <c:v>gulf_bank (Gulf Bank)</c:v>
                </c:pt>
                <c:pt idx="6">
                  <c:v>altijaricbk (Commercial Bank Of Kuwait)</c:v>
                </c:pt>
                <c:pt idx="7">
                  <c:v>abk_kuwait (البنك الأهلي الكويتي)</c:v>
                </c:pt>
                <c:pt idx="8">
                  <c:v>burganbankkuwait (Burgan Bank)</c:v>
                </c:pt>
              </c:strCache>
            </c:strRef>
          </c:cat>
          <c:val>
            <c:numRef>
              <c:f>Sheet1!$C$2:$C$10</c:f>
              <c:numCache>
                <c:formatCode>General</c:formatCode>
                <c:ptCount val="9"/>
                <c:pt idx="0">
                  <c:v>7</c:v>
                </c:pt>
                <c:pt idx="1">
                  <c:v>3</c:v>
                </c:pt>
                <c:pt idx="2">
                  <c:v>5</c:v>
                </c:pt>
                <c:pt idx="3">
                  <c:v>5</c:v>
                </c:pt>
                <c:pt idx="4">
                  <c:v>2</c:v>
                </c:pt>
                <c:pt idx="5">
                  <c:v>5</c:v>
                </c:pt>
                <c:pt idx="6">
                  <c:v>2</c:v>
                </c:pt>
                <c:pt idx="7">
                  <c:v>3</c:v>
                </c:pt>
                <c:pt idx="8">
                  <c:v>0</c:v>
                </c:pt>
              </c:numCache>
            </c:numRef>
          </c:val>
          <c:extLst>
            <c:ext xmlns:c16="http://schemas.microsoft.com/office/drawing/2014/chart" uri="{C3380CC4-5D6E-409C-BE32-E72D297353CC}">
              <c16:uniqueId val="{00000001-F376-4B38-8514-CD7AECD66D9E}"/>
            </c:ext>
          </c:extLst>
        </c:ser>
        <c:dLbls>
          <c:showLegendKey val="0"/>
          <c:showVal val="0"/>
          <c:showCatName val="0"/>
          <c:showSerName val="0"/>
          <c:showPercent val="0"/>
          <c:showBubbleSize val="0"/>
        </c:dLbls>
        <c:gapWidth val="150"/>
        <c:overlap val="100"/>
        <c:axId val="280478832"/>
        <c:axId val="280487032"/>
      </c:barChart>
      <c:catAx>
        <c:axId val="280478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87032"/>
        <c:crosses val="autoZero"/>
        <c:auto val="1"/>
        <c:lblAlgn val="ctr"/>
        <c:lblOffset val="100"/>
        <c:noMultiLvlLbl val="0"/>
      </c:catAx>
      <c:valAx>
        <c:axId val="2804870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47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kfhgroup (Kuwait Finance House)</c:v>
                </c:pt>
              </c:strCache>
            </c:strRef>
          </c:tx>
          <c:spPr>
            <a:solidFill>
              <a:schemeClr val="accent1"/>
            </a:solidFill>
            <a:ln>
              <a:noFill/>
            </a:ln>
            <a:effectLst/>
          </c:spPr>
          <c:invertIfNegative val="0"/>
          <c:cat>
            <c:strRef>
              <c:f>Sheet1!$A$2:$A$3</c:f>
              <c:strCache>
                <c:ptCount val="2"/>
                <c:pt idx="0">
                  <c:v>Images</c:v>
                </c:pt>
                <c:pt idx="1">
                  <c:v>Videos</c:v>
                </c:pt>
              </c:strCache>
            </c:strRef>
          </c:cat>
          <c:val>
            <c:numRef>
              <c:f>Sheet1!$B$2:$B$3</c:f>
              <c:numCache>
                <c:formatCode>General</c:formatCode>
                <c:ptCount val="2"/>
                <c:pt idx="0">
                  <c:v>0.50045020401386997</c:v>
                </c:pt>
                <c:pt idx="1">
                  <c:v>0.42869096129404999</c:v>
                </c:pt>
              </c:numCache>
            </c:numRef>
          </c:val>
          <c:extLst>
            <c:ext xmlns:c16="http://schemas.microsoft.com/office/drawing/2014/chart" uri="{C3380CC4-5D6E-409C-BE32-E72D297353CC}">
              <c16:uniqueId val="{00000000-837C-4501-A462-FDDD6497B717}"/>
            </c:ext>
          </c:extLst>
        </c:ser>
        <c:ser>
          <c:idx val="1"/>
          <c:order val="1"/>
          <c:tx>
            <c:strRef>
              <c:f>Sheet1!$C$1</c:f>
              <c:strCache>
                <c:ptCount val="1"/>
                <c:pt idx="0">
                  <c:v>aldawlibank (بنك الكويت الدولي KIB)</c:v>
                </c:pt>
              </c:strCache>
            </c:strRef>
          </c:tx>
          <c:spPr>
            <a:solidFill>
              <a:schemeClr val="accent2"/>
            </a:solidFill>
            <a:ln>
              <a:noFill/>
            </a:ln>
            <a:effectLst/>
          </c:spPr>
          <c:invertIfNegative val="0"/>
          <c:cat>
            <c:strRef>
              <c:f>Sheet1!$A$2:$A$3</c:f>
              <c:strCache>
                <c:ptCount val="2"/>
                <c:pt idx="0">
                  <c:v>Images</c:v>
                </c:pt>
                <c:pt idx="1">
                  <c:v>Videos</c:v>
                </c:pt>
              </c:strCache>
            </c:strRef>
          </c:cat>
          <c:val>
            <c:numRef>
              <c:f>Sheet1!$C$2:$C$3</c:f>
              <c:numCache>
                <c:formatCode>General</c:formatCode>
                <c:ptCount val="2"/>
                <c:pt idx="0">
                  <c:v>0.68751738663911</c:v>
                </c:pt>
                <c:pt idx="1">
                  <c:v>0.40096003036428002</c:v>
                </c:pt>
              </c:numCache>
            </c:numRef>
          </c:val>
          <c:extLst>
            <c:ext xmlns:c16="http://schemas.microsoft.com/office/drawing/2014/chart" uri="{C3380CC4-5D6E-409C-BE32-E72D297353CC}">
              <c16:uniqueId val="{00000001-837C-4501-A462-FDDD6497B717}"/>
            </c:ext>
          </c:extLst>
        </c:ser>
        <c:ser>
          <c:idx val="2"/>
          <c:order val="2"/>
          <c:tx>
            <c:strRef>
              <c:f>Sheet1!$D$1</c:f>
              <c:strCache>
                <c:ptCount val="1"/>
                <c:pt idx="0">
                  <c:v>bankboubyan (بنك بوبيان⠀⠀⠀)</c:v>
                </c:pt>
              </c:strCache>
            </c:strRef>
          </c:tx>
          <c:spPr>
            <a:solidFill>
              <a:schemeClr val="accent3"/>
            </a:solidFill>
            <a:ln>
              <a:noFill/>
            </a:ln>
            <a:effectLst/>
          </c:spPr>
          <c:invertIfNegative val="0"/>
          <c:cat>
            <c:strRef>
              <c:f>Sheet1!$A$2:$A$3</c:f>
              <c:strCache>
                <c:ptCount val="2"/>
                <c:pt idx="0">
                  <c:v>Images</c:v>
                </c:pt>
                <c:pt idx="1">
                  <c:v>Videos</c:v>
                </c:pt>
              </c:strCache>
            </c:strRef>
          </c:cat>
          <c:val>
            <c:numRef>
              <c:f>Sheet1!$D$2:$D$3</c:f>
              <c:numCache>
                <c:formatCode>General</c:formatCode>
                <c:ptCount val="2"/>
                <c:pt idx="0">
                  <c:v>2.4771841521683</c:v>
                </c:pt>
                <c:pt idx="1">
                  <c:v>0.76276335129165995</c:v>
                </c:pt>
              </c:numCache>
            </c:numRef>
          </c:val>
          <c:extLst>
            <c:ext xmlns:c16="http://schemas.microsoft.com/office/drawing/2014/chart" uri="{C3380CC4-5D6E-409C-BE32-E72D297353CC}">
              <c16:uniqueId val="{00000002-837C-4501-A462-FDDD6497B717}"/>
            </c:ext>
          </c:extLst>
        </c:ser>
        <c:ser>
          <c:idx val="3"/>
          <c:order val="3"/>
          <c:tx>
            <c:strRef>
              <c:f>Sheet1!$E$1</c:f>
              <c:strCache>
                <c:ptCount val="1"/>
                <c:pt idx="0">
                  <c:v>nbkgroup (National Bank of Kuwait)</c:v>
                </c:pt>
              </c:strCache>
            </c:strRef>
          </c:tx>
          <c:spPr>
            <a:solidFill>
              <a:schemeClr val="accent4"/>
            </a:solidFill>
            <a:ln>
              <a:noFill/>
            </a:ln>
            <a:effectLst/>
          </c:spPr>
          <c:invertIfNegative val="0"/>
          <c:cat>
            <c:strRef>
              <c:f>Sheet1!$A$2:$A$3</c:f>
              <c:strCache>
                <c:ptCount val="2"/>
                <c:pt idx="0">
                  <c:v>Images</c:v>
                </c:pt>
                <c:pt idx="1">
                  <c:v>Videos</c:v>
                </c:pt>
              </c:strCache>
            </c:strRef>
          </c:cat>
          <c:val>
            <c:numRef>
              <c:f>Sheet1!$E$2:$E$3</c:f>
              <c:numCache>
                <c:formatCode>General</c:formatCode>
                <c:ptCount val="2"/>
                <c:pt idx="0">
                  <c:v>0.87396728815263003</c:v>
                </c:pt>
                <c:pt idx="1">
                  <c:v>0.43630333707664998</c:v>
                </c:pt>
              </c:numCache>
            </c:numRef>
          </c:val>
          <c:extLst>
            <c:ext xmlns:c16="http://schemas.microsoft.com/office/drawing/2014/chart" uri="{C3380CC4-5D6E-409C-BE32-E72D297353CC}">
              <c16:uniqueId val="{00000003-837C-4501-A462-FDDD6497B717}"/>
            </c:ext>
          </c:extLst>
        </c:ser>
        <c:ser>
          <c:idx val="4"/>
          <c:order val="4"/>
          <c:tx>
            <c:strRef>
              <c:f>Sheet1!$F$1</c:f>
              <c:strCache>
                <c:ptCount val="1"/>
                <c:pt idx="0">
                  <c:v>warba_bank (Warba Bank بنك وربة)</c:v>
                </c:pt>
              </c:strCache>
            </c:strRef>
          </c:tx>
          <c:spPr>
            <a:solidFill>
              <a:schemeClr val="accent5"/>
            </a:solidFill>
            <a:ln>
              <a:noFill/>
            </a:ln>
            <a:effectLst/>
          </c:spPr>
          <c:invertIfNegative val="0"/>
          <c:cat>
            <c:strRef>
              <c:f>Sheet1!$A$2:$A$3</c:f>
              <c:strCache>
                <c:ptCount val="2"/>
                <c:pt idx="0">
                  <c:v>Images</c:v>
                </c:pt>
                <c:pt idx="1">
                  <c:v>Videos</c:v>
                </c:pt>
              </c:strCache>
            </c:strRef>
          </c:cat>
          <c:val>
            <c:numRef>
              <c:f>Sheet1!$F$2:$F$3</c:f>
              <c:numCache>
                <c:formatCode>General</c:formatCode>
                <c:ptCount val="2"/>
                <c:pt idx="0">
                  <c:v>1.4669716844237</c:v>
                </c:pt>
                <c:pt idx="1">
                  <c:v>0.58162428219852003</c:v>
                </c:pt>
              </c:numCache>
            </c:numRef>
          </c:val>
          <c:extLst>
            <c:ext xmlns:c16="http://schemas.microsoft.com/office/drawing/2014/chart" uri="{C3380CC4-5D6E-409C-BE32-E72D297353CC}">
              <c16:uniqueId val="{00000004-837C-4501-A462-FDDD6497B717}"/>
            </c:ext>
          </c:extLst>
        </c:ser>
        <c:ser>
          <c:idx val="5"/>
          <c:order val="5"/>
          <c:tx>
            <c:strRef>
              <c:f>Sheet1!$G$1</c:f>
              <c:strCache>
                <c:ptCount val="1"/>
                <c:pt idx="0">
                  <c:v>gulf_bank (Gulf Bank)</c:v>
                </c:pt>
              </c:strCache>
            </c:strRef>
          </c:tx>
          <c:spPr>
            <a:solidFill>
              <a:schemeClr val="accent6"/>
            </a:solidFill>
            <a:ln>
              <a:noFill/>
            </a:ln>
            <a:effectLst/>
          </c:spPr>
          <c:invertIfNegative val="0"/>
          <c:cat>
            <c:strRef>
              <c:f>Sheet1!$A$2:$A$3</c:f>
              <c:strCache>
                <c:ptCount val="2"/>
                <c:pt idx="0">
                  <c:v>Images</c:v>
                </c:pt>
                <c:pt idx="1">
                  <c:v>Videos</c:v>
                </c:pt>
              </c:strCache>
            </c:strRef>
          </c:cat>
          <c:val>
            <c:numRef>
              <c:f>Sheet1!$G$2:$G$3</c:f>
              <c:numCache>
                <c:formatCode>General</c:formatCode>
                <c:ptCount val="2"/>
                <c:pt idx="0">
                  <c:v>0.88592098691295995</c:v>
                </c:pt>
                <c:pt idx="1">
                  <c:v>0.55321371940321995</c:v>
                </c:pt>
              </c:numCache>
            </c:numRef>
          </c:val>
          <c:extLst>
            <c:ext xmlns:c16="http://schemas.microsoft.com/office/drawing/2014/chart" uri="{C3380CC4-5D6E-409C-BE32-E72D297353CC}">
              <c16:uniqueId val="{00000005-837C-4501-A462-FDDD6497B717}"/>
            </c:ext>
          </c:extLst>
        </c:ser>
        <c:ser>
          <c:idx val="6"/>
          <c:order val="6"/>
          <c:tx>
            <c:strRef>
              <c:f>Sheet1!$H$1</c:f>
              <c:strCache>
                <c:ptCount val="1"/>
                <c:pt idx="0">
                  <c:v>altijaricbk (Commercial Bank Of Kuwait)</c:v>
                </c:pt>
              </c:strCache>
            </c:strRef>
          </c:tx>
          <c:spPr>
            <a:solidFill>
              <a:schemeClr val="accent1">
                <a:lumMod val="60000"/>
              </a:schemeClr>
            </a:solidFill>
            <a:ln>
              <a:noFill/>
            </a:ln>
            <a:effectLst/>
          </c:spPr>
          <c:invertIfNegative val="0"/>
          <c:cat>
            <c:strRef>
              <c:f>Sheet1!$A$2:$A$3</c:f>
              <c:strCache>
                <c:ptCount val="2"/>
                <c:pt idx="0">
                  <c:v>Images</c:v>
                </c:pt>
                <c:pt idx="1">
                  <c:v>Videos</c:v>
                </c:pt>
              </c:strCache>
            </c:strRef>
          </c:cat>
          <c:val>
            <c:numRef>
              <c:f>Sheet1!$H$2:$H$3</c:f>
              <c:numCache>
                <c:formatCode>General</c:formatCode>
                <c:ptCount val="2"/>
                <c:pt idx="0">
                  <c:v>0.83388024067416999</c:v>
                </c:pt>
                <c:pt idx="1">
                  <c:v>0.68167205002428</c:v>
                </c:pt>
              </c:numCache>
            </c:numRef>
          </c:val>
          <c:extLst>
            <c:ext xmlns:c16="http://schemas.microsoft.com/office/drawing/2014/chart" uri="{C3380CC4-5D6E-409C-BE32-E72D297353CC}">
              <c16:uniqueId val="{00000006-837C-4501-A462-FDDD6497B717}"/>
            </c:ext>
          </c:extLst>
        </c:ser>
        <c:ser>
          <c:idx val="7"/>
          <c:order val="7"/>
          <c:tx>
            <c:strRef>
              <c:f>Sheet1!$I$1</c:f>
              <c:strCache>
                <c:ptCount val="1"/>
                <c:pt idx="0">
                  <c:v>abk_kuwait (البنك الأهلي الكويتي)</c:v>
                </c:pt>
              </c:strCache>
            </c:strRef>
          </c:tx>
          <c:spPr>
            <a:solidFill>
              <a:schemeClr val="accent2">
                <a:lumMod val="60000"/>
              </a:schemeClr>
            </a:solidFill>
            <a:ln>
              <a:noFill/>
            </a:ln>
            <a:effectLst/>
          </c:spPr>
          <c:invertIfNegative val="0"/>
          <c:cat>
            <c:strRef>
              <c:f>Sheet1!$A$2:$A$3</c:f>
              <c:strCache>
                <c:ptCount val="2"/>
                <c:pt idx="0">
                  <c:v>Images</c:v>
                </c:pt>
                <c:pt idx="1">
                  <c:v>Videos</c:v>
                </c:pt>
              </c:strCache>
            </c:strRef>
          </c:cat>
          <c:val>
            <c:numRef>
              <c:f>Sheet1!$I$2:$I$3</c:f>
              <c:numCache>
                <c:formatCode>General</c:formatCode>
                <c:ptCount val="2"/>
                <c:pt idx="0">
                  <c:v>0.73836827233366997</c:v>
                </c:pt>
                <c:pt idx="1">
                  <c:v>0.38981402557806</c:v>
                </c:pt>
              </c:numCache>
            </c:numRef>
          </c:val>
          <c:extLst>
            <c:ext xmlns:c16="http://schemas.microsoft.com/office/drawing/2014/chart" uri="{C3380CC4-5D6E-409C-BE32-E72D297353CC}">
              <c16:uniqueId val="{00000007-837C-4501-A462-FDDD6497B717}"/>
            </c:ext>
          </c:extLst>
        </c:ser>
        <c:ser>
          <c:idx val="8"/>
          <c:order val="8"/>
          <c:tx>
            <c:strRef>
              <c:f>Sheet1!$J$1</c:f>
              <c:strCache>
                <c:ptCount val="1"/>
                <c:pt idx="0">
                  <c:v>burganbankkuwait (Burgan Bank)</c:v>
                </c:pt>
              </c:strCache>
            </c:strRef>
          </c:tx>
          <c:spPr>
            <a:solidFill>
              <a:schemeClr val="accent3">
                <a:lumMod val="60000"/>
              </a:schemeClr>
            </a:solidFill>
            <a:ln>
              <a:noFill/>
            </a:ln>
            <a:effectLst/>
          </c:spPr>
          <c:invertIfNegative val="0"/>
          <c:cat>
            <c:strRef>
              <c:f>Sheet1!$A$2:$A$3</c:f>
              <c:strCache>
                <c:ptCount val="2"/>
                <c:pt idx="0">
                  <c:v>Images</c:v>
                </c:pt>
                <c:pt idx="1">
                  <c:v>Videos</c:v>
                </c:pt>
              </c:strCache>
            </c:strRef>
          </c:cat>
          <c:val>
            <c:numRef>
              <c:f>Sheet1!$J$2:$J$3</c:f>
              <c:numCache>
                <c:formatCode>General</c:formatCode>
                <c:ptCount val="2"/>
                <c:pt idx="0">
                  <c:v>1.0166781369564999</c:v>
                </c:pt>
                <c:pt idx="1">
                  <c:v>0</c:v>
                </c:pt>
              </c:numCache>
            </c:numRef>
          </c:val>
          <c:extLst>
            <c:ext xmlns:c16="http://schemas.microsoft.com/office/drawing/2014/chart" uri="{C3380CC4-5D6E-409C-BE32-E72D297353CC}">
              <c16:uniqueId val="{00000008-837C-4501-A462-FDDD6497B717}"/>
            </c:ext>
          </c:extLst>
        </c:ser>
        <c:dLbls>
          <c:showLegendKey val="0"/>
          <c:showVal val="0"/>
          <c:showCatName val="0"/>
          <c:showSerName val="0"/>
          <c:showPercent val="0"/>
          <c:showBubbleSize val="0"/>
        </c:dLbls>
        <c:gapWidth val="219"/>
        <c:overlap val="-27"/>
        <c:axId val="311009920"/>
        <c:axId val="311003360"/>
      </c:barChart>
      <c:catAx>
        <c:axId val="311009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003360"/>
        <c:crosses val="autoZero"/>
        <c:auto val="1"/>
        <c:lblAlgn val="ctr"/>
        <c:lblOffset val="100"/>
        <c:noMultiLvlLbl val="0"/>
      </c:catAx>
      <c:valAx>
        <c:axId val="31100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1009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LSW EMEA</c:v>
                </c:pt>
              </c:strCache>
            </c:strRef>
          </c:tx>
          <c:spPr>
            <a:solidFill>
              <a:schemeClr val="accent1"/>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Sheet1!$B$2:$B$10</c:f>
              <c:numCache>
                <c:formatCode>General</c:formatCode>
                <c:ptCount val="9"/>
                <c:pt idx="0">
                  <c:v>0</c:v>
                </c:pt>
                <c:pt idx="1">
                  <c:v>0</c:v>
                </c:pt>
                <c:pt idx="2">
                  <c:v>0</c:v>
                </c:pt>
                <c:pt idx="3">
                  <c:v>44</c:v>
                </c:pt>
                <c:pt idx="4">
                  <c:v>0</c:v>
                </c:pt>
                <c:pt idx="5">
                  <c:v>0</c:v>
                </c:pt>
                <c:pt idx="6">
                  <c:v>0</c:v>
                </c:pt>
                <c:pt idx="7">
                  <c:v>0</c:v>
                </c:pt>
                <c:pt idx="8">
                  <c:v>0</c:v>
                </c:pt>
              </c:numCache>
            </c:numRef>
          </c:val>
          <c:extLst>
            <c:ext xmlns:c16="http://schemas.microsoft.com/office/drawing/2014/chart" uri="{C3380CC4-5D6E-409C-BE32-E72D297353CC}">
              <c16:uniqueId val="{00000000-87B9-4A0D-9BEE-A298D678E58D}"/>
            </c:ext>
          </c:extLst>
        </c:ser>
        <c:ser>
          <c:idx val="1"/>
          <c:order val="1"/>
          <c:tx>
            <c:strRef>
              <c:f>Sheet1!$C$1</c:f>
              <c:strCache>
                <c:ptCount val="1"/>
                <c:pt idx="0">
                  <c:v>Instagram</c:v>
                </c:pt>
              </c:strCache>
            </c:strRef>
          </c:tx>
          <c:spPr>
            <a:solidFill>
              <a:schemeClr val="accent2"/>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Sheet1!$C$2:$C$10</c:f>
              <c:numCache>
                <c:formatCode>General</c:formatCode>
                <c:ptCount val="9"/>
                <c:pt idx="0">
                  <c:v>0</c:v>
                </c:pt>
                <c:pt idx="1">
                  <c:v>0</c:v>
                </c:pt>
                <c:pt idx="2">
                  <c:v>0</c:v>
                </c:pt>
                <c:pt idx="3">
                  <c:v>1</c:v>
                </c:pt>
                <c:pt idx="4">
                  <c:v>0</c:v>
                </c:pt>
                <c:pt idx="5">
                  <c:v>0</c:v>
                </c:pt>
                <c:pt idx="6">
                  <c:v>0</c:v>
                </c:pt>
                <c:pt idx="7">
                  <c:v>0</c:v>
                </c:pt>
                <c:pt idx="8">
                  <c:v>0</c:v>
                </c:pt>
              </c:numCache>
            </c:numRef>
          </c:val>
          <c:extLst>
            <c:ext xmlns:c16="http://schemas.microsoft.com/office/drawing/2014/chart" uri="{C3380CC4-5D6E-409C-BE32-E72D297353CC}">
              <c16:uniqueId val="{00000001-87B9-4A0D-9BEE-A298D678E58D}"/>
            </c:ext>
          </c:extLst>
        </c:ser>
        <c:ser>
          <c:idx val="2"/>
          <c:order val="2"/>
          <c:tx>
            <c:strRef>
              <c:f>Sheet1!$D$1</c:f>
              <c:strCache>
                <c:ptCount val="1"/>
                <c:pt idx="0">
                  <c:v>Desktop</c:v>
                </c:pt>
              </c:strCache>
            </c:strRef>
          </c:tx>
          <c:spPr>
            <a:solidFill>
              <a:schemeClr val="accent3"/>
            </a:solidFill>
            <a:ln>
              <a:noFill/>
            </a:ln>
            <a:effectLst/>
          </c:spPr>
          <c:invertIfNegative val="0"/>
          <c:cat>
            <c:strRef>
              <c:f>Sheet1!$A$2:$A$10</c:f>
              <c:strCache>
                <c:ptCount val="9"/>
                <c:pt idx="0">
                  <c:v>Kuwait Finance House ( KFH )</c:v>
                </c:pt>
                <c:pt idx="1">
                  <c:v>Kuwait International Bank بنك الكويت الدولي</c:v>
                </c:pt>
                <c:pt idx="2">
                  <c:v>Bank Boubyan - Official Page</c:v>
                </c:pt>
                <c:pt idx="3">
                  <c:v>NBKGroup</c:v>
                </c:pt>
                <c:pt idx="4">
                  <c:v>Gulf Bank</c:v>
                </c:pt>
                <c:pt idx="5">
                  <c:v>Warba Bank</c:v>
                </c:pt>
                <c:pt idx="6">
                  <c:v>Commercial Bank of Kuwait</c:v>
                </c:pt>
                <c:pt idx="7">
                  <c:v>Al Ahli Bank of Kuwait</c:v>
                </c:pt>
                <c:pt idx="8">
                  <c:v>Burgan Bank</c:v>
                </c:pt>
              </c:strCache>
            </c:strRef>
          </c:cat>
          <c:val>
            <c:numRef>
              <c:f>Sheet1!$D$2:$D$10</c:f>
              <c:numCache>
                <c:formatCode>General</c:formatCode>
                <c:ptCount val="9"/>
                <c:pt idx="0">
                  <c:v>17</c:v>
                </c:pt>
                <c:pt idx="1">
                  <c:v>4</c:v>
                </c:pt>
                <c:pt idx="2">
                  <c:v>0</c:v>
                </c:pt>
                <c:pt idx="3">
                  <c:v>0</c:v>
                </c:pt>
                <c:pt idx="4">
                  <c:v>6</c:v>
                </c:pt>
                <c:pt idx="5">
                  <c:v>24</c:v>
                </c:pt>
                <c:pt idx="6">
                  <c:v>27</c:v>
                </c:pt>
                <c:pt idx="7">
                  <c:v>18</c:v>
                </c:pt>
                <c:pt idx="8">
                  <c:v>2</c:v>
                </c:pt>
              </c:numCache>
            </c:numRef>
          </c:val>
          <c:extLst>
            <c:ext xmlns:c16="http://schemas.microsoft.com/office/drawing/2014/chart" uri="{C3380CC4-5D6E-409C-BE32-E72D297353CC}">
              <c16:uniqueId val="{00000002-87B9-4A0D-9BEE-A298D678E58D}"/>
            </c:ext>
          </c:extLst>
        </c:ser>
        <c:dLbls>
          <c:showLegendKey val="0"/>
          <c:showVal val="0"/>
          <c:showCatName val="0"/>
          <c:showSerName val="0"/>
          <c:showPercent val="0"/>
          <c:showBubbleSize val="0"/>
        </c:dLbls>
        <c:gapWidth val="150"/>
        <c:overlap val="100"/>
        <c:axId val="312211128"/>
        <c:axId val="312205224"/>
      </c:barChart>
      <c:catAx>
        <c:axId val="312211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05224"/>
        <c:crosses val="autoZero"/>
        <c:auto val="1"/>
        <c:lblAlgn val="ctr"/>
        <c:lblOffset val="100"/>
        <c:noMultiLvlLbl val="0"/>
      </c:catAx>
      <c:valAx>
        <c:axId val="312205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11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IG - Social Media Newsletter</a:t>
            </a:r>
            <a:endParaRPr lang="en-US"/>
          </a:p>
        </p:txBody>
      </p:sp>
      <p:sp>
        <p:nvSpPr>
          <p:cNvPr id="3" name="Subtitle 2"/>
          <p:cNvSpPr>
            <a:spLocks noGrp="1"/>
          </p:cNvSpPr>
          <p:nvPr>
            <p:ph type="subTitle" idx="1"/>
          </p:nvPr>
        </p:nvSpPr>
        <p:spPr/>
        <p:txBody>
          <a:bodyPr/>
          <a:lstStyle/>
          <a:p>
            <a:r>
              <a:rPr lang="en-US"/>
              <a:t>dotcom</a:t>
            </a:r>
            <a:endParaRPr lang="en-US"/>
          </a:p>
        </p:txBody>
      </p:sp>
    </p:spTree>
    <p:extLst>
      <p:ext uri="{BB962C8B-B14F-4D97-AF65-F5344CB8AC3E}">
        <p14:creationId xmlns:p14="http://schemas.microsoft.com/office/powerpoint/2010/main" val="3581301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Overview</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471627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392885251"/>
                    </a:ext>
                  </a:extLst>
                </a:gridCol>
                <a:gridCol w="740664">
                  <a:extLst>
                    <a:ext uri="{9D8B030D-6E8A-4147-A177-3AD203B41FA5}">
                      <a16:colId xmlns:a16="http://schemas.microsoft.com/office/drawing/2014/main" val="1558140480"/>
                    </a:ext>
                  </a:extLst>
                </a:gridCol>
                <a:gridCol w="740664">
                  <a:extLst>
                    <a:ext uri="{9D8B030D-6E8A-4147-A177-3AD203B41FA5}">
                      <a16:colId xmlns:a16="http://schemas.microsoft.com/office/drawing/2014/main" val="141276837"/>
                    </a:ext>
                  </a:extLst>
                </a:gridCol>
                <a:gridCol w="740664">
                  <a:extLst>
                    <a:ext uri="{9D8B030D-6E8A-4147-A177-3AD203B41FA5}">
                      <a16:colId xmlns:a16="http://schemas.microsoft.com/office/drawing/2014/main" val="129248237"/>
                    </a:ext>
                  </a:extLst>
                </a:gridCol>
                <a:gridCol w="740664">
                  <a:extLst>
                    <a:ext uri="{9D8B030D-6E8A-4147-A177-3AD203B41FA5}">
                      <a16:colId xmlns:a16="http://schemas.microsoft.com/office/drawing/2014/main" val="3016572843"/>
                    </a:ext>
                  </a:extLst>
                </a:gridCol>
                <a:gridCol w="740664">
                  <a:extLst>
                    <a:ext uri="{9D8B030D-6E8A-4147-A177-3AD203B41FA5}">
                      <a16:colId xmlns:a16="http://schemas.microsoft.com/office/drawing/2014/main" val="724835585"/>
                    </a:ext>
                  </a:extLst>
                </a:gridCol>
                <a:gridCol w="740664">
                  <a:extLst>
                    <a:ext uri="{9D8B030D-6E8A-4147-A177-3AD203B41FA5}">
                      <a16:colId xmlns:a16="http://schemas.microsoft.com/office/drawing/2014/main" val="4170429288"/>
                    </a:ext>
                  </a:extLst>
                </a:gridCol>
                <a:gridCol w="740664">
                  <a:extLst>
                    <a:ext uri="{9D8B030D-6E8A-4147-A177-3AD203B41FA5}">
                      <a16:colId xmlns:a16="http://schemas.microsoft.com/office/drawing/2014/main" val="2981884311"/>
                    </a:ext>
                  </a:extLst>
                </a:gridCol>
                <a:gridCol w="740664">
                  <a:extLst>
                    <a:ext uri="{9D8B030D-6E8A-4147-A177-3AD203B41FA5}">
                      <a16:colId xmlns:a16="http://schemas.microsoft.com/office/drawing/2014/main" val="1060191233"/>
                    </a:ext>
                  </a:extLst>
                </a:gridCol>
              </a:tblGrid>
              <a:tr h="370840">
                <a:tc>
                  <a:txBody>
                    <a:bodyPr/>
                    <a:lstStyle/>
                    <a:p>
                      <a:r>
                        <a:rPr lang="en-US" sz="1000"/>
                        <a:t>Name</a:t>
                      </a:r>
                      <a:endParaRPr lang="en-US" sz="1000"/>
                    </a:p>
                  </a:txBody>
                  <a:tcPr/>
                </a:tc>
                <a:tc>
                  <a:txBody>
                    <a:bodyPr/>
                    <a:lstStyle/>
                    <a:p>
                      <a:r>
                        <a:rPr lang="en-US" sz="1000"/>
                        <a:t>Followers</a:t>
                      </a:r>
                      <a:endParaRPr lang="en-US" sz="1000"/>
                    </a:p>
                  </a:txBody>
                  <a:tcPr/>
                </a:tc>
                <a:tc>
                  <a:txBody>
                    <a:bodyPr/>
                    <a:lstStyle/>
                    <a:p>
                      <a:r>
                        <a:rPr lang="en-US" sz="1000"/>
                        <a:t>+/-</a:t>
                      </a:r>
                      <a:endParaRPr lang="en-US" sz="1000"/>
                    </a:p>
                  </a:txBody>
                  <a:tcPr/>
                </a:tc>
                <a:tc>
                  <a:txBody>
                    <a:bodyPr/>
                    <a:lstStyle/>
                    <a:p>
                      <a:r>
                        <a:rPr lang="en-US" sz="1000"/>
                        <a:t>Images</a:t>
                      </a:r>
                      <a:endParaRPr lang="en-US" sz="1000"/>
                    </a:p>
                  </a:txBody>
                  <a:tcPr/>
                </a:tc>
                <a:tc>
                  <a:txBody>
                    <a:bodyPr/>
                    <a:lstStyle/>
                    <a:p>
                      <a:r>
                        <a:rPr lang="en-US" sz="1000"/>
                        <a:t>Videos</a:t>
                      </a:r>
                      <a:endParaRPr lang="en-US" sz="1000"/>
                    </a:p>
                  </a:txBody>
                  <a:tcPr/>
                </a:tc>
                <a:tc>
                  <a:txBody>
                    <a:bodyPr/>
                    <a:lstStyle/>
                    <a:p>
                      <a:r>
                        <a:rPr lang="en-US" sz="1000"/>
                        <a:t>Posts</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extLst>
                  <a:ext uri="{0D108BD9-81ED-4DB2-BD59-A6C34878D82A}">
                    <a16:rowId xmlns:a16="http://schemas.microsoft.com/office/drawing/2014/main" val="937763803"/>
                  </a:ext>
                </a:extLst>
              </a:tr>
              <a:tr h="370840">
                <a:tc>
                  <a:txBody>
                    <a:bodyPr/>
                    <a:lstStyle/>
                    <a:p>
                      <a:r>
                        <a:rPr lang="en-US" sz="1000"/>
                        <a:t>abk_kuwait (</a:t>
                      </a:r>
                      <a:r>
                        <a:rPr lang="ar-AE" sz="1000"/>
                        <a:t>البنك الأهلي الكويتي)</a:t>
                      </a:r>
                      <a:endParaRPr lang="en-US" sz="1000"/>
                    </a:p>
                  </a:txBody>
                  <a:tcPr/>
                </a:tc>
                <a:tc>
                  <a:txBody>
                    <a:bodyPr/>
                    <a:lstStyle/>
                    <a:p>
                      <a:r>
                        <a:rPr lang="en-US" sz="1000"/>
                        <a:t>26479</a:t>
                      </a:r>
                      <a:endParaRPr lang="en-US" sz="1000"/>
                    </a:p>
                  </a:txBody>
                  <a:tcPr/>
                </a:tc>
                <a:tc>
                  <a:txBody>
                    <a:bodyPr/>
                    <a:lstStyle/>
                    <a:p>
                      <a:r>
                        <a:rPr lang="en-US" sz="1000"/>
                        <a:t>202</a:t>
                      </a:r>
                      <a:endParaRPr lang="en-US" sz="1000"/>
                    </a:p>
                  </a:txBody>
                  <a:tcPr/>
                </a:tc>
                <a:tc>
                  <a:txBody>
                    <a:bodyPr/>
                    <a:lstStyle/>
                    <a:p>
                      <a:r>
                        <a:rPr lang="en-US" sz="1000"/>
                        <a:t>19</a:t>
                      </a:r>
                      <a:endParaRPr lang="en-US" sz="1000"/>
                    </a:p>
                  </a:txBody>
                  <a:tcPr/>
                </a:tc>
                <a:tc>
                  <a:txBody>
                    <a:bodyPr/>
                    <a:lstStyle/>
                    <a:p>
                      <a:r>
                        <a:rPr lang="en-US" sz="1000"/>
                        <a:t>3</a:t>
                      </a:r>
                      <a:endParaRPr lang="en-US" sz="1000"/>
                    </a:p>
                  </a:txBody>
                  <a:tcPr/>
                </a:tc>
                <a:tc>
                  <a:txBody>
                    <a:bodyPr/>
                    <a:lstStyle/>
                    <a:p>
                      <a:r>
                        <a:rPr lang="en-US" sz="1000"/>
                        <a:t>22</a:t>
                      </a:r>
                      <a:endParaRPr lang="en-US" sz="1000"/>
                    </a:p>
                  </a:txBody>
                  <a:tcPr/>
                </a:tc>
                <a:tc>
                  <a:txBody>
                    <a:bodyPr/>
                    <a:lstStyle/>
                    <a:p>
                      <a:r>
                        <a:rPr lang="en-US" sz="1000"/>
                        <a:t>3365</a:t>
                      </a:r>
                      <a:endParaRPr lang="en-US" sz="1000"/>
                    </a:p>
                  </a:txBody>
                  <a:tcPr/>
                </a:tc>
                <a:tc>
                  <a:txBody>
                    <a:bodyPr/>
                    <a:lstStyle/>
                    <a:p>
                      <a:r>
                        <a:rPr lang="en-US" sz="1000"/>
                        <a:t>646</a:t>
                      </a:r>
                      <a:endParaRPr lang="en-US" sz="1000"/>
                    </a:p>
                  </a:txBody>
                  <a:tcPr/>
                </a:tc>
                <a:tc>
                  <a:txBody>
                    <a:bodyPr/>
                    <a:lstStyle/>
                    <a:p>
                      <a:r>
                        <a:rPr lang="en-US" sz="1000"/>
                        <a:t>0.6912%</a:t>
                      </a:r>
                      <a:endParaRPr lang="en-US" sz="1000"/>
                    </a:p>
                  </a:txBody>
                  <a:tcPr/>
                </a:tc>
                <a:extLst>
                  <a:ext uri="{0D108BD9-81ED-4DB2-BD59-A6C34878D82A}">
                    <a16:rowId xmlns:a16="http://schemas.microsoft.com/office/drawing/2014/main" val="3573402252"/>
                  </a:ext>
                </a:extLst>
              </a:tr>
              <a:tr h="370840">
                <a:tc>
                  <a:txBody>
                    <a:bodyPr/>
                    <a:lstStyle/>
                    <a:p>
                      <a:r>
                        <a:rPr lang="en-US" sz="1000"/>
                        <a:t>aldawlibank (</a:t>
                      </a:r>
                      <a:r>
                        <a:rPr lang="ar-AE" sz="1000"/>
                        <a:t>بنك الكويت الدولي </a:t>
                      </a:r>
                      <a:r>
                        <a:rPr lang="en-US" sz="1000"/>
                        <a:t>KIB)</a:t>
                      </a:r>
                      <a:endParaRPr lang="en-US" sz="1000"/>
                    </a:p>
                  </a:txBody>
                  <a:tcPr/>
                </a:tc>
                <a:tc>
                  <a:txBody>
                    <a:bodyPr/>
                    <a:lstStyle/>
                    <a:p>
                      <a:r>
                        <a:rPr lang="en-US" sz="1000"/>
                        <a:t>25283</a:t>
                      </a:r>
                      <a:endParaRPr lang="en-US" sz="1000"/>
                    </a:p>
                  </a:txBody>
                  <a:tcPr/>
                </a:tc>
                <a:tc>
                  <a:txBody>
                    <a:bodyPr/>
                    <a:lstStyle/>
                    <a:p>
                      <a:r>
                        <a:rPr lang="en-US" sz="1000"/>
                        <a:t>176</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4</a:t>
                      </a:r>
                      <a:endParaRPr lang="en-US" sz="1000"/>
                    </a:p>
                  </a:txBody>
                  <a:tcPr/>
                </a:tc>
                <a:tc>
                  <a:txBody>
                    <a:bodyPr/>
                    <a:lstStyle/>
                    <a:p>
                      <a:r>
                        <a:rPr lang="en-US" sz="1000"/>
                        <a:t>462</a:t>
                      </a:r>
                      <a:endParaRPr lang="en-US" sz="1000"/>
                    </a:p>
                  </a:txBody>
                  <a:tcPr/>
                </a:tc>
                <a:tc>
                  <a:txBody>
                    <a:bodyPr/>
                    <a:lstStyle/>
                    <a:p>
                      <a:r>
                        <a:rPr lang="en-US" sz="1000"/>
                        <a:t>15</a:t>
                      </a:r>
                      <a:endParaRPr lang="en-US" sz="1000"/>
                    </a:p>
                  </a:txBody>
                  <a:tcPr/>
                </a:tc>
                <a:tc>
                  <a:txBody>
                    <a:bodyPr/>
                    <a:lstStyle/>
                    <a:p>
                      <a:r>
                        <a:rPr lang="en-US" sz="1000"/>
                        <a:t>0.4733%</a:t>
                      </a:r>
                      <a:endParaRPr lang="en-US" sz="1000"/>
                    </a:p>
                  </a:txBody>
                  <a:tcPr/>
                </a:tc>
                <a:extLst>
                  <a:ext uri="{0D108BD9-81ED-4DB2-BD59-A6C34878D82A}">
                    <a16:rowId xmlns:a16="http://schemas.microsoft.com/office/drawing/2014/main" val="3966391470"/>
                  </a:ext>
                </a:extLst>
              </a:tr>
              <a:tr h="370840">
                <a:tc>
                  <a:txBody>
                    <a:bodyPr/>
                    <a:lstStyle/>
                    <a:p>
                      <a:r>
                        <a:rPr lang="en-US" sz="1000"/>
                        <a:t>altijaricbk (Commercial Bank Of Kuwait)</a:t>
                      </a:r>
                      <a:endParaRPr lang="en-US" sz="1000"/>
                    </a:p>
                  </a:txBody>
                  <a:tcPr/>
                </a:tc>
                <a:tc>
                  <a:txBody>
                    <a:bodyPr/>
                    <a:lstStyle/>
                    <a:p>
                      <a:r>
                        <a:rPr lang="en-US" sz="1000"/>
                        <a:t>20569</a:t>
                      </a:r>
                      <a:endParaRPr lang="en-US" sz="1000"/>
                    </a:p>
                  </a:txBody>
                  <a:tcPr/>
                </a:tc>
                <a:tc>
                  <a:txBody>
                    <a:bodyPr/>
                    <a:lstStyle/>
                    <a:p>
                      <a:r>
                        <a:rPr lang="en-US" sz="1000"/>
                        <a:t>70</a:t>
                      </a:r>
                      <a:endParaRPr lang="en-US" sz="1000"/>
                    </a:p>
                  </a:txBody>
                  <a:tcPr/>
                </a:tc>
                <a:tc>
                  <a:txBody>
                    <a:bodyPr/>
                    <a:lstStyle/>
                    <a:p>
                      <a:r>
                        <a:rPr lang="en-US" sz="1000"/>
                        <a:t>24</a:t>
                      </a:r>
                      <a:endParaRPr lang="en-US" sz="1000"/>
                    </a:p>
                  </a:txBody>
                  <a:tcPr/>
                </a:tc>
                <a:tc>
                  <a:txBody>
                    <a:bodyPr/>
                    <a:lstStyle/>
                    <a:p>
                      <a:r>
                        <a:rPr lang="en-US" sz="1000"/>
                        <a:t>2</a:t>
                      </a:r>
                      <a:endParaRPr lang="en-US" sz="1000"/>
                    </a:p>
                  </a:txBody>
                  <a:tcPr/>
                </a:tc>
                <a:tc>
                  <a:txBody>
                    <a:bodyPr/>
                    <a:lstStyle/>
                    <a:p>
                      <a:r>
                        <a:rPr lang="en-US" sz="1000"/>
                        <a:t>26</a:t>
                      </a:r>
                      <a:endParaRPr lang="en-US" sz="1000"/>
                    </a:p>
                  </a:txBody>
                  <a:tcPr/>
                </a:tc>
                <a:tc>
                  <a:txBody>
                    <a:bodyPr/>
                    <a:lstStyle/>
                    <a:p>
                      <a:r>
                        <a:rPr lang="en-US" sz="1000"/>
                        <a:t>4272</a:t>
                      </a:r>
                      <a:endParaRPr lang="en-US" sz="1000"/>
                    </a:p>
                  </a:txBody>
                  <a:tcPr/>
                </a:tc>
                <a:tc>
                  <a:txBody>
                    <a:bodyPr/>
                    <a:lstStyle/>
                    <a:p>
                      <a:r>
                        <a:rPr lang="en-US" sz="1000"/>
                        <a:t>118</a:t>
                      </a:r>
                      <a:endParaRPr lang="en-US" sz="1000"/>
                    </a:p>
                  </a:txBody>
                  <a:tcPr/>
                </a:tc>
                <a:tc>
                  <a:txBody>
                    <a:bodyPr/>
                    <a:lstStyle/>
                    <a:p>
                      <a:r>
                        <a:rPr lang="en-US" sz="1000"/>
                        <a:t>0.8223%</a:t>
                      </a:r>
                      <a:endParaRPr lang="en-US" sz="1000"/>
                    </a:p>
                  </a:txBody>
                  <a:tcPr/>
                </a:tc>
                <a:extLst>
                  <a:ext uri="{0D108BD9-81ED-4DB2-BD59-A6C34878D82A}">
                    <a16:rowId xmlns:a16="http://schemas.microsoft.com/office/drawing/2014/main" val="99569199"/>
                  </a:ext>
                </a:extLst>
              </a:tr>
              <a:tr h="370840">
                <a:tc>
                  <a:txBody>
                    <a:bodyPr/>
                    <a:lstStyle/>
                    <a:p>
                      <a:r>
                        <a:rPr lang="en-US" sz="1000"/>
                        <a:t>bankboubyan (</a:t>
                      </a:r>
                      <a:r>
                        <a:rPr lang="ar-AE" sz="1000"/>
                        <a:t>بنك بوبيان</a:t>
                      </a:r>
                      <a:r>
                        <a:rPr lang="en-US" sz="1000"/>
                        <a:t>⠀⠀⠀)</a:t>
                      </a:r>
                      <a:endParaRPr lang="en-US" sz="1000"/>
                    </a:p>
                  </a:txBody>
                  <a:tcPr/>
                </a:tc>
                <a:tc>
                  <a:txBody>
                    <a:bodyPr/>
                    <a:lstStyle/>
                    <a:p>
                      <a:r>
                        <a:rPr lang="en-US" sz="1000"/>
                        <a:t>201566</a:t>
                      </a:r>
                      <a:endParaRPr lang="en-US" sz="1000"/>
                    </a:p>
                  </a:txBody>
                  <a:tcPr/>
                </a:tc>
                <a:tc>
                  <a:txBody>
                    <a:bodyPr/>
                    <a:lstStyle/>
                    <a:p>
                      <a:r>
                        <a:rPr lang="en-US" sz="1000"/>
                        <a:t>3107</a:t>
                      </a:r>
                      <a:endParaRPr lang="en-US" sz="1000"/>
                    </a:p>
                  </a:txBody>
                  <a:tcPr/>
                </a:tc>
                <a:tc>
                  <a:txBody>
                    <a:bodyPr/>
                    <a:lstStyle/>
                    <a:p>
                      <a:r>
                        <a:rPr lang="en-US" sz="1000"/>
                        <a:t>28</a:t>
                      </a:r>
                      <a:endParaRPr lang="en-US" sz="1000"/>
                    </a:p>
                  </a:txBody>
                  <a:tcPr/>
                </a:tc>
                <a:tc>
                  <a:txBody>
                    <a:bodyPr/>
                    <a:lstStyle/>
                    <a:p>
                      <a:r>
                        <a:rPr lang="en-US" sz="1000"/>
                        <a:t>5</a:t>
                      </a:r>
                      <a:endParaRPr lang="en-US" sz="1000"/>
                    </a:p>
                  </a:txBody>
                  <a:tcPr/>
                </a:tc>
                <a:tc>
                  <a:txBody>
                    <a:bodyPr/>
                    <a:lstStyle/>
                    <a:p>
                      <a:r>
                        <a:rPr lang="en-US" sz="1000"/>
                        <a:t>33</a:t>
                      </a:r>
                      <a:endParaRPr lang="en-US" sz="1000"/>
                    </a:p>
                  </a:txBody>
                  <a:tcPr/>
                </a:tc>
                <a:tc>
                  <a:txBody>
                    <a:bodyPr/>
                    <a:lstStyle/>
                    <a:p>
                      <a:r>
                        <a:rPr lang="en-US" sz="1000"/>
                        <a:t>72550</a:t>
                      </a:r>
                      <a:endParaRPr lang="en-US" sz="1000"/>
                    </a:p>
                  </a:txBody>
                  <a:tcPr/>
                </a:tc>
                <a:tc>
                  <a:txBody>
                    <a:bodyPr/>
                    <a:lstStyle/>
                    <a:p>
                      <a:r>
                        <a:rPr lang="en-US" sz="1000"/>
                        <a:t>73717</a:t>
                      </a:r>
                      <a:endParaRPr lang="en-US" sz="1000"/>
                    </a:p>
                  </a:txBody>
                  <a:tcPr/>
                </a:tc>
                <a:tc>
                  <a:txBody>
                    <a:bodyPr/>
                    <a:lstStyle/>
                    <a:p>
                      <a:r>
                        <a:rPr lang="en-US" sz="1000"/>
                        <a:t>2.2160%</a:t>
                      </a:r>
                      <a:endParaRPr lang="en-US" sz="1000"/>
                    </a:p>
                  </a:txBody>
                  <a:tcPr/>
                </a:tc>
                <a:extLst>
                  <a:ext uri="{0D108BD9-81ED-4DB2-BD59-A6C34878D82A}">
                    <a16:rowId xmlns:a16="http://schemas.microsoft.com/office/drawing/2014/main" val="3304931160"/>
                  </a:ext>
                </a:extLst>
              </a:tr>
              <a:tr h="370840">
                <a:tc>
                  <a:txBody>
                    <a:bodyPr/>
                    <a:lstStyle/>
                    <a:p>
                      <a:r>
                        <a:rPr lang="en-US" sz="1000"/>
                        <a:t>burganbankkuwait (Burgan Bank)</a:t>
                      </a:r>
                      <a:endParaRPr lang="en-US" sz="1000"/>
                    </a:p>
                  </a:txBody>
                  <a:tcPr/>
                </a:tc>
                <a:tc>
                  <a:txBody>
                    <a:bodyPr/>
                    <a:lstStyle/>
                    <a:p>
                      <a:r>
                        <a:rPr lang="en-US" sz="1000"/>
                        <a:t>11187</a:t>
                      </a:r>
                      <a:endParaRPr lang="en-US" sz="1000"/>
                    </a:p>
                  </a:txBody>
                  <a:tcPr/>
                </a:tc>
                <a:tc>
                  <a:txBody>
                    <a:bodyPr/>
                    <a:lstStyle/>
                    <a:p>
                      <a:r>
                        <a:rPr lang="en-US" sz="1000"/>
                        <a:t>327</a:t>
                      </a:r>
                      <a:endParaRPr lang="en-US" sz="1000"/>
                    </a:p>
                  </a:txBody>
                  <a:tcPr/>
                </a:tc>
                <a:tc>
                  <a:txBody>
                    <a:bodyPr/>
                    <a:lstStyle/>
                    <a:p>
                      <a:r>
                        <a:rPr lang="en-US" sz="1000"/>
                        <a:t>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970</a:t>
                      </a:r>
                      <a:endParaRPr lang="en-US" sz="1000"/>
                    </a:p>
                  </a:txBody>
                  <a:tcPr/>
                </a:tc>
                <a:tc>
                  <a:txBody>
                    <a:bodyPr/>
                    <a:lstStyle/>
                    <a:p>
                      <a:r>
                        <a:rPr lang="en-US" sz="1000"/>
                        <a:t>43</a:t>
                      </a:r>
                      <a:endParaRPr lang="en-US" sz="1000"/>
                    </a:p>
                  </a:txBody>
                  <a:tcPr/>
                </a:tc>
                <a:tc>
                  <a:txBody>
                    <a:bodyPr/>
                    <a:lstStyle/>
                    <a:p>
                      <a:r>
                        <a:rPr lang="en-US" sz="1000"/>
                        <a:t>1.0211%</a:t>
                      </a:r>
                      <a:endParaRPr lang="en-US" sz="1000"/>
                    </a:p>
                  </a:txBody>
                  <a:tcPr/>
                </a:tc>
                <a:extLst>
                  <a:ext uri="{0D108BD9-81ED-4DB2-BD59-A6C34878D82A}">
                    <a16:rowId xmlns:a16="http://schemas.microsoft.com/office/drawing/2014/main" val="734549413"/>
                  </a:ext>
                </a:extLst>
              </a:tr>
              <a:tr h="370840">
                <a:tc>
                  <a:txBody>
                    <a:bodyPr/>
                    <a:lstStyle/>
                    <a:p>
                      <a:r>
                        <a:rPr lang="en-US" sz="1000"/>
                        <a:t>gulf_bank (Gulf Bank)</a:t>
                      </a:r>
                      <a:endParaRPr lang="en-US" sz="1000"/>
                    </a:p>
                  </a:txBody>
                  <a:tcPr/>
                </a:tc>
                <a:tc>
                  <a:txBody>
                    <a:bodyPr/>
                    <a:lstStyle/>
                    <a:p>
                      <a:r>
                        <a:rPr lang="en-US" sz="1000"/>
                        <a:t>79890</a:t>
                      </a:r>
                      <a:endParaRPr lang="en-US" sz="1000"/>
                    </a:p>
                  </a:txBody>
                  <a:tcPr/>
                </a:tc>
                <a:tc>
                  <a:txBody>
                    <a:bodyPr/>
                    <a:lstStyle/>
                    <a:p>
                      <a:r>
                        <a:rPr lang="en-US" sz="1000"/>
                        <a:t>382</a:t>
                      </a:r>
                      <a:endParaRPr lang="en-US" sz="1000"/>
                    </a:p>
                  </a:txBody>
                  <a:tcPr/>
                </a:tc>
                <a:tc>
                  <a:txBody>
                    <a:bodyPr/>
                    <a:lstStyle/>
                    <a:p>
                      <a:r>
                        <a:rPr lang="en-US" sz="1000"/>
                        <a:t>21</a:t>
                      </a:r>
                      <a:endParaRPr lang="en-US" sz="1000"/>
                    </a:p>
                  </a:txBody>
                  <a:tcPr/>
                </a:tc>
                <a:tc>
                  <a:txBody>
                    <a:bodyPr/>
                    <a:lstStyle/>
                    <a:p>
                      <a:r>
                        <a:rPr lang="en-US" sz="1000"/>
                        <a:t>5</a:t>
                      </a:r>
                      <a:endParaRPr lang="en-US" sz="1000"/>
                    </a:p>
                  </a:txBody>
                  <a:tcPr/>
                </a:tc>
                <a:tc>
                  <a:txBody>
                    <a:bodyPr/>
                    <a:lstStyle/>
                    <a:p>
                      <a:r>
                        <a:rPr lang="en-US" sz="1000"/>
                        <a:t>26</a:t>
                      </a:r>
                      <a:endParaRPr lang="en-US" sz="1000"/>
                    </a:p>
                  </a:txBody>
                  <a:tcPr/>
                </a:tc>
                <a:tc>
                  <a:txBody>
                    <a:bodyPr/>
                    <a:lstStyle/>
                    <a:p>
                      <a:r>
                        <a:rPr lang="en-US" sz="1000"/>
                        <a:t>14346</a:t>
                      </a:r>
                      <a:endParaRPr lang="en-US" sz="1000"/>
                    </a:p>
                  </a:txBody>
                  <a:tcPr/>
                </a:tc>
                <a:tc>
                  <a:txBody>
                    <a:bodyPr/>
                    <a:lstStyle/>
                    <a:p>
                      <a:r>
                        <a:rPr lang="en-US" sz="1000"/>
                        <a:t>2691</a:t>
                      </a:r>
                      <a:endParaRPr lang="en-US" sz="1000"/>
                    </a:p>
                  </a:txBody>
                  <a:tcPr/>
                </a:tc>
                <a:tc>
                  <a:txBody>
                    <a:bodyPr/>
                    <a:lstStyle/>
                    <a:p>
                      <a:r>
                        <a:rPr lang="en-US" sz="1000"/>
                        <a:t>0.8222%</a:t>
                      </a:r>
                      <a:endParaRPr lang="en-US" sz="1000"/>
                    </a:p>
                  </a:txBody>
                  <a:tcPr/>
                </a:tc>
                <a:extLst>
                  <a:ext uri="{0D108BD9-81ED-4DB2-BD59-A6C34878D82A}">
                    <a16:rowId xmlns:a16="http://schemas.microsoft.com/office/drawing/2014/main" val="812103509"/>
                  </a:ext>
                </a:extLst>
              </a:tr>
              <a:tr h="370840">
                <a:tc>
                  <a:txBody>
                    <a:bodyPr/>
                    <a:lstStyle/>
                    <a:p>
                      <a:r>
                        <a:rPr lang="en-US" sz="1000"/>
                        <a:t>kfhgroup (Kuwait Finance House)</a:t>
                      </a:r>
                      <a:endParaRPr lang="en-US" sz="1000"/>
                    </a:p>
                  </a:txBody>
                  <a:tcPr/>
                </a:tc>
                <a:tc>
                  <a:txBody>
                    <a:bodyPr/>
                    <a:lstStyle/>
                    <a:p>
                      <a:r>
                        <a:rPr lang="en-US" sz="1000"/>
                        <a:t>178285</a:t>
                      </a:r>
                      <a:endParaRPr lang="en-US" sz="1000"/>
                    </a:p>
                  </a:txBody>
                  <a:tcPr/>
                </a:tc>
                <a:tc>
                  <a:txBody>
                    <a:bodyPr/>
                    <a:lstStyle/>
                    <a:p>
                      <a:r>
                        <a:rPr lang="en-US" sz="1000"/>
                        <a:t>413</a:t>
                      </a:r>
                      <a:endParaRPr lang="en-US" sz="1000"/>
                    </a:p>
                  </a:txBody>
                  <a:tcPr/>
                </a:tc>
                <a:tc>
                  <a:txBody>
                    <a:bodyPr/>
                    <a:lstStyle/>
                    <a:p>
                      <a:r>
                        <a:rPr lang="en-US" sz="1000"/>
                        <a:t>12</a:t>
                      </a:r>
                      <a:endParaRPr lang="en-US" sz="1000"/>
                    </a:p>
                  </a:txBody>
                  <a:tcPr/>
                </a:tc>
                <a:tc>
                  <a:txBody>
                    <a:bodyPr/>
                    <a:lstStyle/>
                    <a:p>
                      <a:r>
                        <a:rPr lang="en-US" sz="1000"/>
                        <a:t>7</a:t>
                      </a:r>
                      <a:endParaRPr lang="en-US" sz="1000"/>
                    </a:p>
                  </a:txBody>
                  <a:tcPr/>
                </a:tc>
                <a:tc>
                  <a:txBody>
                    <a:bodyPr/>
                    <a:lstStyle/>
                    <a:p>
                      <a:r>
                        <a:rPr lang="en-US" sz="1000"/>
                        <a:t>19</a:t>
                      </a:r>
                      <a:endParaRPr lang="en-US" sz="1000"/>
                    </a:p>
                  </a:txBody>
                  <a:tcPr/>
                </a:tc>
                <a:tc>
                  <a:txBody>
                    <a:bodyPr/>
                    <a:lstStyle/>
                    <a:p>
                      <a:r>
                        <a:rPr lang="en-US" sz="1000"/>
                        <a:t>15733</a:t>
                      </a:r>
                      <a:endParaRPr lang="en-US" sz="1000"/>
                    </a:p>
                  </a:txBody>
                  <a:tcPr/>
                </a:tc>
                <a:tc>
                  <a:txBody>
                    <a:bodyPr/>
                    <a:lstStyle/>
                    <a:p>
                      <a:r>
                        <a:rPr lang="en-US" sz="1000"/>
                        <a:t>308</a:t>
                      </a:r>
                      <a:endParaRPr lang="en-US" sz="1000"/>
                    </a:p>
                  </a:txBody>
                  <a:tcPr/>
                </a:tc>
                <a:tc>
                  <a:txBody>
                    <a:bodyPr/>
                    <a:lstStyle/>
                    <a:p>
                      <a:r>
                        <a:rPr lang="en-US" sz="1000"/>
                        <a:t>0.4741%</a:t>
                      </a:r>
                      <a:endParaRPr lang="en-US" sz="1000"/>
                    </a:p>
                  </a:txBody>
                  <a:tcPr/>
                </a:tc>
                <a:extLst>
                  <a:ext uri="{0D108BD9-81ED-4DB2-BD59-A6C34878D82A}">
                    <a16:rowId xmlns:a16="http://schemas.microsoft.com/office/drawing/2014/main" val="558142820"/>
                  </a:ext>
                </a:extLst>
              </a:tr>
              <a:tr h="370840">
                <a:tc>
                  <a:txBody>
                    <a:bodyPr/>
                    <a:lstStyle/>
                    <a:p>
                      <a:r>
                        <a:rPr lang="en-US" sz="1000"/>
                        <a:t>nbkgroup (National Bank of Kuwait)</a:t>
                      </a:r>
                      <a:endParaRPr lang="en-US" sz="1000"/>
                    </a:p>
                  </a:txBody>
                  <a:tcPr/>
                </a:tc>
                <a:tc>
                  <a:txBody>
                    <a:bodyPr/>
                    <a:lstStyle/>
                    <a:p>
                      <a:r>
                        <a:rPr lang="en-US" sz="1000"/>
                        <a:t>241960</a:t>
                      </a:r>
                      <a:endParaRPr lang="en-US" sz="1000"/>
                    </a:p>
                  </a:txBody>
                  <a:tcPr/>
                </a:tc>
                <a:tc>
                  <a:txBody>
                    <a:bodyPr/>
                    <a:lstStyle/>
                    <a:p>
                      <a:r>
                        <a:rPr lang="en-US" sz="1000"/>
                        <a:t>1070</a:t>
                      </a:r>
                      <a:endParaRPr lang="en-US" sz="1000"/>
                    </a:p>
                  </a:txBody>
                  <a:tcPr/>
                </a:tc>
                <a:tc>
                  <a:txBody>
                    <a:bodyPr/>
                    <a:lstStyle/>
                    <a:p>
                      <a:r>
                        <a:rPr lang="en-US" sz="1000"/>
                        <a:t>24</a:t>
                      </a:r>
                      <a:endParaRPr lang="en-US" sz="1000"/>
                    </a:p>
                  </a:txBody>
                  <a:tcPr/>
                </a:tc>
                <a:tc>
                  <a:txBody>
                    <a:bodyPr/>
                    <a:lstStyle/>
                    <a:p>
                      <a:r>
                        <a:rPr lang="en-US" sz="1000"/>
                        <a:t>5</a:t>
                      </a:r>
                      <a:endParaRPr lang="en-US" sz="1000"/>
                    </a:p>
                  </a:txBody>
                  <a:tcPr/>
                </a:tc>
                <a:tc>
                  <a:txBody>
                    <a:bodyPr/>
                    <a:lstStyle/>
                    <a:p>
                      <a:r>
                        <a:rPr lang="en-US" sz="1000"/>
                        <a:t>29</a:t>
                      </a:r>
                      <a:endParaRPr lang="en-US" sz="1000"/>
                    </a:p>
                  </a:txBody>
                  <a:tcPr/>
                </a:tc>
                <a:tc>
                  <a:txBody>
                    <a:bodyPr/>
                    <a:lstStyle/>
                    <a:p>
                      <a:r>
                        <a:rPr lang="en-US" sz="1000"/>
                        <a:t>40910</a:t>
                      </a:r>
                      <a:endParaRPr lang="en-US" sz="1000"/>
                    </a:p>
                  </a:txBody>
                  <a:tcPr/>
                </a:tc>
                <a:tc>
                  <a:txBody>
                    <a:bodyPr/>
                    <a:lstStyle/>
                    <a:p>
                      <a:r>
                        <a:rPr lang="en-US" sz="1000"/>
                        <a:t>15046</a:t>
                      </a:r>
                      <a:endParaRPr lang="en-US" sz="1000"/>
                    </a:p>
                  </a:txBody>
                  <a:tcPr/>
                </a:tc>
                <a:tc>
                  <a:txBody>
                    <a:bodyPr/>
                    <a:lstStyle/>
                    <a:p>
                      <a:r>
                        <a:rPr lang="en-US" sz="1000"/>
                        <a:t>0.7992%</a:t>
                      </a:r>
                      <a:endParaRPr lang="en-US" sz="1000"/>
                    </a:p>
                  </a:txBody>
                  <a:tcPr/>
                </a:tc>
                <a:extLst>
                  <a:ext uri="{0D108BD9-81ED-4DB2-BD59-A6C34878D82A}">
                    <a16:rowId xmlns:a16="http://schemas.microsoft.com/office/drawing/2014/main" val="658651349"/>
                  </a:ext>
                </a:extLst>
              </a:tr>
              <a:tr h="370840">
                <a:tc>
                  <a:txBody>
                    <a:bodyPr/>
                    <a:lstStyle/>
                    <a:p>
                      <a:r>
                        <a:rPr lang="en-US" sz="1000"/>
                        <a:t>warba_bank (Warba Bank </a:t>
                      </a:r>
                      <a:r>
                        <a:rPr lang="ar-AE" sz="1000"/>
                        <a:t>بنك وربة)</a:t>
                      </a:r>
                      <a:endParaRPr lang="en-US" sz="1000"/>
                    </a:p>
                  </a:txBody>
                  <a:tcPr/>
                </a:tc>
                <a:tc>
                  <a:txBody>
                    <a:bodyPr/>
                    <a:lstStyle/>
                    <a:p>
                      <a:r>
                        <a:rPr lang="en-US" sz="1000"/>
                        <a:t>60950</a:t>
                      </a:r>
                      <a:endParaRPr lang="en-US" sz="1000"/>
                    </a:p>
                  </a:txBody>
                  <a:tcPr/>
                </a:tc>
                <a:tc>
                  <a:txBody>
                    <a:bodyPr/>
                    <a:lstStyle/>
                    <a:p>
                      <a:r>
                        <a:rPr lang="en-US" sz="1000"/>
                        <a:t>323</a:t>
                      </a:r>
                      <a:endParaRPr lang="en-US" sz="1000"/>
                    </a:p>
                  </a:txBody>
                  <a:tcPr/>
                </a:tc>
                <a:tc>
                  <a:txBody>
                    <a:bodyPr/>
                    <a:lstStyle/>
                    <a:p>
                      <a:r>
                        <a:rPr lang="en-US" sz="1000"/>
                        <a:t>24</a:t>
                      </a:r>
                      <a:endParaRPr lang="en-US" sz="1000"/>
                    </a:p>
                  </a:txBody>
                  <a:tcPr/>
                </a:tc>
                <a:tc>
                  <a:txBody>
                    <a:bodyPr/>
                    <a:lstStyle/>
                    <a:p>
                      <a:r>
                        <a:rPr lang="en-US" sz="1000"/>
                        <a:t>2</a:t>
                      </a:r>
                      <a:endParaRPr lang="en-US" sz="1000"/>
                    </a:p>
                  </a:txBody>
                  <a:tcPr/>
                </a:tc>
                <a:tc>
                  <a:txBody>
                    <a:bodyPr/>
                    <a:lstStyle/>
                    <a:p>
                      <a:r>
                        <a:rPr lang="en-US" sz="1000"/>
                        <a:t>26</a:t>
                      </a:r>
                      <a:endParaRPr lang="en-US" sz="1000"/>
                    </a:p>
                  </a:txBody>
                  <a:tcPr/>
                </a:tc>
                <a:tc>
                  <a:txBody>
                    <a:bodyPr/>
                    <a:lstStyle/>
                    <a:p>
                      <a:r>
                        <a:rPr lang="en-US" sz="1000"/>
                        <a:t>15093</a:t>
                      </a:r>
                      <a:endParaRPr lang="en-US" sz="1000"/>
                    </a:p>
                  </a:txBody>
                  <a:tcPr/>
                </a:tc>
                <a:tc>
                  <a:txBody>
                    <a:bodyPr/>
                    <a:lstStyle/>
                    <a:p>
                      <a:r>
                        <a:rPr lang="en-US" sz="1000"/>
                        <a:t>7026</a:t>
                      </a:r>
                      <a:endParaRPr lang="en-US" sz="1000"/>
                    </a:p>
                  </a:txBody>
                  <a:tcPr/>
                </a:tc>
                <a:tc>
                  <a:txBody>
                    <a:bodyPr/>
                    <a:lstStyle/>
                    <a:p>
                      <a:r>
                        <a:rPr lang="en-US" sz="1000"/>
                        <a:t>1.3995%</a:t>
                      </a:r>
                      <a:endParaRPr lang="en-US" sz="1000"/>
                    </a:p>
                  </a:txBody>
                  <a:tcPr/>
                </a:tc>
                <a:extLst>
                  <a:ext uri="{0D108BD9-81ED-4DB2-BD59-A6C34878D82A}">
                    <a16:rowId xmlns:a16="http://schemas.microsoft.com/office/drawing/2014/main" val="2209680946"/>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70821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801433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7098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Share of profile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924205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68940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95379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74966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6658013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81111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02960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3298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3120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94660178"/>
                    </a:ext>
                  </a:extLst>
                </a:gridCol>
                <a:gridCol w="987552">
                  <a:extLst>
                    <a:ext uri="{9D8B030D-6E8A-4147-A177-3AD203B41FA5}">
                      <a16:colId xmlns:a16="http://schemas.microsoft.com/office/drawing/2014/main" val="3532500561"/>
                    </a:ext>
                  </a:extLst>
                </a:gridCol>
                <a:gridCol w="987552">
                  <a:extLst>
                    <a:ext uri="{9D8B030D-6E8A-4147-A177-3AD203B41FA5}">
                      <a16:colId xmlns:a16="http://schemas.microsoft.com/office/drawing/2014/main" val="1114579268"/>
                    </a:ext>
                  </a:extLst>
                </a:gridCol>
                <a:gridCol w="987552">
                  <a:extLst>
                    <a:ext uri="{9D8B030D-6E8A-4147-A177-3AD203B41FA5}">
                      <a16:colId xmlns:a16="http://schemas.microsoft.com/office/drawing/2014/main" val="1507270925"/>
                    </a:ext>
                  </a:extLst>
                </a:gridCol>
                <a:gridCol w="987552">
                  <a:extLst>
                    <a:ext uri="{9D8B030D-6E8A-4147-A177-3AD203B41FA5}">
                      <a16:colId xmlns:a16="http://schemas.microsoft.com/office/drawing/2014/main" val="1790855003"/>
                    </a:ext>
                  </a:extLst>
                </a:gridCol>
              </a:tblGrid>
              <a:tr h="370840">
                <a:tc>
                  <a:txBody>
                    <a:bodyPr/>
                    <a:lstStyle/>
                    <a:p>
                      <a:r>
                        <a:rPr lang="en-US" sz="1000"/>
                        <a:t>Post</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861088904"/>
                  </a:ext>
                </a:extLst>
              </a:tr>
              <a:tr h="370840">
                <a:tc>
                  <a:txBody>
                    <a:bodyPr/>
                    <a:lstStyle/>
                    <a:p>
                      <a:r>
                        <a:rPr lang="en-US" sz="1000" b="1"/>
                        <a:t>kfhgroup (Kuwait Finance House) - 2017-01-18 19:05:54</a:t>
                      </a:r>
                      <a:r>
                        <a:rPr lang="en-US" sz="1000"/>
                        <a:t>
‏</a:t>
                      </a:r>
                      <a:r>
                        <a:rPr lang="ar-AE" sz="1000"/>
                        <a:t>بيتك يدعم 35 مشروع تخرج في معرض التصميم الهندسي الواحد والثلاثين المقام اليوم وغدا في فندق كراون بلازا</a:t>
                      </a:r>
                      <a:endParaRPr lang="en-US" sz="1000"/>
                    </a:p>
                  </a:txBody>
                  <a:tcPr/>
                </a:tc>
                <a:tc>
                  <a:txBody>
                    <a:bodyPr/>
                    <a:lstStyle/>
                    <a:p>
                      <a:r>
                        <a:rPr lang="en-US" sz="1000"/>
                        <a:t>533</a:t>
                      </a:r>
                      <a:endParaRPr lang="en-US" sz="1000"/>
                    </a:p>
                  </a:txBody>
                  <a:tcPr/>
                </a:tc>
                <a:tc>
                  <a:txBody>
                    <a:bodyPr/>
                    <a:lstStyle/>
                    <a:p>
                      <a:r>
                        <a:rPr lang="en-US" sz="1000"/>
                        <a:t>10</a:t>
                      </a:r>
                      <a:endParaRPr lang="en-US" sz="1000"/>
                    </a:p>
                  </a:txBody>
                  <a:tcPr/>
                </a:tc>
                <a:tc>
                  <a:txBody>
                    <a:bodyPr/>
                    <a:lstStyle/>
                    <a:p>
                      <a:r>
                        <a:rPr lang="en-US" sz="1000"/>
                        <a:t>0.3046%</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716908640"/>
                  </a:ext>
                </a:extLst>
              </a:tr>
              <a:tr h="370840">
                <a:tc>
                  <a:txBody>
                    <a:bodyPr/>
                    <a:lstStyle/>
                    <a:p>
                      <a:r>
                        <a:rPr lang="en-US" sz="1000" b="1"/>
                        <a:t>gulf_bank (Gulf Bank) - 2017-01-18 17:21:29</a:t>
                      </a:r>
                      <a:r>
                        <a:rPr lang="en-US" sz="1000"/>
                        <a:t>
‎</a:t>
                      </a:r>
                      <a:r>
                        <a:rPr lang="ar-AE" sz="1000"/>
                        <a:t>عملائنا الكرام، سيتم غداً صباحاً إيداع: - مساعدات الشؤون
- مكافأة طلبة جامعة الكويت</a:t>
                      </a:r>
                      <a:endParaRPr lang="en-US" sz="1000"/>
                    </a:p>
                  </a:txBody>
                  <a:tcPr/>
                </a:tc>
                <a:tc>
                  <a:txBody>
                    <a:bodyPr/>
                    <a:lstStyle/>
                    <a:p>
                      <a:r>
                        <a:rPr lang="en-US" sz="1000"/>
                        <a:t>415</a:t>
                      </a:r>
                      <a:endParaRPr lang="en-US" sz="1000"/>
                    </a:p>
                  </a:txBody>
                  <a:tcPr/>
                </a:tc>
                <a:tc>
                  <a:txBody>
                    <a:bodyPr/>
                    <a:lstStyle/>
                    <a:p>
                      <a:r>
                        <a:rPr lang="en-US" sz="1000"/>
                        <a:t>17</a:t>
                      </a:r>
                      <a:endParaRPr lang="en-US" sz="1000"/>
                    </a:p>
                  </a:txBody>
                  <a:tcPr/>
                </a:tc>
                <a:tc>
                  <a:txBody>
                    <a:bodyPr/>
                    <a:lstStyle/>
                    <a:p>
                      <a:r>
                        <a:rPr lang="en-US" sz="1000"/>
                        <a:t>0.5407%</a:t>
                      </a:r>
                      <a:endParaRPr lang="en-US" sz="1000"/>
                    </a:p>
                  </a:txBody>
                  <a:tcPr/>
                </a:tc>
                <a:tc>
                  <a:txBody>
                    <a:bodyPr/>
                    <a:lstStyle/>
                    <a:p>
                      <a:r>
                        <a:rPr lang="en-US" sz="1000"/>
                        <a:t>Video</a:t>
                      </a:r>
                      <a:endParaRPr lang="en-US" sz="1000"/>
                    </a:p>
                  </a:txBody>
                  <a:tcPr/>
                </a:tc>
                <a:extLst>
                  <a:ext uri="{0D108BD9-81ED-4DB2-BD59-A6C34878D82A}">
                    <a16:rowId xmlns:a16="http://schemas.microsoft.com/office/drawing/2014/main" val="3294383325"/>
                  </a:ext>
                </a:extLst>
              </a:tr>
              <a:tr h="370840">
                <a:tc>
                  <a:txBody>
                    <a:bodyPr/>
                    <a:lstStyle/>
                    <a:p>
                      <a:r>
                        <a:rPr lang="en-US" sz="1000" b="1"/>
                        <a:t>warba_bank (Warba Bank </a:t>
                      </a:r>
                      <a:r>
                        <a:rPr lang="ar-AE" sz="1000" b="1"/>
                        <a:t>بنك وربة) - 2017-01-18 16:58:44</a:t>
                      </a:r>
                      <a:r>
                        <a:rPr lang="ar-AE" sz="1000"/>
                        <a:t>
خدمة التحويل اكسبرس توفر عليك وقت التحويل لأكثر من مستفيد على حدة .. من خلال إجراء تحويل واحد لأكثر من مستفيد بنفس الوقت عبر تطبيق بنك وربة
#نتميز_بالحلول</a:t>
                      </a:r>
                      <a:endParaRPr lang="en-US" sz="1000"/>
                    </a:p>
                  </a:txBody>
                  <a:tcPr/>
                </a:tc>
                <a:tc>
                  <a:txBody>
                    <a:bodyPr/>
                    <a:lstStyle/>
                    <a:p>
                      <a:r>
                        <a:rPr lang="en-US" sz="1000"/>
                        <a:t>340</a:t>
                      </a:r>
                      <a:endParaRPr lang="en-US" sz="1000"/>
                    </a:p>
                  </a:txBody>
                  <a:tcPr/>
                </a:tc>
                <a:tc>
                  <a:txBody>
                    <a:bodyPr/>
                    <a:lstStyle/>
                    <a:p>
                      <a:r>
                        <a:rPr lang="en-US" sz="1000"/>
                        <a:t>4</a:t>
                      </a:r>
                      <a:endParaRPr lang="en-US" sz="1000"/>
                    </a:p>
                  </a:txBody>
                  <a:tcPr/>
                </a:tc>
                <a:tc>
                  <a:txBody>
                    <a:bodyPr/>
                    <a:lstStyle/>
                    <a:p>
                      <a:r>
                        <a:rPr lang="en-US" sz="1000"/>
                        <a:t>0.5644%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1721016368"/>
                  </a:ext>
                </a:extLst>
              </a:tr>
              <a:tr h="370840">
                <a:tc>
                  <a:txBody>
                    <a:bodyPr/>
                    <a:lstStyle/>
                    <a:p>
                      <a:r>
                        <a:rPr lang="en-US" sz="1000" b="1"/>
                        <a:t>bankboubyan (</a:t>
                      </a:r>
                      <a:r>
                        <a:rPr lang="ar-AE" sz="1000" b="1"/>
                        <a:t>بنك بوبيان</a:t>
                      </a:r>
                      <a:r>
                        <a:rPr lang="en-US" sz="1000" b="1"/>
                        <a:t>⠀⠀⠀) - 2017-01-18 16:30:45</a:t>
                      </a:r>
                      <a:r>
                        <a:rPr lang="en-US" sz="1000"/>
                        <a:t>
:
</a:t>
                      </a:r>
                      <a:r>
                        <a:rPr lang="ar-AE" sz="1000"/>
                        <a:t>خدمة 
</a:t>
                      </a:r>
                      <a:r>
                        <a:rPr lang="en-US" sz="1000"/>
                        <a:t>UTap
</a:t>
                      </a:r>
                      <a:r>
                        <a:rPr lang="ar-AE" sz="1000"/>
                        <a:t>تستخدم تقنية  </a:t>
                      </a:r>
                      <a:r>
                        <a:rPr lang="en-US" sz="1000"/>
                        <a:t>NFC
</a:t>
                      </a:r>
                      <a:r>
                        <a:rPr lang="ar-AE" sz="1000"/>
                        <a:t>المُعتمدة عالميّاَ والأحدثَ للبطاقات المصرفية، والتي توفر الوقتَ والجهدَ عند استخدام أجهزةالصرّاف الآلي كما أنها تتميّز بأعلى معايير الأمان والتشفير.
قم بزيارة أحد فروع بنك بوبيان واستبدل بطاقتك المصرفية التي لا تدعم خدمة 
</a:t>
                      </a:r>
                      <a:r>
                        <a:rPr lang="en-US" sz="1000"/>
                        <a:t>UTap 
</a:t>
                      </a:r>
                      <a:r>
                        <a:rPr lang="ar-AE" sz="1000"/>
                        <a:t>بشكل فوري ومن دون أي رسوم.
#</a:t>
                      </a:r>
                      <a:r>
                        <a:rPr lang="en-US" sz="1000"/>
                        <a:t>BoubyanServices</a:t>
                      </a:r>
                      <a:endParaRPr lang="en-US" sz="1000"/>
                    </a:p>
                  </a:txBody>
                  <a:tcPr/>
                </a:tc>
                <a:tc>
                  <a:txBody>
                    <a:bodyPr/>
                    <a:lstStyle/>
                    <a:p>
                      <a:r>
                        <a:rPr lang="en-US" sz="1000"/>
                        <a:t>1487</a:t>
                      </a:r>
                      <a:endParaRPr lang="en-US" sz="1000"/>
                    </a:p>
                  </a:txBody>
                  <a:tcPr/>
                </a:tc>
                <a:tc>
                  <a:txBody>
                    <a:bodyPr/>
                    <a:lstStyle/>
                    <a:p>
                      <a:r>
                        <a:rPr lang="en-US" sz="1000"/>
                        <a:t>82</a:t>
                      </a:r>
                      <a:endParaRPr lang="en-US" sz="1000"/>
                    </a:p>
                  </a:txBody>
                  <a:tcPr/>
                </a:tc>
                <a:tc>
                  <a:txBody>
                    <a:bodyPr/>
                    <a:lstStyle/>
                    <a:p>
                      <a:r>
                        <a:rPr lang="en-US" sz="1000"/>
                        <a:t>0.7784%</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3870068082"/>
                  </a:ext>
                </a:extLst>
              </a:tr>
              <a:tr h="370840">
                <a:tc>
                  <a:txBody>
                    <a:bodyPr/>
                    <a:lstStyle/>
                    <a:p>
                      <a:r>
                        <a:rPr lang="en-US" sz="1000" b="1"/>
                        <a:t>altijaricbk (Commercial Bank Of Kuwait) - 2017-01-18 15:00:00</a:t>
                      </a:r>
                      <a:r>
                        <a:rPr lang="en-US" sz="1000"/>
                        <a:t>
Exclusive offer on selective Luxurious Infiniti AlBabtain car models. New Year, New Car! Offer for limited period. #altijari_offers</a:t>
                      </a:r>
                      <a:endParaRPr lang="en-US" sz="1000"/>
                    </a:p>
                  </a:txBody>
                  <a:tcPr/>
                </a:tc>
                <a:tc>
                  <a:txBody>
                    <a:bodyPr/>
                    <a:lstStyle/>
                    <a:p>
                      <a:r>
                        <a:rPr lang="en-US" sz="1000"/>
                        <a:t>133</a:t>
                      </a:r>
                      <a:endParaRPr lang="en-US" sz="1000"/>
                    </a:p>
                  </a:txBody>
                  <a:tcPr/>
                </a:tc>
                <a:tc>
                  <a:txBody>
                    <a:bodyPr/>
                    <a:lstStyle/>
                    <a:p>
                      <a:r>
                        <a:rPr lang="en-US" sz="1000"/>
                        <a:t>3</a:t>
                      </a:r>
                      <a:endParaRPr lang="en-US" sz="1000"/>
                    </a:p>
                  </a:txBody>
                  <a:tcPr/>
                </a:tc>
                <a:tc>
                  <a:txBody>
                    <a:bodyPr/>
                    <a:lstStyle/>
                    <a:p>
                      <a:r>
                        <a:rPr lang="en-US" sz="1000"/>
                        <a:t>0.6612%</a:t>
                      </a:r>
                      <a:endParaRPr lang="en-US" sz="1000"/>
                    </a:p>
                  </a:txBody>
                  <a:tcPr/>
                </a:tc>
                <a:tc>
                  <a:txBody>
                    <a:bodyPr/>
                    <a:lstStyle/>
                    <a:p>
                      <a:r>
                        <a:rPr lang="en-US" sz="1000"/>
                        <a:t>Image</a:t>
                      </a:r>
                      <a:endParaRPr lang="en-US" sz="1000"/>
                    </a:p>
                  </a:txBody>
                  <a:tcPr/>
                </a:tc>
                <a:extLst>
                  <a:ext uri="{0D108BD9-81ED-4DB2-BD59-A6C34878D82A}">
                    <a16:rowId xmlns:a16="http://schemas.microsoft.com/office/drawing/2014/main" val="2329210469"/>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27428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284389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9695916"/>
                    </a:ext>
                  </a:extLst>
                </a:gridCol>
                <a:gridCol w="1481328">
                  <a:extLst>
                    <a:ext uri="{9D8B030D-6E8A-4147-A177-3AD203B41FA5}">
                      <a16:colId xmlns:a16="http://schemas.microsoft.com/office/drawing/2014/main" val="1703410589"/>
                    </a:ext>
                  </a:extLst>
                </a:gridCol>
                <a:gridCol w="1481328">
                  <a:extLst>
                    <a:ext uri="{9D8B030D-6E8A-4147-A177-3AD203B41FA5}">
                      <a16:colId xmlns:a16="http://schemas.microsoft.com/office/drawing/2014/main" val="1798505067"/>
                    </a:ext>
                  </a:extLst>
                </a:gridCol>
                <a:gridCol w="1481328">
                  <a:extLst>
                    <a:ext uri="{9D8B030D-6E8A-4147-A177-3AD203B41FA5}">
                      <a16:colId xmlns:a16="http://schemas.microsoft.com/office/drawing/2014/main" val="1091580005"/>
                    </a:ext>
                  </a:extLst>
                </a:gridCol>
                <a:gridCol w="1481328">
                  <a:extLst>
                    <a:ext uri="{9D8B030D-6E8A-4147-A177-3AD203B41FA5}">
                      <a16:colId xmlns:a16="http://schemas.microsoft.com/office/drawing/2014/main" val="195537882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183282748"/>
                  </a:ext>
                </a:extLst>
              </a:tr>
              <a:tr h="370840">
                <a:tc>
                  <a:txBody>
                    <a:bodyPr/>
                    <a:lstStyle/>
                    <a:p>
                      <a:r>
                        <a:rPr lang="en-US" sz="1000"/>
                        <a:t>#NBKZeina</a:t>
                      </a:r>
                      <a:endParaRPr lang="en-US" sz="1000"/>
                    </a:p>
                  </a:txBody>
                  <a:tcPr/>
                </a:tc>
                <a:tc>
                  <a:txBody>
                    <a:bodyPr/>
                    <a:lstStyle/>
                    <a:p>
                      <a:r>
                        <a:rPr lang="en-US" sz="1000"/>
                        <a:t>2</a:t>
                      </a:r>
                      <a:endParaRPr lang="en-US" sz="1000"/>
                    </a:p>
                  </a:txBody>
                  <a:tcPr/>
                </a:tc>
                <a:tc>
                  <a:txBody>
                    <a:bodyPr/>
                    <a:lstStyle/>
                    <a:p>
                      <a:r>
                        <a:rPr lang="en-US" sz="1000"/>
                        <a:t>1122.5</a:t>
                      </a:r>
                      <a:endParaRPr lang="en-US" sz="1000"/>
                    </a:p>
                  </a:txBody>
                  <a:tcPr/>
                </a:tc>
                <a:tc>
                  <a:txBody>
                    <a:bodyPr/>
                    <a:lstStyle/>
                    <a:p>
                      <a:r>
                        <a:rPr lang="en-US" sz="1000"/>
                        <a:t>29.5</a:t>
                      </a:r>
                      <a:endParaRPr lang="en-US" sz="1000"/>
                    </a:p>
                  </a:txBody>
                  <a:tcPr/>
                </a:tc>
                <a:tc>
                  <a:txBody>
                    <a:bodyPr/>
                    <a:lstStyle/>
                    <a:p>
                      <a:r>
                        <a:rPr lang="en-US" sz="1000"/>
                        <a:t>1152</a:t>
                      </a:r>
                      <a:endParaRPr lang="en-US" sz="1000"/>
                    </a:p>
                  </a:txBody>
                  <a:tcPr/>
                </a:tc>
                <a:extLst>
                  <a:ext uri="{0D108BD9-81ED-4DB2-BD59-A6C34878D82A}">
                    <a16:rowId xmlns:a16="http://schemas.microsoft.com/office/drawing/2014/main" val="418443044"/>
                  </a:ext>
                </a:extLst>
              </a:tr>
              <a:tr h="370840">
                <a:tc>
                  <a:txBody>
                    <a:bodyPr/>
                    <a:lstStyle/>
                    <a:p>
                      <a:r>
                        <a:rPr lang="en-US" sz="1000"/>
                        <a:t>#NBKBranches</a:t>
                      </a:r>
                      <a:endParaRPr lang="en-US" sz="1000"/>
                    </a:p>
                  </a:txBody>
                  <a:tcPr/>
                </a:tc>
                <a:tc>
                  <a:txBody>
                    <a:bodyPr/>
                    <a:lstStyle/>
                    <a:p>
                      <a:r>
                        <a:rPr lang="en-US" sz="1000"/>
                        <a:t>5</a:t>
                      </a:r>
                      <a:endParaRPr lang="en-US" sz="1000"/>
                    </a:p>
                  </a:txBody>
                  <a:tcPr/>
                </a:tc>
                <a:tc>
                  <a:txBody>
                    <a:bodyPr/>
                    <a:lstStyle/>
                    <a:p>
                      <a:r>
                        <a:rPr lang="en-US" sz="1000"/>
                        <a:t>1147</a:t>
                      </a:r>
                      <a:endParaRPr lang="en-US" sz="1000"/>
                    </a:p>
                  </a:txBody>
                  <a:tcPr/>
                </a:tc>
                <a:tc>
                  <a:txBody>
                    <a:bodyPr/>
                    <a:lstStyle/>
                    <a:p>
                      <a:r>
                        <a:rPr lang="en-US" sz="1000"/>
                        <a:t>39</a:t>
                      </a:r>
                      <a:endParaRPr lang="en-US" sz="1000"/>
                    </a:p>
                  </a:txBody>
                  <a:tcPr/>
                </a:tc>
                <a:tc>
                  <a:txBody>
                    <a:bodyPr/>
                    <a:lstStyle/>
                    <a:p>
                      <a:r>
                        <a:rPr lang="en-US" sz="1000"/>
                        <a:t>1186</a:t>
                      </a:r>
                      <a:endParaRPr lang="en-US" sz="1000"/>
                    </a:p>
                  </a:txBody>
                  <a:tcPr/>
                </a:tc>
                <a:extLst>
                  <a:ext uri="{0D108BD9-81ED-4DB2-BD59-A6C34878D82A}">
                    <a16:rowId xmlns:a16="http://schemas.microsoft.com/office/drawing/2014/main" val="33496990"/>
                  </a:ext>
                </a:extLst>
              </a:tr>
              <a:tr h="370840">
                <a:tc>
                  <a:txBody>
                    <a:bodyPr/>
                    <a:lstStyle/>
                    <a:p>
                      <a:r>
                        <a:rPr lang="en-US" sz="1000"/>
                        <a:t>#NBKOnlineBanking</a:t>
                      </a:r>
                      <a:endParaRPr lang="en-US" sz="1000"/>
                    </a:p>
                  </a:txBody>
                  <a:tcPr/>
                </a:tc>
                <a:tc>
                  <a:txBody>
                    <a:bodyPr/>
                    <a:lstStyle/>
                    <a:p>
                      <a:r>
                        <a:rPr lang="en-US" sz="1000"/>
                        <a:t>1</a:t>
                      </a:r>
                      <a:endParaRPr lang="en-US" sz="1000"/>
                    </a:p>
                  </a:txBody>
                  <a:tcPr/>
                </a:tc>
                <a:tc>
                  <a:txBody>
                    <a:bodyPr/>
                    <a:lstStyle/>
                    <a:p>
                      <a:r>
                        <a:rPr lang="en-US" sz="1000"/>
                        <a:t>1310</a:t>
                      </a:r>
                      <a:endParaRPr lang="en-US" sz="1000"/>
                    </a:p>
                  </a:txBody>
                  <a:tcPr/>
                </a:tc>
                <a:tc>
                  <a:txBody>
                    <a:bodyPr/>
                    <a:lstStyle/>
                    <a:p>
                      <a:r>
                        <a:rPr lang="en-US" sz="1000"/>
                        <a:t>36</a:t>
                      </a:r>
                      <a:endParaRPr lang="en-US" sz="1000"/>
                    </a:p>
                  </a:txBody>
                  <a:tcPr/>
                </a:tc>
                <a:tc>
                  <a:txBody>
                    <a:bodyPr/>
                    <a:lstStyle/>
                    <a:p>
                      <a:r>
                        <a:rPr lang="en-US" sz="1000"/>
                        <a:t>1346</a:t>
                      </a:r>
                      <a:endParaRPr lang="en-US" sz="1000"/>
                    </a:p>
                  </a:txBody>
                  <a:tcPr/>
                </a:tc>
                <a:extLst>
                  <a:ext uri="{0D108BD9-81ED-4DB2-BD59-A6C34878D82A}">
                    <a16:rowId xmlns:a16="http://schemas.microsoft.com/office/drawing/2014/main" val="871950037"/>
                  </a:ext>
                </a:extLst>
              </a:tr>
              <a:tr h="370840">
                <a:tc>
                  <a:txBody>
                    <a:bodyPr/>
                    <a:lstStyle/>
                    <a:p>
                      <a:r>
                        <a:rPr lang="en-US" sz="1000"/>
                        <a:t>#NBKMobileBanking</a:t>
                      </a:r>
                      <a:endParaRPr lang="en-US" sz="1000"/>
                    </a:p>
                  </a:txBody>
                  <a:tcPr/>
                </a:tc>
                <a:tc>
                  <a:txBody>
                    <a:bodyPr/>
                    <a:lstStyle/>
                    <a:p>
                      <a:r>
                        <a:rPr lang="en-US" sz="1000"/>
                        <a:t>1</a:t>
                      </a:r>
                      <a:endParaRPr lang="en-US" sz="1000"/>
                    </a:p>
                  </a:txBody>
                  <a:tcPr/>
                </a:tc>
                <a:tc>
                  <a:txBody>
                    <a:bodyPr/>
                    <a:lstStyle/>
                    <a:p>
                      <a:r>
                        <a:rPr lang="en-US" sz="1000"/>
                        <a:t>1310</a:t>
                      </a:r>
                      <a:endParaRPr lang="en-US" sz="1000"/>
                    </a:p>
                  </a:txBody>
                  <a:tcPr/>
                </a:tc>
                <a:tc>
                  <a:txBody>
                    <a:bodyPr/>
                    <a:lstStyle/>
                    <a:p>
                      <a:r>
                        <a:rPr lang="en-US" sz="1000"/>
                        <a:t>36</a:t>
                      </a:r>
                      <a:endParaRPr lang="en-US" sz="1000"/>
                    </a:p>
                  </a:txBody>
                  <a:tcPr/>
                </a:tc>
                <a:tc>
                  <a:txBody>
                    <a:bodyPr/>
                    <a:lstStyle/>
                    <a:p>
                      <a:r>
                        <a:rPr lang="en-US" sz="1000"/>
                        <a:t>1346</a:t>
                      </a:r>
                      <a:endParaRPr lang="en-US" sz="1000"/>
                    </a:p>
                  </a:txBody>
                  <a:tcPr/>
                </a:tc>
                <a:extLst>
                  <a:ext uri="{0D108BD9-81ED-4DB2-BD59-A6C34878D82A}">
                    <a16:rowId xmlns:a16="http://schemas.microsoft.com/office/drawing/2014/main" val="1984977171"/>
                  </a:ext>
                </a:extLst>
              </a:tr>
              <a:tr h="370840">
                <a:tc>
                  <a:txBody>
                    <a:bodyPr/>
                    <a:lstStyle/>
                    <a:p>
                      <a:r>
                        <a:rPr lang="en-US" sz="1000"/>
                        <a:t>#NBKPrivateJet</a:t>
                      </a:r>
                      <a:endParaRPr lang="en-US" sz="1000"/>
                    </a:p>
                  </a:txBody>
                  <a:tcPr/>
                </a:tc>
                <a:tc>
                  <a:txBody>
                    <a:bodyPr/>
                    <a:lstStyle/>
                    <a:p>
                      <a:r>
                        <a:rPr lang="en-US" sz="1000"/>
                        <a:t>4</a:t>
                      </a:r>
                      <a:endParaRPr lang="en-US" sz="1000"/>
                    </a:p>
                  </a:txBody>
                  <a:tcPr/>
                </a:tc>
                <a:tc>
                  <a:txBody>
                    <a:bodyPr/>
                    <a:lstStyle/>
                    <a:p>
                      <a:r>
                        <a:rPr lang="en-US" sz="1000"/>
                        <a:t>1247</a:t>
                      </a:r>
                      <a:endParaRPr lang="en-US" sz="1000"/>
                    </a:p>
                  </a:txBody>
                  <a:tcPr/>
                </a:tc>
                <a:tc>
                  <a:txBody>
                    <a:bodyPr/>
                    <a:lstStyle/>
                    <a:p>
                      <a:r>
                        <a:rPr lang="en-US" sz="1000"/>
                        <a:t>22.25</a:t>
                      </a:r>
                      <a:endParaRPr lang="en-US" sz="1000"/>
                    </a:p>
                  </a:txBody>
                  <a:tcPr/>
                </a:tc>
                <a:tc>
                  <a:txBody>
                    <a:bodyPr/>
                    <a:lstStyle/>
                    <a:p>
                      <a:r>
                        <a:rPr lang="en-US" sz="1000"/>
                        <a:t>1269.25</a:t>
                      </a:r>
                      <a:endParaRPr lang="en-US" sz="1000"/>
                    </a:p>
                  </a:txBody>
                  <a:tcPr/>
                </a:tc>
                <a:extLst>
                  <a:ext uri="{0D108BD9-81ED-4DB2-BD59-A6C34878D82A}">
                    <a16:rowId xmlns:a16="http://schemas.microsoft.com/office/drawing/2014/main" val="517353684"/>
                  </a:ext>
                </a:extLst>
              </a:tr>
              <a:tr h="370840">
                <a:tc>
                  <a:txBody>
                    <a:bodyPr/>
                    <a:lstStyle/>
                    <a:p>
                      <a:r>
                        <a:rPr lang="en-US" sz="1000"/>
                        <a:t>#NBKShabab</a:t>
                      </a:r>
                      <a:endParaRPr lang="en-US" sz="1000"/>
                    </a:p>
                  </a:txBody>
                  <a:tcPr/>
                </a:tc>
                <a:tc>
                  <a:txBody>
                    <a:bodyPr/>
                    <a:lstStyle/>
                    <a:p>
                      <a:r>
                        <a:rPr lang="en-US" sz="1000"/>
                        <a:t>2</a:t>
                      </a:r>
                      <a:endParaRPr lang="en-US" sz="1000"/>
                    </a:p>
                  </a:txBody>
                  <a:tcPr/>
                </a:tc>
                <a:tc>
                  <a:txBody>
                    <a:bodyPr/>
                    <a:lstStyle/>
                    <a:p>
                      <a:r>
                        <a:rPr lang="en-US" sz="1000"/>
                        <a:t>1223.5</a:t>
                      </a:r>
                      <a:endParaRPr lang="en-US" sz="1000"/>
                    </a:p>
                  </a:txBody>
                  <a:tcPr/>
                </a:tc>
                <a:tc>
                  <a:txBody>
                    <a:bodyPr/>
                    <a:lstStyle/>
                    <a:p>
                      <a:r>
                        <a:rPr lang="en-US" sz="1000"/>
                        <a:t>14</a:t>
                      </a:r>
                      <a:endParaRPr lang="en-US" sz="1000"/>
                    </a:p>
                  </a:txBody>
                  <a:tcPr/>
                </a:tc>
                <a:tc>
                  <a:txBody>
                    <a:bodyPr/>
                    <a:lstStyle/>
                    <a:p>
                      <a:r>
                        <a:rPr lang="en-US" sz="1000"/>
                        <a:t>1237.5</a:t>
                      </a:r>
                      <a:endParaRPr lang="en-US" sz="1000"/>
                    </a:p>
                  </a:txBody>
                  <a:tcPr/>
                </a:tc>
                <a:extLst>
                  <a:ext uri="{0D108BD9-81ED-4DB2-BD59-A6C34878D82A}">
                    <a16:rowId xmlns:a16="http://schemas.microsoft.com/office/drawing/2014/main" val="1491297586"/>
                  </a:ext>
                </a:extLst>
              </a:tr>
              <a:tr h="370840">
                <a:tc>
                  <a:txBody>
                    <a:bodyPr/>
                    <a:lstStyle/>
                    <a:p>
                      <a:r>
                        <a:rPr lang="en-US" sz="1000"/>
                        <a:t>#NBKServices</a:t>
                      </a:r>
                      <a:endParaRPr lang="en-US" sz="1000"/>
                    </a:p>
                  </a:txBody>
                  <a:tcPr/>
                </a:tc>
                <a:tc>
                  <a:txBody>
                    <a:bodyPr/>
                    <a:lstStyle/>
                    <a:p>
                      <a:r>
                        <a:rPr lang="en-US" sz="1000"/>
                        <a:t>1</a:t>
                      </a:r>
                      <a:endParaRPr lang="en-US" sz="1000"/>
                    </a:p>
                  </a:txBody>
                  <a:tcPr/>
                </a:tc>
                <a:tc>
                  <a:txBody>
                    <a:bodyPr/>
                    <a:lstStyle/>
                    <a:p>
                      <a:r>
                        <a:rPr lang="en-US" sz="1000"/>
                        <a:t>1229</a:t>
                      </a:r>
                      <a:endParaRPr lang="en-US" sz="1000"/>
                    </a:p>
                  </a:txBody>
                  <a:tcPr/>
                </a:tc>
                <a:tc>
                  <a:txBody>
                    <a:bodyPr/>
                    <a:lstStyle/>
                    <a:p>
                      <a:r>
                        <a:rPr lang="en-US" sz="1000"/>
                        <a:t>28</a:t>
                      </a:r>
                      <a:endParaRPr lang="en-US" sz="1000"/>
                    </a:p>
                  </a:txBody>
                  <a:tcPr/>
                </a:tc>
                <a:tc>
                  <a:txBody>
                    <a:bodyPr/>
                    <a:lstStyle/>
                    <a:p>
                      <a:r>
                        <a:rPr lang="en-US" sz="1000"/>
                        <a:t>1257</a:t>
                      </a:r>
                      <a:endParaRPr lang="en-US" sz="1000"/>
                    </a:p>
                  </a:txBody>
                  <a:tcPr/>
                </a:tc>
                <a:extLst>
                  <a:ext uri="{0D108BD9-81ED-4DB2-BD59-A6C34878D82A}">
                    <a16:rowId xmlns:a16="http://schemas.microsoft.com/office/drawing/2014/main" val="3674911857"/>
                  </a:ext>
                </a:extLst>
              </a:tr>
              <a:tr h="370840">
                <a:tc>
                  <a:txBody>
                    <a:bodyPr/>
                    <a:lstStyle/>
                    <a:p>
                      <a:r>
                        <a:rPr lang="en-US" sz="1000"/>
                        <a:t>#NBKOffers</a:t>
                      </a:r>
                      <a:endParaRPr lang="en-US" sz="1000"/>
                    </a:p>
                  </a:txBody>
                  <a:tcPr/>
                </a:tc>
                <a:tc>
                  <a:txBody>
                    <a:bodyPr/>
                    <a:lstStyle/>
                    <a:p>
                      <a:r>
                        <a:rPr lang="en-US" sz="1000"/>
                        <a:t>2</a:t>
                      </a:r>
                      <a:endParaRPr lang="en-US" sz="1000"/>
                    </a:p>
                  </a:txBody>
                  <a:tcPr/>
                </a:tc>
                <a:tc>
                  <a:txBody>
                    <a:bodyPr/>
                    <a:lstStyle/>
                    <a:p>
                      <a:r>
                        <a:rPr lang="en-US" sz="1000"/>
                        <a:t>1078</a:t>
                      </a:r>
                      <a:endParaRPr lang="en-US" sz="1000"/>
                    </a:p>
                  </a:txBody>
                  <a:tcPr/>
                </a:tc>
                <a:tc>
                  <a:txBody>
                    <a:bodyPr/>
                    <a:lstStyle/>
                    <a:p>
                      <a:r>
                        <a:rPr lang="en-US" sz="1000"/>
                        <a:t>24</a:t>
                      </a:r>
                      <a:endParaRPr lang="en-US" sz="1000"/>
                    </a:p>
                  </a:txBody>
                  <a:tcPr/>
                </a:tc>
                <a:tc>
                  <a:txBody>
                    <a:bodyPr/>
                    <a:lstStyle/>
                    <a:p>
                      <a:r>
                        <a:rPr lang="en-US" sz="1000"/>
                        <a:t>1102</a:t>
                      </a:r>
                      <a:endParaRPr lang="en-US" sz="1000"/>
                    </a:p>
                  </a:txBody>
                  <a:tcPr/>
                </a:tc>
                <a:extLst>
                  <a:ext uri="{0D108BD9-81ED-4DB2-BD59-A6C34878D82A}">
                    <a16:rowId xmlns:a16="http://schemas.microsoft.com/office/drawing/2014/main" val="3536997179"/>
                  </a:ext>
                </a:extLst>
              </a:tr>
              <a:tr h="370840">
                <a:tc>
                  <a:txBody>
                    <a:bodyPr/>
                    <a:lstStyle/>
                    <a:p>
                      <a:r>
                        <a:rPr lang="en-US" sz="1000"/>
                        <a:t>#NBKJawhara</a:t>
                      </a:r>
                      <a:endParaRPr lang="en-US" sz="1000"/>
                    </a:p>
                  </a:txBody>
                  <a:tcPr/>
                </a:tc>
                <a:tc>
                  <a:txBody>
                    <a:bodyPr/>
                    <a:lstStyle/>
                    <a:p>
                      <a:r>
                        <a:rPr lang="en-US" sz="1000"/>
                        <a:t>3</a:t>
                      </a:r>
                      <a:endParaRPr lang="en-US" sz="1000"/>
                    </a:p>
                  </a:txBody>
                  <a:tcPr/>
                </a:tc>
                <a:tc>
                  <a:txBody>
                    <a:bodyPr/>
                    <a:lstStyle/>
                    <a:p>
                      <a:r>
                        <a:rPr lang="en-US" sz="1000"/>
                        <a:t>1244.6666666667</a:t>
                      </a:r>
                      <a:endParaRPr lang="en-US" sz="1000"/>
                    </a:p>
                  </a:txBody>
                  <a:tcPr/>
                </a:tc>
                <a:tc>
                  <a:txBody>
                    <a:bodyPr/>
                    <a:lstStyle/>
                    <a:p>
                      <a:r>
                        <a:rPr lang="en-US" sz="1000"/>
                        <a:t>49.666666666667</a:t>
                      </a:r>
                      <a:endParaRPr lang="en-US" sz="1000"/>
                    </a:p>
                  </a:txBody>
                  <a:tcPr/>
                </a:tc>
                <a:tc>
                  <a:txBody>
                    <a:bodyPr/>
                    <a:lstStyle/>
                    <a:p>
                      <a:r>
                        <a:rPr lang="en-US" sz="1000"/>
                        <a:t>1294.3333333333</a:t>
                      </a:r>
                      <a:endParaRPr lang="en-US" sz="1000"/>
                    </a:p>
                  </a:txBody>
                  <a:tcPr/>
                </a:tc>
                <a:extLst>
                  <a:ext uri="{0D108BD9-81ED-4DB2-BD59-A6C34878D82A}">
                    <a16:rowId xmlns:a16="http://schemas.microsoft.com/office/drawing/2014/main" val="3233764713"/>
                  </a:ext>
                </a:extLst>
              </a:tr>
              <a:tr h="370840">
                <a:tc>
                  <a:txBody>
                    <a:bodyPr/>
                    <a:lstStyle/>
                    <a:p>
                      <a:r>
                        <a:rPr lang="en-US" sz="1000"/>
                        <a:t>#NBKRewards</a:t>
                      </a:r>
                      <a:endParaRPr lang="en-US" sz="1000"/>
                    </a:p>
                  </a:txBody>
                  <a:tcPr/>
                </a:tc>
                <a:tc>
                  <a:txBody>
                    <a:bodyPr/>
                    <a:lstStyle/>
                    <a:p>
                      <a:r>
                        <a:rPr lang="en-US" sz="1000"/>
                        <a:t>4</a:t>
                      </a:r>
                      <a:endParaRPr lang="en-US" sz="1000"/>
                    </a:p>
                  </a:txBody>
                  <a:tcPr/>
                </a:tc>
                <a:tc>
                  <a:txBody>
                    <a:bodyPr/>
                    <a:lstStyle/>
                    <a:p>
                      <a:r>
                        <a:rPr lang="en-US" sz="1000"/>
                        <a:t>1084.5</a:t>
                      </a:r>
                      <a:endParaRPr lang="en-US" sz="1000"/>
                    </a:p>
                  </a:txBody>
                  <a:tcPr/>
                </a:tc>
                <a:tc>
                  <a:txBody>
                    <a:bodyPr/>
                    <a:lstStyle/>
                    <a:p>
                      <a:r>
                        <a:rPr lang="en-US" sz="1000"/>
                        <a:t>17.5</a:t>
                      </a:r>
                      <a:endParaRPr lang="en-US" sz="1000"/>
                    </a:p>
                  </a:txBody>
                  <a:tcPr/>
                </a:tc>
                <a:tc>
                  <a:txBody>
                    <a:bodyPr/>
                    <a:lstStyle/>
                    <a:p>
                      <a:r>
                        <a:rPr lang="en-US" sz="1000"/>
                        <a:t>1102</a:t>
                      </a:r>
                      <a:endParaRPr lang="en-US" sz="1000"/>
                    </a:p>
                  </a:txBody>
                  <a:tcPr/>
                </a:tc>
                <a:extLst>
                  <a:ext uri="{0D108BD9-81ED-4DB2-BD59-A6C34878D82A}">
                    <a16:rowId xmlns:a16="http://schemas.microsoft.com/office/drawing/2014/main" val="4005001405"/>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73195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618147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95927839"/>
                    </a:ext>
                  </a:extLst>
                </a:gridCol>
                <a:gridCol w="1481328">
                  <a:extLst>
                    <a:ext uri="{9D8B030D-6E8A-4147-A177-3AD203B41FA5}">
                      <a16:colId xmlns:a16="http://schemas.microsoft.com/office/drawing/2014/main" val="3421100759"/>
                    </a:ext>
                  </a:extLst>
                </a:gridCol>
                <a:gridCol w="1481328">
                  <a:extLst>
                    <a:ext uri="{9D8B030D-6E8A-4147-A177-3AD203B41FA5}">
                      <a16:colId xmlns:a16="http://schemas.microsoft.com/office/drawing/2014/main" val="2350357204"/>
                    </a:ext>
                  </a:extLst>
                </a:gridCol>
                <a:gridCol w="1481328">
                  <a:extLst>
                    <a:ext uri="{9D8B030D-6E8A-4147-A177-3AD203B41FA5}">
                      <a16:colId xmlns:a16="http://schemas.microsoft.com/office/drawing/2014/main" val="2827631382"/>
                    </a:ext>
                  </a:extLst>
                </a:gridCol>
                <a:gridCol w="1481328">
                  <a:extLst>
                    <a:ext uri="{9D8B030D-6E8A-4147-A177-3AD203B41FA5}">
                      <a16:colId xmlns:a16="http://schemas.microsoft.com/office/drawing/2014/main" val="72449548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3484268353"/>
                  </a:ext>
                </a:extLst>
              </a:tr>
              <a:tr h="370840">
                <a:tc>
                  <a:txBody>
                    <a:bodyPr/>
                    <a:lstStyle/>
                    <a:p>
                      <a:r>
                        <a:rPr lang="en-US" sz="1000"/>
                        <a:t>#NBKCompetitions</a:t>
                      </a:r>
                      <a:endParaRPr lang="en-US" sz="1000"/>
                    </a:p>
                  </a:txBody>
                  <a:tcPr/>
                </a:tc>
                <a:tc>
                  <a:txBody>
                    <a:bodyPr/>
                    <a:lstStyle/>
                    <a:p>
                      <a:r>
                        <a:rPr lang="en-US" sz="1000"/>
                        <a:t>2</a:t>
                      </a:r>
                      <a:endParaRPr lang="en-US" sz="1000"/>
                    </a:p>
                  </a:txBody>
                  <a:tcPr/>
                </a:tc>
                <a:tc>
                  <a:txBody>
                    <a:bodyPr/>
                    <a:lstStyle/>
                    <a:p>
                      <a:r>
                        <a:rPr lang="en-US" sz="1000"/>
                        <a:t>4766.5</a:t>
                      </a:r>
                      <a:endParaRPr lang="en-US" sz="1000"/>
                    </a:p>
                  </a:txBody>
                  <a:tcPr/>
                </a:tc>
                <a:tc>
                  <a:txBody>
                    <a:bodyPr/>
                    <a:lstStyle/>
                    <a:p>
                      <a:r>
                        <a:rPr lang="en-US" sz="1000"/>
                        <a:t>7124</a:t>
                      </a:r>
                      <a:endParaRPr lang="en-US" sz="1000"/>
                    </a:p>
                  </a:txBody>
                  <a:tcPr/>
                </a:tc>
                <a:tc>
                  <a:txBody>
                    <a:bodyPr/>
                    <a:lstStyle/>
                    <a:p>
                      <a:r>
                        <a:rPr lang="en-US" sz="1000"/>
                        <a:t>11890.5</a:t>
                      </a:r>
                      <a:endParaRPr lang="en-US" sz="1000"/>
                    </a:p>
                  </a:txBody>
                  <a:tcPr/>
                </a:tc>
                <a:extLst>
                  <a:ext uri="{0D108BD9-81ED-4DB2-BD59-A6C34878D82A}">
                    <a16:rowId xmlns:a16="http://schemas.microsoft.com/office/drawing/2014/main" val="3348506274"/>
                  </a:ext>
                </a:extLst>
              </a:tr>
              <a:tr h="370840">
                <a:tc>
                  <a:txBody>
                    <a:bodyPr/>
                    <a:lstStyle/>
                    <a:p>
                      <a:r>
                        <a:rPr lang="en-US" sz="1000"/>
                        <a:t>#NBKWinner</a:t>
                      </a:r>
                      <a:endParaRPr lang="en-US" sz="1000"/>
                    </a:p>
                  </a:txBody>
                  <a:tcPr/>
                </a:tc>
                <a:tc>
                  <a:txBody>
                    <a:bodyPr/>
                    <a:lstStyle/>
                    <a:p>
                      <a:r>
                        <a:rPr lang="en-US" sz="1000"/>
                        <a:t>1</a:t>
                      </a:r>
                      <a:endParaRPr lang="en-US" sz="1000"/>
                    </a:p>
                  </a:txBody>
                  <a:tcPr/>
                </a:tc>
                <a:tc>
                  <a:txBody>
                    <a:bodyPr/>
                    <a:lstStyle/>
                    <a:p>
                      <a:r>
                        <a:rPr lang="en-US" sz="1000"/>
                        <a:t>1285</a:t>
                      </a:r>
                      <a:endParaRPr lang="en-US" sz="1000"/>
                    </a:p>
                  </a:txBody>
                  <a:tcPr/>
                </a:tc>
                <a:tc>
                  <a:txBody>
                    <a:bodyPr/>
                    <a:lstStyle/>
                    <a:p>
                      <a:r>
                        <a:rPr lang="en-US" sz="1000"/>
                        <a:t>44</a:t>
                      </a:r>
                      <a:endParaRPr lang="en-US" sz="1000"/>
                    </a:p>
                  </a:txBody>
                  <a:tcPr/>
                </a:tc>
                <a:tc>
                  <a:txBody>
                    <a:bodyPr/>
                    <a:lstStyle/>
                    <a:p>
                      <a:r>
                        <a:rPr lang="en-US" sz="1000"/>
                        <a:t>1329</a:t>
                      </a:r>
                      <a:endParaRPr lang="en-US" sz="1000"/>
                    </a:p>
                  </a:txBody>
                  <a:tcPr/>
                </a:tc>
                <a:extLst>
                  <a:ext uri="{0D108BD9-81ED-4DB2-BD59-A6C34878D82A}">
                    <a16:rowId xmlns:a16="http://schemas.microsoft.com/office/drawing/2014/main" val="1622998502"/>
                  </a:ext>
                </a:extLst>
              </a:tr>
              <a:tr h="370840">
                <a:tc>
                  <a:txBody>
                    <a:bodyPr/>
                    <a:lstStyle/>
                    <a:p>
                      <a:r>
                        <a:rPr lang="en-US" sz="1000"/>
                        <a:t>#NBKATM</a:t>
                      </a:r>
                      <a:endParaRPr lang="en-US" sz="1000"/>
                    </a:p>
                  </a:txBody>
                  <a:tcPr/>
                </a:tc>
                <a:tc>
                  <a:txBody>
                    <a:bodyPr/>
                    <a:lstStyle/>
                    <a:p>
                      <a:r>
                        <a:rPr lang="en-US" sz="1000"/>
                        <a:t>1</a:t>
                      </a:r>
                      <a:endParaRPr lang="en-US" sz="1000"/>
                    </a:p>
                  </a:txBody>
                  <a:tcPr/>
                </a:tc>
                <a:tc>
                  <a:txBody>
                    <a:bodyPr/>
                    <a:lstStyle/>
                    <a:p>
                      <a:r>
                        <a:rPr lang="en-US" sz="1000"/>
                        <a:t>1158</a:t>
                      </a:r>
                      <a:endParaRPr lang="en-US" sz="1000"/>
                    </a:p>
                  </a:txBody>
                  <a:tcPr/>
                </a:tc>
                <a:tc>
                  <a:txBody>
                    <a:bodyPr/>
                    <a:lstStyle/>
                    <a:p>
                      <a:r>
                        <a:rPr lang="en-US" sz="1000"/>
                        <a:t>27</a:t>
                      </a:r>
                      <a:endParaRPr lang="en-US" sz="1000"/>
                    </a:p>
                  </a:txBody>
                  <a:tcPr/>
                </a:tc>
                <a:tc>
                  <a:txBody>
                    <a:bodyPr/>
                    <a:lstStyle/>
                    <a:p>
                      <a:r>
                        <a:rPr lang="en-US" sz="1000"/>
                        <a:t>1185</a:t>
                      </a:r>
                      <a:endParaRPr lang="en-US" sz="1000"/>
                    </a:p>
                  </a:txBody>
                  <a:tcPr/>
                </a:tc>
                <a:extLst>
                  <a:ext uri="{0D108BD9-81ED-4DB2-BD59-A6C34878D82A}">
                    <a16:rowId xmlns:a16="http://schemas.microsoft.com/office/drawing/2014/main" val="358722546"/>
                  </a:ext>
                </a:extLst>
              </a:tr>
              <a:tr h="370840">
                <a:tc>
                  <a:txBody>
                    <a:bodyPr/>
                    <a:lstStyle/>
                    <a:p>
                      <a:r>
                        <a:rPr lang="en-US" sz="1000"/>
                        <a:t>#NBKMasterCards</a:t>
                      </a:r>
                      <a:endParaRPr lang="en-US" sz="1000"/>
                    </a:p>
                  </a:txBody>
                  <a:tcPr/>
                </a:tc>
                <a:tc>
                  <a:txBody>
                    <a:bodyPr/>
                    <a:lstStyle/>
                    <a:p>
                      <a:r>
                        <a:rPr lang="en-US" sz="1000"/>
                        <a:t>1</a:t>
                      </a:r>
                      <a:endParaRPr lang="en-US" sz="1000"/>
                    </a:p>
                  </a:txBody>
                  <a:tcPr/>
                </a:tc>
                <a:tc>
                  <a:txBody>
                    <a:bodyPr/>
                    <a:lstStyle/>
                    <a:p>
                      <a:r>
                        <a:rPr lang="en-US" sz="1000"/>
                        <a:t>932</a:t>
                      </a:r>
                      <a:endParaRPr lang="en-US" sz="1000"/>
                    </a:p>
                  </a:txBody>
                  <a:tcPr/>
                </a:tc>
                <a:tc>
                  <a:txBody>
                    <a:bodyPr/>
                    <a:lstStyle/>
                    <a:p>
                      <a:r>
                        <a:rPr lang="en-US" sz="1000"/>
                        <a:t>28</a:t>
                      </a:r>
                      <a:endParaRPr lang="en-US" sz="1000"/>
                    </a:p>
                  </a:txBody>
                  <a:tcPr/>
                </a:tc>
                <a:tc>
                  <a:txBody>
                    <a:bodyPr/>
                    <a:lstStyle/>
                    <a:p>
                      <a:r>
                        <a:rPr lang="en-US" sz="1000"/>
                        <a:t>960</a:t>
                      </a:r>
                      <a:endParaRPr lang="en-US" sz="1000"/>
                    </a:p>
                  </a:txBody>
                  <a:tcPr/>
                </a:tc>
                <a:extLst>
                  <a:ext uri="{0D108BD9-81ED-4DB2-BD59-A6C34878D82A}">
                    <a16:rowId xmlns:a16="http://schemas.microsoft.com/office/drawing/2014/main" val="3741004648"/>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164</a:t>
                      </a:r>
                      <a:endParaRPr lang="en-US" sz="1000"/>
                    </a:p>
                  </a:txBody>
                  <a:tcPr/>
                </a:tc>
                <a:tc>
                  <a:txBody>
                    <a:bodyPr/>
                    <a:lstStyle/>
                    <a:p>
                      <a:r>
                        <a:rPr lang="en-US" sz="1000"/>
                        <a:t>0</a:t>
                      </a:r>
                      <a:endParaRPr lang="en-US" sz="1000"/>
                    </a:p>
                  </a:txBody>
                  <a:tcPr/>
                </a:tc>
                <a:tc>
                  <a:txBody>
                    <a:bodyPr/>
                    <a:lstStyle/>
                    <a:p>
                      <a:r>
                        <a:rPr lang="en-US" sz="1000"/>
                        <a:t>164</a:t>
                      </a:r>
                      <a:endParaRPr lang="en-US" sz="1000"/>
                    </a:p>
                  </a:txBody>
                  <a:tcPr/>
                </a:tc>
                <a:extLst>
                  <a:ext uri="{0D108BD9-81ED-4DB2-BD59-A6C34878D82A}">
                    <a16:rowId xmlns:a16="http://schemas.microsoft.com/office/drawing/2014/main" val="1507675753"/>
                  </a:ext>
                </a:extLst>
              </a:tr>
              <a:tr h="370840">
                <a:tc>
                  <a:txBody>
                    <a:bodyPr/>
                    <a:lstStyle/>
                    <a:p>
                      <a:r>
                        <a:rPr lang="en-US" sz="1000"/>
                        <a:t>#ABK_Friday</a:t>
                      </a:r>
                      <a:endParaRPr lang="en-US" sz="1000"/>
                    </a:p>
                  </a:txBody>
                  <a:tcPr/>
                </a:tc>
                <a:tc>
                  <a:txBody>
                    <a:bodyPr/>
                    <a:lstStyle/>
                    <a:p>
                      <a:r>
                        <a:rPr lang="en-US" sz="1000"/>
                        <a:t>1</a:t>
                      </a:r>
                      <a:endParaRPr lang="en-US" sz="1000"/>
                    </a:p>
                  </a:txBody>
                  <a:tcPr/>
                </a:tc>
                <a:tc>
                  <a:txBody>
                    <a:bodyPr/>
                    <a:lstStyle/>
                    <a:p>
                      <a:r>
                        <a:rPr lang="en-US" sz="1000"/>
                        <a:t>156</a:t>
                      </a:r>
                      <a:endParaRPr lang="en-US" sz="1000"/>
                    </a:p>
                  </a:txBody>
                  <a:tcPr/>
                </a:tc>
                <a:tc>
                  <a:txBody>
                    <a:bodyPr/>
                    <a:lstStyle/>
                    <a:p>
                      <a:r>
                        <a:rPr lang="en-US" sz="1000"/>
                        <a:t>0</a:t>
                      </a:r>
                      <a:endParaRPr lang="en-US" sz="1000"/>
                    </a:p>
                  </a:txBody>
                  <a:tcPr/>
                </a:tc>
                <a:tc>
                  <a:txBody>
                    <a:bodyPr/>
                    <a:lstStyle/>
                    <a:p>
                      <a:r>
                        <a:rPr lang="en-US" sz="1000"/>
                        <a:t>156</a:t>
                      </a:r>
                      <a:endParaRPr lang="en-US" sz="1000"/>
                    </a:p>
                  </a:txBody>
                  <a:tcPr/>
                </a:tc>
                <a:extLst>
                  <a:ext uri="{0D108BD9-81ED-4DB2-BD59-A6C34878D82A}">
                    <a16:rowId xmlns:a16="http://schemas.microsoft.com/office/drawing/2014/main" val="2954704623"/>
                  </a:ext>
                </a:extLst>
              </a:tr>
              <a:tr h="370840">
                <a:tc>
                  <a:txBody>
                    <a:bodyPr/>
                    <a:lstStyle/>
                    <a:p>
                      <a:r>
                        <a:rPr lang="en-US" sz="1000"/>
                        <a:t>#ABK_Offers</a:t>
                      </a:r>
                      <a:endParaRPr lang="en-US" sz="1000"/>
                    </a:p>
                  </a:txBody>
                  <a:tcPr/>
                </a:tc>
                <a:tc>
                  <a:txBody>
                    <a:bodyPr/>
                    <a:lstStyle/>
                    <a:p>
                      <a:r>
                        <a:rPr lang="en-US" sz="1000"/>
                        <a:t>1</a:t>
                      </a:r>
                      <a:endParaRPr lang="en-US" sz="1000"/>
                    </a:p>
                  </a:txBody>
                  <a:tcPr/>
                </a:tc>
                <a:tc>
                  <a:txBody>
                    <a:bodyPr/>
                    <a:lstStyle/>
                    <a:p>
                      <a:r>
                        <a:rPr lang="en-US" sz="1000"/>
                        <a:t>90</a:t>
                      </a:r>
                      <a:endParaRPr lang="en-US" sz="1000"/>
                    </a:p>
                  </a:txBody>
                  <a:tcPr/>
                </a:tc>
                <a:tc>
                  <a:txBody>
                    <a:bodyPr/>
                    <a:lstStyle/>
                    <a:p>
                      <a:r>
                        <a:rPr lang="en-US" sz="1000"/>
                        <a:t>0</a:t>
                      </a:r>
                      <a:endParaRPr lang="en-US" sz="1000"/>
                    </a:p>
                  </a:txBody>
                  <a:tcPr/>
                </a:tc>
                <a:tc>
                  <a:txBody>
                    <a:bodyPr/>
                    <a:lstStyle/>
                    <a:p>
                      <a:r>
                        <a:rPr lang="en-US" sz="1000"/>
                        <a:t>90</a:t>
                      </a:r>
                      <a:endParaRPr lang="en-US" sz="1000"/>
                    </a:p>
                  </a:txBody>
                  <a:tcPr/>
                </a:tc>
                <a:extLst>
                  <a:ext uri="{0D108BD9-81ED-4DB2-BD59-A6C34878D82A}">
                    <a16:rowId xmlns:a16="http://schemas.microsoft.com/office/drawing/2014/main" val="91614113"/>
                  </a:ext>
                </a:extLst>
              </a:tr>
              <a:tr h="370840">
                <a:tc>
                  <a:txBody>
                    <a:bodyPr/>
                    <a:lstStyle/>
                    <a:p>
                      <a:r>
                        <a:rPr lang="en-US" sz="1000"/>
                        <a:t>#Simpler_Banking</a:t>
                      </a:r>
                      <a:endParaRPr lang="en-US" sz="1000"/>
                    </a:p>
                  </a:txBody>
                  <a:tcPr/>
                </a:tc>
                <a:tc>
                  <a:txBody>
                    <a:bodyPr/>
                    <a:lstStyle/>
                    <a:p>
                      <a:r>
                        <a:rPr lang="en-US" sz="1000"/>
                        <a:t>4</a:t>
                      </a:r>
                      <a:endParaRPr lang="en-US" sz="1000"/>
                    </a:p>
                  </a:txBody>
                  <a:tcPr/>
                </a:tc>
                <a:tc>
                  <a:txBody>
                    <a:bodyPr/>
                    <a:lstStyle/>
                    <a:p>
                      <a:r>
                        <a:rPr lang="en-US" sz="1000"/>
                        <a:t>117.5</a:t>
                      </a:r>
                      <a:endParaRPr lang="en-US" sz="1000"/>
                    </a:p>
                  </a:txBody>
                  <a:tcPr/>
                </a:tc>
                <a:tc>
                  <a:txBody>
                    <a:bodyPr/>
                    <a:lstStyle/>
                    <a:p>
                      <a:r>
                        <a:rPr lang="en-US" sz="1000"/>
                        <a:t>0.25</a:t>
                      </a:r>
                      <a:endParaRPr lang="en-US" sz="1000"/>
                    </a:p>
                  </a:txBody>
                  <a:tcPr/>
                </a:tc>
                <a:tc>
                  <a:txBody>
                    <a:bodyPr/>
                    <a:lstStyle/>
                    <a:p>
                      <a:r>
                        <a:rPr lang="en-US" sz="1000"/>
                        <a:t>117.75</a:t>
                      </a:r>
                      <a:endParaRPr lang="en-US" sz="1000"/>
                    </a:p>
                  </a:txBody>
                  <a:tcPr/>
                </a:tc>
                <a:extLst>
                  <a:ext uri="{0D108BD9-81ED-4DB2-BD59-A6C34878D82A}">
                    <a16:rowId xmlns:a16="http://schemas.microsoft.com/office/drawing/2014/main" val="3170996987"/>
                  </a:ext>
                </a:extLst>
              </a:tr>
              <a:tr h="370840">
                <a:tc>
                  <a:txBody>
                    <a:bodyPr/>
                    <a:lstStyle/>
                    <a:p>
                      <a:r>
                        <a:rPr lang="ar-AE" sz="1000"/>
                        <a:t>#الأهلي_أسهل</a:t>
                      </a:r>
                      <a:endParaRPr lang="en-US" sz="1000"/>
                    </a:p>
                  </a:txBody>
                  <a:tcPr/>
                </a:tc>
                <a:tc>
                  <a:txBody>
                    <a:bodyPr/>
                    <a:lstStyle/>
                    <a:p>
                      <a:r>
                        <a:rPr lang="en-US" sz="1000"/>
                        <a:t>6</a:t>
                      </a:r>
                      <a:endParaRPr lang="en-US" sz="1000"/>
                    </a:p>
                  </a:txBody>
                  <a:tcPr/>
                </a:tc>
                <a:tc>
                  <a:txBody>
                    <a:bodyPr/>
                    <a:lstStyle/>
                    <a:p>
                      <a:r>
                        <a:rPr lang="en-US" sz="1000"/>
                        <a:t>218.33333333333</a:t>
                      </a:r>
                      <a:endParaRPr lang="en-US" sz="1000"/>
                    </a:p>
                  </a:txBody>
                  <a:tcPr/>
                </a:tc>
                <a:tc>
                  <a:txBody>
                    <a:bodyPr/>
                    <a:lstStyle/>
                    <a:p>
                      <a:r>
                        <a:rPr lang="en-US" sz="1000"/>
                        <a:t>106.66666666667</a:t>
                      </a:r>
                      <a:endParaRPr lang="en-US" sz="1000"/>
                    </a:p>
                  </a:txBody>
                  <a:tcPr/>
                </a:tc>
                <a:tc>
                  <a:txBody>
                    <a:bodyPr/>
                    <a:lstStyle/>
                    <a:p>
                      <a:r>
                        <a:rPr lang="en-US" sz="1000"/>
                        <a:t>325</a:t>
                      </a:r>
                      <a:endParaRPr lang="en-US" sz="1000"/>
                    </a:p>
                  </a:txBody>
                  <a:tcPr/>
                </a:tc>
                <a:extLst>
                  <a:ext uri="{0D108BD9-81ED-4DB2-BD59-A6C34878D82A}">
                    <a16:rowId xmlns:a16="http://schemas.microsoft.com/office/drawing/2014/main" val="487105789"/>
                  </a:ext>
                </a:extLst>
              </a:tr>
              <a:tr h="370840">
                <a:tc>
                  <a:txBody>
                    <a:bodyPr/>
                    <a:lstStyle/>
                    <a:p>
                      <a:r>
                        <a:rPr lang="en-US" sz="1000"/>
                        <a:t>#ABK_Cards</a:t>
                      </a:r>
                      <a:endParaRPr lang="en-US" sz="1000"/>
                    </a:p>
                  </a:txBody>
                  <a:tcPr/>
                </a:tc>
                <a:tc>
                  <a:txBody>
                    <a:bodyPr/>
                    <a:lstStyle/>
                    <a:p>
                      <a:r>
                        <a:rPr lang="en-US" sz="1000"/>
                        <a:t>2</a:t>
                      </a:r>
                      <a:endParaRPr lang="en-US" sz="1000"/>
                    </a:p>
                  </a:txBody>
                  <a:tcPr/>
                </a:tc>
                <a:tc>
                  <a:txBody>
                    <a:bodyPr/>
                    <a:lstStyle/>
                    <a:p>
                      <a:r>
                        <a:rPr lang="en-US" sz="1000"/>
                        <a:t>142.5</a:t>
                      </a:r>
                      <a:endParaRPr lang="en-US" sz="1000"/>
                    </a:p>
                  </a:txBody>
                  <a:tcPr/>
                </a:tc>
                <a:tc>
                  <a:txBody>
                    <a:bodyPr/>
                    <a:lstStyle/>
                    <a:p>
                      <a:r>
                        <a:rPr lang="en-US" sz="1000"/>
                        <a:t>1</a:t>
                      </a:r>
                      <a:endParaRPr lang="en-US" sz="1000"/>
                    </a:p>
                  </a:txBody>
                  <a:tcPr/>
                </a:tc>
                <a:tc>
                  <a:txBody>
                    <a:bodyPr/>
                    <a:lstStyle/>
                    <a:p>
                      <a:r>
                        <a:rPr lang="en-US" sz="1000"/>
                        <a:t>143.5</a:t>
                      </a:r>
                      <a:endParaRPr lang="en-US" sz="1000"/>
                    </a:p>
                  </a:txBody>
                  <a:tcPr/>
                </a:tc>
                <a:extLst>
                  <a:ext uri="{0D108BD9-81ED-4DB2-BD59-A6C34878D82A}">
                    <a16:rowId xmlns:a16="http://schemas.microsoft.com/office/drawing/2014/main" val="557354552"/>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45811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59460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199218738"/>
                    </a:ext>
                  </a:extLst>
                </a:gridCol>
                <a:gridCol w="1481328">
                  <a:extLst>
                    <a:ext uri="{9D8B030D-6E8A-4147-A177-3AD203B41FA5}">
                      <a16:colId xmlns:a16="http://schemas.microsoft.com/office/drawing/2014/main" val="2533774302"/>
                    </a:ext>
                  </a:extLst>
                </a:gridCol>
                <a:gridCol w="1481328">
                  <a:extLst>
                    <a:ext uri="{9D8B030D-6E8A-4147-A177-3AD203B41FA5}">
                      <a16:colId xmlns:a16="http://schemas.microsoft.com/office/drawing/2014/main" val="611122726"/>
                    </a:ext>
                  </a:extLst>
                </a:gridCol>
                <a:gridCol w="1481328">
                  <a:extLst>
                    <a:ext uri="{9D8B030D-6E8A-4147-A177-3AD203B41FA5}">
                      <a16:colId xmlns:a16="http://schemas.microsoft.com/office/drawing/2014/main" val="1261368736"/>
                    </a:ext>
                  </a:extLst>
                </a:gridCol>
                <a:gridCol w="1481328">
                  <a:extLst>
                    <a:ext uri="{9D8B030D-6E8A-4147-A177-3AD203B41FA5}">
                      <a16:colId xmlns:a16="http://schemas.microsoft.com/office/drawing/2014/main" val="2603842588"/>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439818848"/>
                  </a:ext>
                </a:extLst>
              </a:tr>
              <a:tr h="370840">
                <a:tc>
                  <a:txBody>
                    <a:bodyPr/>
                    <a:lstStyle/>
                    <a:p>
                      <a:r>
                        <a:rPr lang="en-US" sz="1000"/>
                        <a:t>#doubleyoursalary</a:t>
                      </a:r>
                      <a:endParaRPr lang="en-US" sz="1000"/>
                    </a:p>
                  </a:txBody>
                  <a:tcPr/>
                </a:tc>
                <a:tc>
                  <a:txBody>
                    <a:bodyPr/>
                    <a:lstStyle/>
                    <a:p>
                      <a:r>
                        <a:rPr lang="en-US" sz="1000"/>
                        <a:t>1</a:t>
                      </a:r>
                      <a:endParaRPr lang="en-US" sz="1000"/>
                    </a:p>
                  </a:txBody>
                  <a:tcPr/>
                </a:tc>
                <a:tc>
                  <a:txBody>
                    <a:bodyPr/>
                    <a:lstStyle/>
                    <a:p>
                      <a:r>
                        <a:rPr lang="en-US" sz="1000"/>
                        <a:t>110</a:t>
                      </a:r>
                      <a:endParaRPr lang="en-US" sz="1000"/>
                    </a:p>
                  </a:txBody>
                  <a:tcPr/>
                </a:tc>
                <a:tc>
                  <a:txBody>
                    <a:bodyPr/>
                    <a:lstStyle/>
                    <a:p>
                      <a:r>
                        <a:rPr lang="en-US" sz="1000"/>
                        <a:t>3</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1706185818"/>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123</a:t>
                      </a:r>
                      <a:endParaRPr lang="en-US" sz="1000"/>
                    </a:p>
                  </a:txBody>
                  <a:tcPr/>
                </a:tc>
                <a:tc>
                  <a:txBody>
                    <a:bodyPr/>
                    <a:lstStyle/>
                    <a:p>
                      <a:r>
                        <a:rPr lang="en-US" sz="1000"/>
                        <a:t>0</a:t>
                      </a:r>
                      <a:endParaRPr lang="en-US" sz="1000"/>
                    </a:p>
                  </a:txBody>
                  <a:tcPr/>
                </a:tc>
                <a:tc>
                  <a:txBody>
                    <a:bodyPr/>
                    <a:lstStyle/>
                    <a:p>
                      <a:r>
                        <a:rPr lang="en-US" sz="1000"/>
                        <a:t>123</a:t>
                      </a:r>
                      <a:endParaRPr lang="en-US" sz="1000"/>
                    </a:p>
                  </a:txBody>
                  <a:tcPr/>
                </a:tc>
                <a:extLst>
                  <a:ext uri="{0D108BD9-81ED-4DB2-BD59-A6C34878D82A}">
                    <a16:rowId xmlns:a16="http://schemas.microsoft.com/office/drawing/2014/main" val="3423985449"/>
                  </a:ext>
                </a:extLst>
              </a:tr>
              <a:tr h="370840">
                <a:tc>
                  <a:txBody>
                    <a:bodyPr/>
                    <a:lstStyle/>
                    <a:p>
                      <a:r>
                        <a:rPr lang="en-US" sz="1000"/>
                        <a:t>#ABK_Services</a:t>
                      </a:r>
                      <a:endParaRPr lang="en-US" sz="1000"/>
                    </a:p>
                  </a:txBody>
                  <a:tcPr/>
                </a:tc>
                <a:tc>
                  <a:txBody>
                    <a:bodyPr/>
                    <a:lstStyle/>
                    <a:p>
                      <a:r>
                        <a:rPr lang="en-US" sz="1000"/>
                        <a:t>1</a:t>
                      </a:r>
                      <a:endParaRPr lang="en-US" sz="1000"/>
                    </a:p>
                  </a:txBody>
                  <a:tcPr/>
                </a:tc>
                <a:tc>
                  <a:txBody>
                    <a:bodyPr/>
                    <a:lstStyle/>
                    <a:p>
                      <a:r>
                        <a:rPr lang="en-US" sz="1000"/>
                        <a:t>123</a:t>
                      </a:r>
                      <a:endParaRPr lang="en-US" sz="1000"/>
                    </a:p>
                  </a:txBody>
                  <a:tcPr/>
                </a:tc>
                <a:tc>
                  <a:txBody>
                    <a:bodyPr/>
                    <a:lstStyle/>
                    <a:p>
                      <a:r>
                        <a:rPr lang="en-US" sz="1000"/>
                        <a:t>0</a:t>
                      </a:r>
                      <a:endParaRPr lang="en-US" sz="1000"/>
                    </a:p>
                  </a:txBody>
                  <a:tcPr/>
                </a:tc>
                <a:tc>
                  <a:txBody>
                    <a:bodyPr/>
                    <a:lstStyle/>
                    <a:p>
                      <a:r>
                        <a:rPr lang="en-US" sz="1000"/>
                        <a:t>123</a:t>
                      </a:r>
                      <a:endParaRPr lang="en-US" sz="1000"/>
                    </a:p>
                  </a:txBody>
                  <a:tcPr/>
                </a:tc>
                <a:extLst>
                  <a:ext uri="{0D108BD9-81ED-4DB2-BD59-A6C34878D82A}">
                    <a16:rowId xmlns:a16="http://schemas.microsoft.com/office/drawing/2014/main" val="1151178968"/>
                  </a:ext>
                </a:extLst>
              </a:tr>
              <a:tr h="370840">
                <a:tc>
                  <a:txBody>
                    <a:bodyPr/>
                    <a:lstStyle/>
                    <a:p>
                      <a:r>
                        <a:rPr lang="en-US" sz="1000"/>
                        <a:t>#ABK_Branches</a:t>
                      </a:r>
                      <a:endParaRPr lang="en-US" sz="1000"/>
                    </a:p>
                  </a:txBody>
                  <a:tcPr/>
                </a:tc>
                <a:tc>
                  <a:txBody>
                    <a:bodyPr/>
                    <a:lstStyle/>
                    <a:p>
                      <a:r>
                        <a:rPr lang="en-US" sz="1000"/>
                        <a:t>1</a:t>
                      </a:r>
                      <a:endParaRPr lang="en-US" sz="1000"/>
                    </a:p>
                  </a:txBody>
                  <a:tcPr/>
                </a:tc>
                <a:tc>
                  <a:txBody>
                    <a:bodyPr/>
                    <a:lstStyle/>
                    <a:p>
                      <a:r>
                        <a:rPr lang="en-US" sz="1000"/>
                        <a:t>123</a:t>
                      </a:r>
                      <a:endParaRPr lang="en-US" sz="1000"/>
                    </a:p>
                  </a:txBody>
                  <a:tcPr/>
                </a:tc>
                <a:tc>
                  <a:txBody>
                    <a:bodyPr/>
                    <a:lstStyle/>
                    <a:p>
                      <a:r>
                        <a:rPr lang="en-US" sz="1000"/>
                        <a:t>0</a:t>
                      </a:r>
                      <a:endParaRPr lang="en-US" sz="1000"/>
                    </a:p>
                  </a:txBody>
                  <a:tcPr/>
                </a:tc>
                <a:tc>
                  <a:txBody>
                    <a:bodyPr/>
                    <a:lstStyle/>
                    <a:p>
                      <a:r>
                        <a:rPr lang="en-US" sz="1000"/>
                        <a:t>123</a:t>
                      </a:r>
                      <a:endParaRPr lang="en-US" sz="1000"/>
                    </a:p>
                  </a:txBody>
                  <a:tcPr/>
                </a:tc>
                <a:extLst>
                  <a:ext uri="{0D108BD9-81ED-4DB2-BD59-A6C34878D82A}">
                    <a16:rowId xmlns:a16="http://schemas.microsoft.com/office/drawing/2014/main" val="3925179363"/>
                  </a:ext>
                </a:extLst>
              </a:tr>
              <a:tr h="370840">
                <a:tc>
                  <a:txBody>
                    <a:bodyPr/>
                    <a:lstStyle/>
                    <a:p>
                      <a:r>
                        <a:rPr lang="en-US" sz="1000"/>
                        <a:t>#ABKCompetitions</a:t>
                      </a:r>
                      <a:endParaRPr lang="en-US" sz="1000"/>
                    </a:p>
                  </a:txBody>
                  <a:tcPr/>
                </a:tc>
                <a:tc>
                  <a:txBody>
                    <a:bodyPr/>
                    <a:lstStyle/>
                    <a:p>
                      <a:r>
                        <a:rPr lang="en-US" sz="1000"/>
                        <a:t>2</a:t>
                      </a:r>
                      <a:endParaRPr lang="en-US" sz="1000"/>
                    </a:p>
                  </a:txBody>
                  <a:tcPr/>
                </a:tc>
                <a:tc>
                  <a:txBody>
                    <a:bodyPr/>
                    <a:lstStyle/>
                    <a:p>
                      <a:r>
                        <a:rPr lang="en-US" sz="1000"/>
                        <a:t>406.5</a:t>
                      </a:r>
                      <a:endParaRPr lang="en-US" sz="1000"/>
                    </a:p>
                  </a:txBody>
                  <a:tcPr/>
                </a:tc>
                <a:tc>
                  <a:txBody>
                    <a:bodyPr/>
                    <a:lstStyle/>
                    <a:p>
                      <a:r>
                        <a:rPr lang="en-US" sz="1000"/>
                        <a:t>316.5</a:t>
                      </a:r>
                      <a:endParaRPr lang="en-US" sz="1000"/>
                    </a:p>
                  </a:txBody>
                  <a:tcPr/>
                </a:tc>
                <a:tc>
                  <a:txBody>
                    <a:bodyPr/>
                    <a:lstStyle/>
                    <a:p>
                      <a:r>
                        <a:rPr lang="en-US" sz="1000"/>
                        <a:t>723</a:t>
                      </a:r>
                      <a:endParaRPr lang="en-US" sz="1000"/>
                    </a:p>
                  </a:txBody>
                  <a:tcPr/>
                </a:tc>
                <a:extLst>
                  <a:ext uri="{0D108BD9-81ED-4DB2-BD59-A6C34878D82A}">
                    <a16:rowId xmlns:a16="http://schemas.microsoft.com/office/drawing/2014/main" val="1922299227"/>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1625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85833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6224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437057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55427494"/>
                    </a:ext>
                  </a:extLst>
                </a:gridCol>
                <a:gridCol w="1481328">
                  <a:extLst>
                    <a:ext uri="{9D8B030D-6E8A-4147-A177-3AD203B41FA5}">
                      <a16:colId xmlns:a16="http://schemas.microsoft.com/office/drawing/2014/main" val="357899226"/>
                    </a:ext>
                  </a:extLst>
                </a:gridCol>
                <a:gridCol w="1481328">
                  <a:extLst>
                    <a:ext uri="{9D8B030D-6E8A-4147-A177-3AD203B41FA5}">
                      <a16:colId xmlns:a16="http://schemas.microsoft.com/office/drawing/2014/main" val="3034740864"/>
                    </a:ext>
                  </a:extLst>
                </a:gridCol>
                <a:gridCol w="1481328">
                  <a:extLst>
                    <a:ext uri="{9D8B030D-6E8A-4147-A177-3AD203B41FA5}">
                      <a16:colId xmlns:a16="http://schemas.microsoft.com/office/drawing/2014/main" val="3890788131"/>
                    </a:ext>
                  </a:extLst>
                </a:gridCol>
                <a:gridCol w="1481328">
                  <a:extLst>
                    <a:ext uri="{9D8B030D-6E8A-4147-A177-3AD203B41FA5}">
                      <a16:colId xmlns:a16="http://schemas.microsoft.com/office/drawing/2014/main" val="1834431424"/>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2530164375"/>
                  </a:ext>
                </a:extLst>
              </a:tr>
              <a:tr h="370840">
                <a:tc>
                  <a:txBody>
                    <a:bodyPr/>
                    <a:lstStyle/>
                    <a:p>
                      <a:r>
                        <a:rPr lang="en-US" sz="1000"/>
                        <a:t>#NBKZeina</a:t>
                      </a:r>
                      <a:endParaRPr lang="en-US" sz="1000"/>
                    </a:p>
                  </a:txBody>
                  <a:tcPr/>
                </a:tc>
                <a:tc>
                  <a:txBody>
                    <a:bodyPr/>
                    <a:lstStyle/>
                    <a:p>
                      <a:r>
                        <a:rPr lang="en-US" sz="1000"/>
                        <a:t>2</a:t>
                      </a:r>
                      <a:endParaRPr lang="en-US" sz="1000"/>
                    </a:p>
                  </a:txBody>
                  <a:tcPr/>
                </a:tc>
                <a:tc>
                  <a:txBody>
                    <a:bodyPr/>
                    <a:lstStyle/>
                    <a:p>
                      <a:r>
                        <a:rPr lang="en-US" sz="1000"/>
                        <a:t>1122.5</a:t>
                      </a:r>
                      <a:endParaRPr lang="en-US" sz="1000"/>
                    </a:p>
                  </a:txBody>
                  <a:tcPr/>
                </a:tc>
                <a:tc>
                  <a:txBody>
                    <a:bodyPr/>
                    <a:lstStyle/>
                    <a:p>
                      <a:r>
                        <a:rPr lang="en-US" sz="1000"/>
                        <a:t>29.5</a:t>
                      </a:r>
                      <a:endParaRPr lang="en-US" sz="1000"/>
                    </a:p>
                  </a:txBody>
                  <a:tcPr/>
                </a:tc>
                <a:tc>
                  <a:txBody>
                    <a:bodyPr/>
                    <a:lstStyle/>
                    <a:p>
                      <a:r>
                        <a:rPr lang="en-US" sz="1000"/>
                        <a:t>1152</a:t>
                      </a:r>
                      <a:endParaRPr lang="en-US" sz="1000"/>
                    </a:p>
                  </a:txBody>
                  <a:tcPr/>
                </a:tc>
                <a:extLst>
                  <a:ext uri="{0D108BD9-81ED-4DB2-BD59-A6C34878D82A}">
                    <a16:rowId xmlns:a16="http://schemas.microsoft.com/office/drawing/2014/main" val="3902791478"/>
                  </a:ext>
                </a:extLst>
              </a:tr>
              <a:tr h="370840">
                <a:tc>
                  <a:txBody>
                    <a:bodyPr/>
                    <a:lstStyle/>
                    <a:p>
                      <a:r>
                        <a:rPr lang="en-US" sz="1000"/>
                        <a:t>#NBKBranches</a:t>
                      </a:r>
                      <a:endParaRPr lang="en-US" sz="1000"/>
                    </a:p>
                  </a:txBody>
                  <a:tcPr/>
                </a:tc>
                <a:tc>
                  <a:txBody>
                    <a:bodyPr/>
                    <a:lstStyle/>
                    <a:p>
                      <a:r>
                        <a:rPr lang="en-US" sz="1000"/>
                        <a:t>5</a:t>
                      </a:r>
                      <a:endParaRPr lang="en-US" sz="1000"/>
                    </a:p>
                  </a:txBody>
                  <a:tcPr/>
                </a:tc>
                <a:tc>
                  <a:txBody>
                    <a:bodyPr/>
                    <a:lstStyle/>
                    <a:p>
                      <a:r>
                        <a:rPr lang="en-US" sz="1000"/>
                        <a:t>1147</a:t>
                      </a:r>
                      <a:endParaRPr lang="en-US" sz="1000"/>
                    </a:p>
                  </a:txBody>
                  <a:tcPr/>
                </a:tc>
                <a:tc>
                  <a:txBody>
                    <a:bodyPr/>
                    <a:lstStyle/>
                    <a:p>
                      <a:r>
                        <a:rPr lang="en-US" sz="1000"/>
                        <a:t>39</a:t>
                      </a:r>
                      <a:endParaRPr lang="en-US" sz="1000"/>
                    </a:p>
                  </a:txBody>
                  <a:tcPr/>
                </a:tc>
                <a:tc>
                  <a:txBody>
                    <a:bodyPr/>
                    <a:lstStyle/>
                    <a:p>
                      <a:r>
                        <a:rPr lang="en-US" sz="1000"/>
                        <a:t>1186</a:t>
                      </a:r>
                      <a:endParaRPr lang="en-US" sz="1000"/>
                    </a:p>
                  </a:txBody>
                  <a:tcPr/>
                </a:tc>
                <a:extLst>
                  <a:ext uri="{0D108BD9-81ED-4DB2-BD59-A6C34878D82A}">
                    <a16:rowId xmlns:a16="http://schemas.microsoft.com/office/drawing/2014/main" val="2018616385"/>
                  </a:ext>
                </a:extLst>
              </a:tr>
              <a:tr h="370840">
                <a:tc>
                  <a:txBody>
                    <a:bodyPr/>
                    <a:lstStyle/>
                    <a:p>
                      <a:r>
                        <a:rPr lang="en-US" sz="1000"/>
                        <a:t>#NBKOnlineBanking</a:t>
                      </a:r>
                      <a:endParaRPr lang="en-US" sz="1000"/>
                    </a:p>
                  </a:txBody>
                  <a:tcPr/>
                </a:tc>
                <a:tc>
                  <a:txBody>
                    <a:bodyPr/>
                    <a:lstStyle/>
                    <a:p>
                      <a:r>
                        <a:rPr lang="en-US" sz="1000"/>
                        <a:t>1</a:t>
                      </a:r>
                      <a:endParaRPr lang="en-US" sz="1000"/>
                    </a:p>
                  </a:txBody>
                  <a:tcPr/>
                </a:tc>
                <a:tc>
                  <a:txBody>
                    <a:bodyPr/>
                    <a:lstStyle/>
                    <a:p>
                      <a:r>
                        <a:rPr lang="en-US" sz="1000"/>
                        <a:t>1310</a:t>
                      </a:r>
                      <a:endParaRPr lang="en-US" sz="1000"/>
                    </a:p>
                  </a:txBody>
                  <a:tcPr/>
                </a:tc>
                <a:tc>
                  <a:txBody>
                    <a:bodyPr/>
                    <a:lstStyle/>
                    <a:p>
                      <a:r>
                        <a:rPr lang="en-US" sz="1000"/>
                        <a:t>36</a:t>
                      </a:r>
                      <a:endParaRPr lang="en-US" sz="1000"/>
                    </a:p>
                  </a:txBody>
                  <a:tcPr/>
                </a:tc>
                <a:tc>
                  <a:txBody>
                    <a:bodyPr/>
                    <a:lstStyle/>
                    <a:p>
                      <a:r>
                        <a:rPr lang="en-US" sz="1000"/>
                        <a:t>1346</a:t>
                      </a:r>
                      <a:endParaRPr lang="en-US" sz="1000"/>
                    </a:p>
                  </a:txBody>
                  <a:tcPr/>
                </a:tc>
                <a:extLst>
                  <a:ext uri="{0D108BD9-81ED-4DB2-BD59-A6C34878D82A}">
                    <a16:rowId xmlns:a16="http://schemas.microsoft.com/office/drawing/2014/main" val="3969811158"/>
                  </a:ext>
                </a:extLst>
              </a:tr>
              <a:tr h="370840">
                <a:tc>
                  <a:txBody>
                    <a:bodyPr/>
                    <a:lstStyle/>
                    <a:p>
                      <a:r>
                        <a:rPr lang="en-US" sz="1000"/>
                        <a:t>#NBKMobileBanking</a:t>
                      </a:r>
                      <a:endParaRPr lang="en-US" sz="1000"/>
                    </a:p>
                  </a:txBody>
                  <a:tcPr/>
                </a:tc>
                <a:tc>
                  <a:txBody>
                    <a:bodyPr/>
                    <a:lstStyle/>
                    <a:p>
                      <a:r>
                        <a:rPr lang="en-US" sz="1000"/>
                        <a:t>1</a:t>
                      </a:r>
                      <a:endParaRPr lang="en-US" sz="1000"/>
                    </a:p>
                  </a:txBody>
                  <a:tcPr/>
                </a:tc>
                <a:tc>
                  <a:txBody>
                    <a:bodyPr/>
                    <a:lstStyle/>
                    <a:p>
                      <a:r>
                        <a:rPr lang="en-US" sz="1000"/>
                        <a:t>1310</a:t>
                      </a:r>
                      <a:endParaRPr lang="en-US" sz="1000"/>
                    </a:p>
                  </a:txBody>
                  <a:tcPr/>
                </a:tc>
                <a:tc>
                  <a:txBody>
                    <a:bodyPr/>
                    <a:lstStyle/>
                    <a:p>
                      <a:r>
                        <a:rPr lang="en-US" sz="1000"/>
                        <a:t>36</a:t>
                      </a:r>
                      <a:endParaRPr lang="en-US" sz="1000"/>
                    </a:p>
                  </a:txBody>
                  <a:tcPr/>
                </a:tc>
                <a:tc>
                  <a:txBody>
                    <a:bodyPr/>
                    <a:lstStyle/>
                    <a:p>
                      <a:r>
                        <a:rPr lang="en-US" sz="1000"/>
                        <a:t>1346</a:t>
                      </a:r>
                      <a:endParaRPr lang="en-US" sz="1000"/>
                    </a:p>
                  </a:txBody>
                  <a:tcPr/>
                </a:tc>
                <a:extLst>
                  <a:ext uri="{0D108BD9-81ED-4DB2-BD59-A6C34878D82A}">
                    <a16:rowId xmlns:a16="http://schemas.microsoft.com/office/drawing/2014/main" val="3335769836"/>
                  </a:ext>
                </a:extLst>
              </a:tr>
              <a:tr h="370840">
                <a:tc>
                  <a:txBody>
                    <a:bodyPr/>
                    <a:lstStyle/>
                    <a:p>
                      <a:r>
                        <a:rPr lang="en-US" sz="1000"/>
                        <a:t>#NBKPrivateJet</a:t>
                      </a:r>
                      <a:endParaRPr lang="en-US" sz="1000"/>
                    </a:p>
                  </a:txBody>
                  <a:tcPr/>
                </a:tc>
                <a:tc>
                  <a:txBody>
                    <a:bodyPr/>
                    <a:lstStyle/>
                    <a:p>
                      <a:r>
                        <a:rPr lang="en-US" sz="1000"/>
                        <a:t>4</a:t>
                      </a:r>
                      <a:endParaRPr lang="en-US" sz="1000"/>
                    </a:p>
                  </a:txBody>
                  <a:tcPr/>
                </a:tc>
                <a:tc>
                  <a:txBody>
                    <a:bodyPr/>
                    <a:lstStyle/>
                    <a:p>
                      <a:r>
                        <a:rPr lang="en-US" sz="1000"/>
                        <a:t>1247</a:t>
                      </a:r>
                      <a:endParaRPr lang="en-US" sz="1000"/>
                    </a:p>
                  </a:txBody>
                  <a:tcPr/>
                </a:tc>
                <a:tc>
                  <a:txBody>
                    <a:bodyPr/>
                    <a:lstStyle/>
                    <a:p>
                      <a:r>
                        <a:rPr lang="en-US" sz="1000"/>
                        <a:t>22.25</a:t>
                      </a:r>
                      <a:endParaRPr lang="en-US" sz="1000"/>
                    </a:p>
                  </a:txBody>
                  <a:tcPr/>
                </a:tc>
                <a:tc>
                  <a:txBody>
                    <a:bodyPr/>
                    <a:lstStyle/>
                    <a:p>
                      <a:r>
                        <a:rPr lang="en-US" sz="1000"/>
                        <a:t>1269.25</a:t>
                      </a:r>
                      <a:endParaRPr lang="en-US" sz="1000"/>
                    </a:p>
                  </a:txBody>
                  <a:tcPr/>
                </a:tc>
                <a:extLst>
                  <a:ext uri="{0D108BD9-81ED-4DB2-BD59-A6C34878D82A}">
                    <a16:rowId xmlns:a16="http://schemas.microsoft.com/office/drawing/2014/main" val="3347053214"/>
                  </a:ext>
                </a:extLst>
              </a:tr>
              <a:tr h="370840">
                <a:tc>
                  <a:txBody>
                    <a:bodyPr/>
                    <a:lstStyle/>
                    <a:p>
                      <a:r>
                        <a:rPr lang="en-US" sz="1000"/>
                        <a:t>#NBKShabab</a:t>
                      </a:r>
                      <a:endParaRPr lang="en-US" sz="1000"/>
                    </a:p>
                  </a:txBody>
                  <a:tcPr/>
                </a:tc>
                <a:tc>
                  <a:txBody>
                    <a:bodyPr/>
                    <a:lstStyle/>
                    <a:p>
                      <a:r>
                        <a:rPr lang="en-US" sz="1000"/>
                        <a:t>2</a:t>
                      </a:r>
                      <a:endParaRPr lang="en-US" sz="1000"/>
                    </a:p>
                  </a:txBody>
                  <a:tcPr/>
                </a:tc>
                <a:tc>
                  <a:txBody>
                    <a:bodyPr/>
                    <a:lstStyle/>
                    <a:p>
                      <a:r>
                        <a:rPr lang="en-US" sz="1000"/>
                        <a:t>1223.5</a:t>
                      </a:r>
                      <a:endParaRPr lang="en-US" sz="1000"/>
                    </a:p>
                  </a:txBody>
                  <a:tcPr/>
                </a:tc>
                <a:tc>
                  <a:txBody>
                    <a:bodyPr/>
                    <a:lstStyle/>
                    <a:p>
                      <a:r>
                        <a:rPr lang="en-US" sz="1000"/>
                        <a:t>14</a:t>
                      </a:r>
                      <a:endParaRPr lang="en-US" sz="1000"/>
                    </a:p>
                  </a:txBody>
                  <a:tcPr/>
                </a:tc>
                <a:tc>
                  <a:txBody>
                    <a:bodyPr/>
                    <a:lstStyle/>
                    <a:p>
                      <a:r>
                        <a:rPr lang="en-US" sz="1000"/>
                        <a:t>1237.5</a:t>
                      </a:r>
                      <a:endParaRPr lang="en-US" sz="1000"/>
                    </a:p>
                  </a:txBody>
                  <a:tcPr/>
                </a:tc>
                <a:extLst>
                  <a:ext uri="{0D108BD9-81ED-4DB2-BD59-A6C34878D82A}">
                    <a16:rowId xmlns:a16="http://schemas.microsoft.com/office/drawing/2014/main" val="1325341281"/>
                  </a:ext>
                </a:extLst>
              </a:tr>
              <a:tr h="370840">
                <a:tc>
                  <a:txBody>
                    <a:bodyPr/>
                    <a:lstStyle/>
                    <a:p>
                      <a:r>
                        <a:rPr lang="en-US" sz="1000"/>
                        <a:t>#NBKServices</a:t>
                      </a:r>
                      <a:endParaRPr lang="en-US" sz="1000"/>
                    </a:p>
                  </a:txBody>
                  <a:tcPr/>
                </a:tc>
                <a:tc>
                  <a:txBody>
                    <a:bodyPr/>
                    <a:lstStyle/>
                    <a:p>
                      <a:r>
                        <a:rPr lang="en-US" sz="1000"/>
                        <a:t>1</a:t>
                      </a:r>
                      <a:endParaRPr lang="en-US" sz="1000"/>
                    </a:p>
                  </a:txBody>
                  <a:tcPr/>
                </a:tc>
                <a:tc>
                  <a:txBody>
                    <a:bodyPr/>
                    <a:lstStyle/>
                    <a:p>
                      <a:r>
                        <a:rPr lang="en-US" sz="1000"/>
                        <a:t>1229</a:t>
                      </a:r>
                      <a:endParaRPr lang="en-US" sz="1000"/>
                    </a:p>
                  </a:txBody>
                  <a:tcPr/>
                </a:tc>
                <a:tc>
                  <a:txBody>
                    <a:bodyPr/>
                    <a:lstStyle/>
                    <a:p>
                      <a:r>
                        <a:rPr lang="en-US" sz="1000"/>
                        <a:t>28</a:t>
                      </a:r>
                      <a:endParaRPr lang="en-US" sz="1000"/>
                    </a:p>
                  </a:txBody>
                  <a:tcPr/>
                </a:tc>
                <a:tc>
                  <a:txBody>
                    <a:bodyPr/>
                    <a:lstStyle/>
                    <a:p>
                      <a:r>
                        <a:rPr lang="en-US" sz="1000"/>
                        <a:t>1257</a:t>
                      </a:r>
                      <a:endParaRPr lang="en-US" sz="1000"/>
                    </a:p>
                  </a:txBody>
                  <a:tcPr/>
                </a:tc>
                <a:extLst>
                  <a:ext uri="{0D108BD9-81ED-4DB2-BD59-A6C34878D82A}">
                    <a16:rowId xmlns:a16="http://schemas.microsoft.com/office/drawing/2014/main" val="746890510"/>
                  </a:ext>
                </a:extLst>
              </a:tr>
              <a:tr h="370840">
                <a:tc>
                  <a:txBody>
                    <a:bodyPr/>
                    <a:lstStyle/>
                    <a:p>
                      <a:r>
                        <a:rPr lang="en-US" sz="1000"/>
                        <a:t>#NBKOffers</a:t>
                      </a:r>
                      <a:endParaRPr lang="en-US" sz="1000"/>
                    </a:p>
                  </a:txBody>
                  <a:tcPr/>
                </a:tc>
                <a:tc>
                  <a:txBody>
                    <a:bodyPr/>
                    <a:lstStyle/>
                    <a:p>
                      <a:r>
                        <a:rPr lang="en-US" sz="1000"/>
                        <a:t>2</a:t>
                      </a:r>
                      <a:endParaRPr lang="en-US" sz="1000"/>
                    </a:p>
                  </a:txBody>
                  <a:tcPr/>
                </a:tc>
                <a:tc>
                  <a:txBody>
                    <a:bodyPr/>
                    <a:lstStyle/>
                    <a:p>
                      <a:r>
                        <a:rPr lang="en-US" sz="1000"/>
                        <a:t>1078</a:t>
                      </a:r>
                      <a:endParaRPr lang="en-US" sz="1000"/>
                    </a:p>
                  </a:txBody>
                  <a:tcPr/>
                </a:tc>
                <a:tc>
                  <a:txBody>
                    <a:bodyPr/>
                    <a:lstStyle/>
                    <a:p>
                      <a:r>
                        <a:rPr lang="en-US" sz="1000"/>
                        <a:t>24</a:t>
                      </a:r>
                      <a:endParaRPr lang="en-US" sz="1000"/>
                    </a:p>
                  </a:txBody>
                  <a:tcPr/>
                </a:tc>
                <a:tc>
                  <a:txBody>
                    <a:bodyPr/>
                    <a:lstStyle/>
                    <a:p>
                      <a:r>
                        <a:rPr lang="en-US" sz="1000"/>
                        <a:t>1102</a:t>
                      </a:r>
                      <a:endParaRPr lang="en-US" sz="1000"/>
                    </a:p>
                  </a:txBody>
                  <a:tcPr/>
                </a:tc>
                <a:extLst>
                  <a:ext uri="{0D108BD9-81ED-4DB2-BD59-A6C34878D82A}">
                    <a16:rowId xmlns:a16="http://schemas.microsoft.com/office/drawing/2014/main" val="858082459"/>
                  </a:ext>
                </a:extLst>
              </a:tr>
              <a:tr h="370840">
                <a:tc>
                  <a:txBody>
                    <a:bodyPr/>
                    <a:lstStyle/>
                    <a:p>
                      <a:r>
                        <a:rPr lang="en-US" sz="1000"/>
                        <a:t>#NBKJawhara</a:t>
                      </a:r>
                      <a:endParaRPr lang="en-US" sz="1000"/>
                    </a:p>
                  </a:txBody>
                  <a:tcPr/>
                </a:tc>
                <a:tc>
                  <a:txBody>
                    <a:bodyPr/>
                    <a:lstStyle/>
                    <a:p>
                      <a:r>
                        <a:rPr lang="en-US" sz="1000"/>
                        <a:t>3</a:t>
                      </a:r>
                      <a:endParaRPr lang="en-US" sz="1000"/>
                    </a:p>
                  </a:txBody>
                  <a:tcPr/>
                </a:tc>
                <a:tc>
                  <a:txBody>
                    <a:bodyPr/>
                    <a:lstStyle/>
                    <a:p>
                      <a:r>
                        <a:rPr lang="en-US" sz="1000"/>
                        <a:t>1244.6666666667</a:t>
                      </a:r>
                      <a:endParaRPr lang="en-US" sz="1000"/>
                    </a:p>
                  </a:txBody>
                  <a:tcPr/>
                </a:tc>
                <a:tc>
                  <a:txBody>
                    <a:bodyPr/>
                    <a:lstStyle/>
                    <a:p>
                      <a:r>
                        <a:rPr lang="en-US" sz="1000"/>
                        <a:t>49.666666666667</a:t>
                      </a:r>
                      <a:endParaRPr lang="en-US" sz="1000"/>
                    </a:p>
                  </a:txBody>
                  <a:tcPr/>
                </a:tc>
                <a:tc>
                  <a:txBody>
                    <a:bodyPr/>
                    <a:lstStyle/>
                    <a:p>
                      <a:r>
                        <a:rPr lang="en-US" sz="1000"/>
                        <a:t>1294.3333333333</a:t>
                      </a:r>
                      <a:endParaRPr lang="en-US" sz="1000"/>
                    </a:p>
                  </a:txBody>
                  <a:tcPr/>
                </a:tc>
                <a:extLst>
                  <a:ext uri="{0D108BD9-81ED-4DB2-BD59-A6C34878D82A}">
                    <a16:rowId xmlns:a16="http://schemas.microsoft.com/office/drawing/2014/main" val="2297164735"/>
                  </a:ext>
                </a:extLst>
              </a:tr>
              <a:tr h="370840">
                <a:tc>
                  <a:txBody>
                    <a:bodyPr/>
                    <a:lstStyle/>
                    <a:p>
                      <a:r>
                        <a:rPr lang="en-US" sz="1000"/>
                        <a:t>#NBKRewards</a:t>
                      </a:r>
                      <a:endParaRPr lang="en-US" sz="1000"/>
                    </a:p>
                  </a:txBody>
                  <a:tcPr/>
                </a:tc>
                <a:tc>
                  <a:txBody>
                    <a:bodyPr/>
                    <a:lstStyle/>
                    <a:p>
                      <a:r>
                        <a:rPr lang="en-US" sz="1000"/>
                        <a:t>4</a:t>
                      </a:r>
                      <a:endParaRPr lang="en-US" sz="1000"/>
                    </a:p>
                  </a:txBody>
                  <a:tcPr/>
                </a:tc>
                <a:tc>
                  <a:txBody>
                    <a:bodyPr/>
                    <a:lstStyle/>
                    <a:p>
                      <a:r>
                        <a:rPr lang="en-US" sz="1000"/>
                        <a:t>1084.5</a:t>
                      </a:r>
                      <a:endParaRPr lang="en-US" sz="1000"/>
                    </a:p>
                  </a:txBody>
                  <a:tcPr/>
                </a:tc>
                <a:tc>
                  <a:txBody>
                    <a:bodyPr/>
                    <a:lstStyle/>
                    <a:p>
                      <a:r>
                        <a:rPr lang="en-US" sz="1000"/>
                        <a:t>17.5</a:t>
                      </a:r>
                      <a:endParaRPr lang="en-US" sz="1000"/>
                    </a:p>
                  </a:txBody>
                  <a:tcPr/>
                </a:tc>
                <a:tc>
                  <a:txBody>
                    <a:bodyPr/>
                    <a:lstStyle/>
                    <a:p>
                      <a:r>
                        <a:rPr lang="en-US" sz="1000"/>
                        <a:t>1102</a:t>
                      </a:r>
                      <a:endParaRPr lang="en-US" sz="1000"/>
                    </a:p>
                  </a:txBody>
                  <a:tcPr/>
                </a:tc>
                <a:extLst>
                  <a:ext uri="{0D108BD9-81ED-4DB2-BD59-A6C34878D82A}">
                    <a16:rowId xmlns:a16="http://schemas.microsoft.com/office/drawing/2014/main" val="140034632"/>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93086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921097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00393917"/>
                    </a:ext>
                  </a:extLst>
                </a:gridCol>
                <a:gridCol w="1481328">
                  <a:extLst>
                    <a:ext uri="{9D8B030D-6E8A-4147-A177-3AD203B41FA5}">
                      <a16:colId xmlns:a16="http://schemas.microsoft.com/office/drawing/2014/main" val="3785551849"/>
                    </a:ext>
                  </a:extLst>
                </a:gridCol>
                <a:gridCol w="1481328">
                  <a:extLst>
                    <a:ext uri="{9D8B030D-6E8A-4147-A177-3AD203B41FA5}">
                      <a16:colId xmlns:a16="http://schemas.microsoft.com/office/drawing/2014/main" val="3221042051"/>
                    </a:ext>
                  </a:extLst>
                </a:gridCol>
                <a:gridCol w="1481328">
                  <a:extLst>
                    <a:ext uri="{9D8B030D-6E8A-4147-A177-3AD203B41FA5}">
                      <a16:colId xmlns:a16="http://schemas.microsoft.com/office/drawing/2014/main" val="570035484"/>
                    </a:ext>
                  </a:extLst>
                </a:gridCol>
                <a:gridCol w="1481328">
                  <a:extLst>
                    <a:ext uri="{9D8B030D-6E8A-4147-A177-3AD203B41FA5}">
                      <a16:colId xmlns:a16="http://schemas.microsoft.com/office/drawing/2014/main" val="2164125376"/>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756855899"/>
                  </a:ext>
                </a:extLst>
              </a:tr>
              <a:tr h="370840">
                <a:tc>
                  <a:txBody>
                    <a:bodyPr/>
                    <a:lstStyle/>
                    <a:p>
                      <a:r>
                        <a:rPr lang="en-US" sz="1000"/>
                        <a:t>#NBKCompetitions</a:t>
                      </a:r>
                      <a:endParaRPr lang="en-US" sz="1000"/>
                    </a:p>
                  </a:txBody>
                  <a:tcPr/>
                </a:tc>
                <a:tc>
                  <a:txBody>
                    <a:bodyPr/>
                    <a:lstStyle/>
                    <a:p>
                      <a:r>
                        <a:rPr lang="en-US" sz="1000"/>
                        <a:t>2</a:t>
                      </a:r>
                      <a:endParaRPr lang="en-US" sz="1000"/>
                    </a:p>
                  </a:txBody>
                  <a:tcPr/>
                </a:tc>
                <a:tc>
                  <a:txBody>
                    <a:bodyPr/>
                    <a:lstStyle/>
                    <a:p>
                      <a:r>
                        <a:rPr lang="en-US" sz="1000"/>
                        <a:t>4766.5</a:t>
                      </a:r>
                      <a:endParaRPr lang="en-US" sz="1000"/>
                    </a:p>
                  </a:txBody>
                  <a:tcPr/>
                </a:tc>
                <a:tc>
                  <a:txBody>
                    <a:bodyPr/>
                    <a:lstStyle/>
                    <a:p>
                      <a:r>
                        <a:rPr lang="en-US" sz="1000"/>
                        <a:t>7124</a:t>
                      </a:r>
                      <a:endParaRPr lang="en-US" sz="1000"/>
                    </a:p>
                  </a:txBody>
                  <a:tcPr/>
                </a:tc>
                <a:tc>
                  <a:txBody>
                    <a:bodyPr/>
                    <a:lstStyle/>
                    <a:p>
                      <a:r>
                        <a:rPr lang="en-US" sz="1000"/>
                        <a:t>11890.5</a:t>
                      </a:r>
                      <a:endParaRPr lang="en-US" sz="1000"/>
                    </a:p>
                  </a:txBody>
                  <a:tcPr/>
                </a:tc>
                <a:extLst>
                  <a:ext uri="{0D108BD9-81ED-4DB2-BD59-A6C34878D82A}">
                    <a16:rowId xmlns:a16="http://schemas.microsoft.com/office/drawing/2014/main" val="2637902427"/>
                  </a:ext>
                </a:extLst>
              </a:tr>
              <a:tr h="370840">
                <a:tc>
                  <a:txBody>
                    <a:bodyPr/>
                    <a:lstStyle/>
                    <a:p>
                      <a:r>
                        <a:rPr lang="en-US" sz="1000"/>
                        <a:t>#NBKWinner</a:t>
                      </a:r>
                      <a:endParaRPr lang="en-US" sz="1000"/>
                    </a:p>
                  </a:txBody>
                  <a:tcPr/>
                </a:tc>
                <a:tc>
                  <a:txBody>
                    <a:bodyPr/>
                    <a:lstStyle/>
                    <a:p>
                      <a:r>
                        <a:rPr lang="en-US" sz="1000"/>
                        <a:t>1</a:t>
                      </a:r>
                      <a:endParaRPr lang="en-US" sz="1000"/>
                    </a:p>
                  </a:txBody>
                  <a:tcPr/>
                </a:tc>
                <a:tc>
                  <a:txBody>
                    <a:bodyPr/>
                    <a:lstStyle/>
                    <a:p>
                      <a:r>
                        <a:rPr lang="en-US" sz="1000"/>
                        <a:t>1285</a:t>
                      </a:r>
                      <a:endParaRPr lang="en-US" sz="1000"/>
                    </a:p>
                  </a:txBody>
                  <a:tcPr/>
                </a:tc>
                <a:tc>
                  <a:txBody>
                    <a:bodyPr/>
                    <a:lstStyle/>
                    <a:p>
                      <a:r>
                        <a:rPr lang="en-US" sz="1000"/>
                        <a:t>44</a:t>
                      </a:r>
                      <a:endParaRPr lang="en-US" sz="1000"/>
                    </a:p>
                  </a:txBody>
                  <a:tcPr/>
                </a:tc>
                <a:tc>
                  <a:txBody>
                    <a:bodyPr/>
                    <a:lstStyle/>
                    <a:p>
                      <a:r>
                        <a:rPr lang="en-US" sz="1000"/>
                        <a:t>1329</a:t>
                      </a:r>
                      <a:endParaRPr lang="en-US" sz="1000"/>
                    </a:p>
                  </a:txBody>
                  <a:tcPr/>
                </a:tc>
                <a:extLst>
                  <a:ext uri="{0D108BD9-81ED-4DB2-BD59-A6C34878D82A}">
                    <a16:rowId xmlns:a16="http://schemas.microsoft.com/office/drawing/2014/main" val="4151694628"/>
                  </a:ext>
                </a:extLst>
              </a:tr>
              <a:tr h="370840">
                <a:tc>
                  <a:txBody>
                    <a:bodyPr/>
                    <a:lstStyle/>
                    <a:p>
                      <a:r>
                        <a:rPr lang="en-US" sz="1000"/>
                        <a:t>#NBKATM</a:t>
                      </a:r>
                      <a:endParaRPr lang="en-US" sz="1000"/>
                    </a:p>
                  </a:txBody>
                  <a:tcPr/>
                </a:tc>
                <a:tc>
                  <a:txBody>
                    <a:bodyPr/>
                    <a:lstStyle/>
                    <a:p>
                      <a:r>
                        <a:rPr lang="en-US" sz="1000"/>
                        <a:t>1</a:t>
                      </a:r>
                      <a:endParaRPr lang="en-US" sz="1000"/>
                    </a:p>
                  </a:txBody>
                  <a:tcPr/>
                </a:tc>
                <a:tc>
                  <a:txBody>
                    <a:bodyPr/>
                    <a:lstStyle/>
                    <a:p>
                      <a:r>
                        <a:rPr lang="en-US" sz="1000"/>
                        <a:t>1158</a:t>
                      </a:r>
                      <a:endParaRPr lang="en-US" sz="1000"/>
                    </a:p>
                  </a:txBody>
                  <a:tcPr/>
                </a:tc>
                <a:tc>
                  <a:txBody>
                    <a:bodyPr/>
                    <a:lstStyle/>
                    <a:p>
                      <a:r>
                        <a:rPr lang="en-US" sz="1000"/>
                        <a:t>27</a:t>
                      </a:r>
                      <a:endParaRPr lang="en-US" sz="1000"/>
                    </a:p>
                  </a:txBody>
                  <a:tcPr/>
                </a:tc>
                <a:tc>
                  <a:txBody>
                    <a:bodyPr/>
                    <a:lstStyle/>
                    <a:p>
                      <a:r>
                        <a:rPr lang="en-US" sz="1000"/>
                        <a:t>1185</a:t>
                      </a:r>
                      <a:endParaRPr lang="en-US" sz="1000"/>
                    </a:p>
                  </a:txBody>
                  <a:tcPr/>
                </a:tc>
                <a:extLst>
                  <a:ext uri="{0D108BD9-81ED-4DB2-BD59-A6C34878D82A}">
                    <a16:rowId xmlns:a16="http://schemas.microsoft.com/office/drawing/2014/main" val="560616929"/>
                  </a:ext>
                </a:extLst>
              </a:tr>
              <a:tr h="370840">
                <a:tc>
                  <a:txBody>
                    <a:bodyPr/>
                    <a:lstStyle/>
                    <a:p>
                      <a:r>
                        <a:rPr lang="en-US" sz="1000"/>
                        <a:t>#NBKMasterCards</a:t>
                      </a:r>
                      <a:endParaRPr lang="en-US" sz="1000"/>
                    </a:p>
                  </a:txBody>
                  <a:tcPr/>
                </a:tc>
                <a:tc>
                  <a:txBody>
                    <a:bodyPr/>
                    <a:lstStyle/>
                    <a:p>
                      <a:r>
                        <a:rPr lang="en-US" sz="1000"/>
                        <a:t>1</a:t>
                      </a:r>
                      <a:endParaRPr lang="en-US" sz="1000"/>
                    </a:p>
                  </a:txBody>
                  <a:tcPr/>
                </a:tc>
                <a:tc>
                  <a:txBody>
                    <a:bodyPr/>
                    <a:lstStyle/>
                    <a:p>
                      <a:r>
                        <a:rPr lang="en-US" sz="1000"/>
                        <a:t>932</a:t>
                      </a:r>
                      <a:endParaRPr lang="en-US" sz="1000"/>
                    </a:p>
                  </a:txBody>
                  <a:tcPr/>
                </a:tc>
                <a:tc>
                  <a:txBody>
                    <a:bodyPr/>
                    <a:lstStyle/>
                    <a:p>
                      <a:r>
                        <a:rPr lang="en-US" sz="1000"/>
                        <a:t>28</a:t>
                      </a:r>
                      <a:endParaRPr lang="en-US" sz="1000"/>
                    </a:p>
                  </a:txBody>
                  <a:tcPr/>
                </a:tc>
                <a:tc>
                  <a:txBody>
                    <a:bodyPr/>
                    <a:lstStyle/>
                    <a:p>
                      <a:r>
                        <a:rPr lang="en-US" sz="1000"/>
                        <a:t>960</a:t>
                      </a:r>
                      <a:endParaRPr lang="en-US" sz="1000"/>
                    </a:p>
                  </a:txBody>
                  <a:tcPr/>
                </a:tc>
                <a:extLst>
                  <a:ext uri="{0D108BD9-81ED-4DB2-BD59-A6C34878D82A}">
                    <a16:rowId xmlns:a16="http://schemas.microsoft.com/office/drawing/2014/main" val="2835904810"/>
                  </a:ext>
                </a:extLst>
              </a:tr>
              <a:tr h="370840">
                <a:tc>
                  <a:txBody>
                    <a:bodyPr/>
                    <a:lstStyle/>
                    <a:p>
                      <a:r>
                        <a:rPr lang="en-US" sz="1000"/>
                        <a:t>#ABK_Kuwait</a:t>
                      </a:r>
                      <a:endParaRPr lang="en-US" sz="1000"/>
                    </a:p>
                  </a:txBody>
                  <a:tcPr/>
                </a:tc>
                <a:tc>
                  <a:txBody>
                    <a:bodyPr/>
                    <a:lstStyle/>
                    <a:p>
                      <a:r>
                        <a:rPr lang="en-US" sz="1000"/>
                        <a:t>1</a:t>
                      </a:r>
                      <a:endParaRPr lang="en-US" sz="1000"/>
                    </a:p>
                  </a:txBody>
                  <a:tcPr/>
                </a:tc>
                <a:tc>
                  <a:txBody>
                    <a:bodyPr/>
                    <a:lstStyle/>
                    <a:p>
                      <a:r>
                        <a:rPr lang="en-US" sz="1000"/>
                        <a:t>164</a:t>
                      </a:r>
                      <a:endParaRPr lang="en-US" sz="1000"/>
                    </a:p>
                  </a:txBody>
                  <a:tcPr/>
                </a:tc>
                <a:tc>
                  <a:txBody>
                    <a:bodyPr/>
                    <a:lstStyle/>
                    <a:p>
                      <a:r>
                        <a:rPr lang="en-US" sz="1000"/>
                        <a:t>0</a:t>
                      </a:r>
                      <a:endParaRPr lang="en-US" sz="1000"/>
                    </a:p>
                  </a:txBody>
                  <a:tcPr/>
                </a:tc>
                <a:tc>
                  <a:txBody>
                    <a:bodyPr/>
                    <a:lstStyle/>
                    <a:p>
                      <a:r>
                        <a:rPr lang="en-US" sz="1000"/>
                        <a:t>164</a:t>
                      </a:r>
                      <a:endParaRPr lang="en-US" sz="1000"/>
                    </a:p>
                  </a:txBody>
                  <a:tcPr/>
                </a:tc>
                <a:extLst>
                  <a:ext uri="{0D108BD9-81ED-4DB2-BD59-A6C34878D82A}">
                    <a16:rowId xmlns:a16="http://schemas.microsoft.com/office/drawing/2014/main" val="1152283030"/>
                  </a:ext>
                </a:extLst>
              </a:tr>
              <a:tr h="370840">
                <a:tc>
                  <a:txBody>
                    <a:bodyPr/>
                    <a:lstStyle/>
                    <a:p>
                      <a:r>
                        <a:rPr lang="en-US" sz="1000"/>
                        <a:t>#ABK_Friday</a:t>
                      </a:r>
                      <a:endParaRPr lang="en-US" sz="1000"/>
                    </a:p>
                  </a:txBody>
                  <a:tcPr/>
                </a:tc>
                <a:tc>
                  <a:txBody>
                    <a:bodyPr/>
                    <a:lstStyle/>
                    <a:p>
                      <a:r>
                        <a:rPr lang="en-US" sz="1000"/>
                        <a:t>1</a:t>
                      </a:r>
                      <a:endParaRPr lang="en-US" sz="1000"/>
                    </a:p>
                  </a:txBody>
                  <a:tcPr/>
                </a:tc>
                <a:tc>
                  <a:txBody>
                    <a:bodyPr/>
                    <a:lstStyle/>
                    <a:p>
                      <a:r>
                        <a:rPr lang="en-US" sz="1000"/>
                        <a:t>156</a:t>
                      </a:r>
                      <a:endParaRPr lang="en-US" sz="1000"/>
                    </a:p>
                  </a:txBody>
                  <a:tcPr/>
                </a:tc>
                <a:tc>
                  <a:txBody>
                    <a:bodyPr/>
                    <a:lstStyle/>
                    <a:p>
                      <a:r>
                        <a:rPr lang="en-US" sz="1000"/>
                        <a:t>0</a:t>
                      </a:r>
                      <a:endParaRPr lang="en-US" sz="1000"/>
                    </a:p>
                  </a:txBody>
                  <a:tcPr/>
                </a:tc>
                <a:tc>
                  <a:txBody>
                    <a:bodyPr/>
                    <a:lstStyle/>
                    <a:p>
                      <a:r>
                        <a:rPr lang="en-US" sz="1000"/>
                        <a:t>156</a:t>
                      </a:r>
                      <a:endParaRPr lang="en-US" sz="1000"/>
                    </a:p>
                  </a:txBody>
                  <a:tcPr/>
                </a:tc>
                <a:extLst>
                  <a:ext uri="{0D108BD9-81ED-4DB2-BD59-A6C34878D82A}">
                    <a16:rowId xmlns:a16="http://schemas.microsoft.com/office/drawing/2014/main" val="2105745420"/>
                  </a:ext>
                </a:extLst>
              </a:tr>
              <a:tr h="370840">
                <a:tc>
                  <a:txBody>
                    <a:bodyPr/>
                    <a:lstStyle/>
                    <a:p>
                      <a:r>
                        <a:rPr lang="en-US" sz="1000"/>
                        <a:t>#ABK_Offers</a:t>
                      </a:r>
                      <a:endParaRPr lang="en-US" sz="1000"/>
                    </a:p>
                  </a:txBody>
                  <a:tcPr/>
                </a:tc>
                <a:tc>
                  <a:txBody>
                    <a:bodyPr/>
                    <a:lstStyle/>
                    <a:p>
                      <a:r>
                        <a:rPr lang="en-US" sz="1000"/>
                        <a:t>1</a:t>
                      </a:r>
                      <a:endParaRPr lang="en-US" sz="1000"/>
                    </a:p>
                  </a:txBody>
                  <a:tcPr/>
                </a:tc>
                <a:tc>
                  <a:txBody>
                    <a:bodyPr/>
                    <a:lstStyle/>
                    <a:p>
                      <a:r>
                        <a:rPr lang="en-US" sz="1000"/>
                        <a:t>90</a:t>
                      </a:r>
                      <a:endParaRPr lang="en-US" sz="1000"/>
                    </a:p>
                  </a:txBody>
                  <a:tcPr/>
                </a:tc>
                <a:tc>
                  <a:txBody>
                    <a:bodyPr/>
                    <a:lstStyle/>
                    <a:p>
                      <a:r>
                        <a:rPr lang="en-US" sz="1000"/>
                        <a:t>0</a:t>
                      </a:r>
                      <a:endParaRPr lang="en-US" sz="1000"/>
                    </a:p>
                  </a:txBody>
                  <a:tcPr/>
                </a:tc>
                <a:tc>
                  <a:txBody>
                    <a:bodyPr/>
                    <a:lstStyle/>
                    <a:p>
                      <a:r>
                        <a:rPr lang="en-US" sz="1000"/>
                        <a:t>90</a:t>
                      </a:r>
                      <a:endParaRPr lang="en-US" sz="1000"/>
                    </a:p>
                  </a:txBody>
                  <a:tcPr/>
                </a:tc>
                <a:extLst>
                  <a:ext uri="{0D108BD9-81ED-4DB2-BD59-A6C34878D82A}">
                    <a16:rowId xmlns:a16="http://schemas.microsoft.com/office/drawing/2014/main" val="151094596"/>
                  </a:ext>
                </a:extLst>
              </a:tr>
              <a:tr h="370840">
                <a:tc>
                  <a:txBody>
                    <a:bodyPr/>
                    <a:lstStyle/>
                    <a:p>
                      <a:r>
                        <a:rPr lang="en-US" sz="1000"/>
                        <a:t>#Simpler_Banking</a:t>
                      </a:r>
                      <a:endParaRPr lang="en-US" sz="1000"/>
                    </a:p>
                  </a:txBody>
                  <a:tcPr/>
                </a:tc>
                <a:tc>
                  <a:txBody>
                    <a:bodyPr/>
                    <a:lstStyle/>
                    <a:p>
                      <a:r>
                        <a:rPr lang="en-US" sz="1000"/>
                        <a:t>4</a:t>
                      </a:r>
                      <a:endParaRPr lang="en-US" sz="1000"/>
                    </a:p>
                  </a:txBody>
                  <a:tcPr/>
                </a:tc>
                <a:tc>
                  <a:txBody>
                    <a:bodyPr/>
                    <a:lstStyle/>
                    <a:p>
                      <a:r>
                        <a:rPr lang="en-US" sz="1000"/>
                        <a:t>117.5</a:t>
                      </a:r>
                      <a:endParaRPr lang="en-US" sz="1000"/>
                    </a:p>
                  </a:txBody>
                  <a:tcPr/>
                </a:tc>
                <a:tc>
                  <a:txBody>
                    <a:bodyPr/>
                    <a:lstStyle/>
                    <a:p>
                      <a:r>
                        <a:rPr lang="en-US" sz="1000"/>
                        <a:t>0.25</a:t>
                      </a:r>
                      <a:endParaRPr lang="en-US" sz="1000"/>
                    </a:p>
                  </a:txBody>
                  <a:tcPr/>
                </a:tc>
                <a:tc>
                  <a:txBody>
                    <a:bodyPr/>
                    <a:lstStyle/>
                    <a:p>
                      <a:r>
                        <a:rPr lang="en-US" sz="1000"/>
                        <a:t>117.75</a:t>
                      </a:r>
                      <a:endParaRPr lang="en-US" sz="1000"/>
                    </a:p>
                  </a:txBody>
                  <a:tcPr/>
                </a:tc>
                <a:extLst>
                  <a:ext uri="{0D108BD9-81ED-4DB2-BD59-A6C34878D82A}">
                    <a16:rowId xmlns:a16="http://schemas.microsoft.com/office/drawing/2014/main" val="3201155286"/>
                  </a:ext>
                </a:extLst>
              </a:tr>
              <a:tr h="370840">
                <a:tc>
                  <a:txBody>
                    <a:bodyPr/>
                    <a:lstStyle/>
                    <a:p>
                      <a:r>
                        <a:rPr lang="ar-AE" sz="1000"/>
                        <a:t>#الأهلي_أسهل</a:t>
                      </a:r>
                      <a:endParaRPr lang="en-US" sz="1000"/>
                    </a:p>
                  </a:txBody>
                  <a:tcPr/>
                </a:tc>
                <a:tc>
                  <a:txBody>
                    <a:bodyPr/>
                    <a:lstStyle/>
                    <a:p>
                      <a:r>
                        <a:rPr lang="en-US" sz="1000"/>
                        <a:t>6</a:t>
                      </a:r>
                      <a:endParaRPr lang="en-US" sz="1000"/>
                    </a:p>
                  </a:txBody>
                  <a:tcPr/>
                </a:tc>
                <a:tc>
                  <a:txBody>
                    <a:bodyPr/>
                    <a:lstStyle/>
                    <a:p>
                      <a:r>
                        <a:rPr lang="en-US" sz="1000"/>
                        <a:t>218.33333333333</a:t>
                      </a:r>
                      <a:endParaRPr lang="en-US" sz="1000"/>
                    </a:p>
                  </a:txBody>
                  <a:tcPr/>
                </a:tc>
                <a:tc>
                  <a:txBody>
                    <a:bodyPr/>
                    <a:lstStyle/>
                    <a:p>
                      <a:r>
                        <a:rPr lang="en-US" sz="1000"/>
                        <a:t>106.66666666667</a:t>
                      </a:r>
                      <a:endParaRPr lang="en-US" sz="1000"/>
                    </a:p>
                  </a:txBody>
                  <a:tcPr/>
                </a:tc>
                <a:tc>
                  <a:txBody>
                    <a:bodyPr/>
                    <a:lstStyle/>
                    <a:p>
                      <a:r>
                        <a:rPr lang="en-US" sz="1000"/>
                        <a:t>325</a:t>
                      </a:r>
                      <a:endParaRPr lang="en-US" sz="1000"/>
                    </a:p>
                  </a:txBody>
                  <a:tcPr/>
                </a:tc>
                <a:extLst>
                  <a:ext uri="{0D108BD9-81ED-4DB2-BD59-A6C34878D82A}">
                    <a16:rowId xmlns:a16="http://schemas.microsoft.com/office/drawing/2014/main" val="3890725002"/>
                  </a:ext>
                </a:extLst>
              </a:tr>
              <a:tr h="370840">
                <a:tc>
                  <a:txBody>
                    <a:bodyPr/>
                    <a:lstStyle/>
                    <a:p>
                      <a:r>
                        <a:rPr lang="en-US" sz="1000"/>
                        <a:t>#ABK_Cards</a:t>
                      </a:r>
                      <a:endParaRPr lang="en-US" sz="1000"/>
                    </a:p>
                  </a:txBody>
                  <a:tcPr/>
                </a:tc>
                <a:tc>
                  <a:txBody>
                    <a:bodyPr/>
                    <a:lstStyle/>
                    <a:p>
                      <a:r>
                        <a:rPr lang="en-US" sz="1000"/>
                        <a:t>2</a:t>
                      </a:r>
                      <a:endParaRPr lang="en-US" sz="1000"/>
                    </a:p>
                  </a:txBody>
                  <a:tcPr/>
                </a:tc>
                <a:tc>
                  <a:txBody>
                    <a:bodyPr/>
                    <a:lstStyle/>
                    <a:p>
                      <a:r>
                        <a:rPr lang="en-US" sz="1000"/>
                        <a:t>142.5</a:t>
                      </a:r>
                      <a:endParaRPr lang="en-US" sz="1000"/>
                    </a:p>
                  </a:txBody>
                  <a:tcPr/>
                </a:tc>
                <a:tc>
                  <a:txBody>
                    <a:bodyPr/>
                    <a:lstStyle/>
                    <a:p>
                      <a:r>
                        <a:rPr lang="en-US" sz="1000"/>
                        <a:t>1</a:t>
                      </a:r>
                      <a:endParaRPr lang="en-US" sz="1000"/>
                    </a:p>
                  </a:txBody>
                  <a:tcPr/>
                </a:tc>
                <a:tc>
                  <a:txBody>
                    <a:bodyPr/>
                    <a:lstStyle/>
                    <a:p>
                      <a:r>
                        <a:rPr lang="en-US" sz="1000"/>
                        <a:t>143.5</a:t>
                      </a:r>
                      <a:endParaRPr lang="en-US" sz="1000"/>
                    </a:p>
                  </a:txBody>
                  <a:tcPr/>
                </a:tc>
                <a:extLst>
                  <a:ext uri="{0D108BD9-81ED-4DB2-BD59-A6C34878D82A}">
                    <a16:rowId xmlns:a16="http://schemas.microsoft.com/office/drawing/2014/main" val="4064580775"/>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24834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Hashtag Detection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265209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733867135"/>
                    </a:ext>
                  </a:extLst>
                </a:gridCol>
                <a:gridCol w="1481328">
                  <a:extLst>
                    <a:ext uri="{9D8B030D-6E8A-4147-A177-3AD203B41FA5}">
                      <a16:colId xmlns:a16="http://schemas.microsoft.com/office/drawing/2014/main" val="3174605034"/>
                    </a:ext>
                  </a:extLst>
                </a:gridCol>
                <a:gridCol w="1481328">
                  <a:extLst>
                    <a:ext uri="{9D8B030D-6E8A-4147-A177-3AD203B41FA5}">
                      <a16:colId xmlns:a16="http://schemas.microsoft.com/office/drawing/2014/main" val="642430278"/>
                    </a:ext>
                  </a:extLst>
                </a:gridCol>
                <a:gridCol w="1481328">
                  <a:extLst>
                    <a:ext uri="{9D8B030D-6E8A-4147-A177-3AD203B41FA5}">
                      <a16:colId xmlns:a16="http://schemas.microsoft.com/office/drawing/2014/main" val="1004641079"/>
                    </a:ext>
                  </a:extLst>
                </a:gridCol>
                <a:gridCol w="1481328">
                  <a:extLst>
                    <a:ext uri="{9D8B030D-6E8A-4147-A177-3AD203B41FA5}">
                      <a16:colId xmlns:a16="http://schemas.microsoft.com/office/drawing/2014/main" val="114747127"/>
                    </a:ext>
                  </a:extLst>
                </a:gridCol>
              </a:tblGrid>
              <a:tr h="370840">
                <a:tc>
                  <a:txBody>
                    <a:bodyPr/>
                    <a:lstStyle/>
                    <a:p>
                      <a:r>
                        <a:rPr lang="en-US" sz="1000"/>
                        <a:t>Hashtag</a:t>
                      </a:r>
                      <a:endParaRPr lang="en-US" sz="1000"/>
                    </a:p>
                  </a:txBody>
                  <a:tcPr/>
                </a:tc>
                <a:tc>
                  <a:txBody>
                    <a:bodyPr/>
                    <a:lstStyle/>
                    <a:p>
                      <a:r>
                        <a:rPr lang="en-US" sz="1000"/>
                        <a:t>Posts</a:t>
                      </a:r>
                      <a:endParaRPr lang="en-US" sz="1000"/>
                    </a:p>
                  </a:txBody>
                  <a:tcPr/>
                </a:tc>
                <a:tc>
                  <a:txBody>
                    <a:bodyPr/>
                    <a:lstStyle/>
                    <a:p>
                      <a:r>
                        <a:rPr lang="en-US" sz="1000"/>
                        <a:t>Likes per Post</a:t>
                      </a:r>
                      <a:endParaRPr lang="en-US" sz="1000"/>
                    </a:p>
                  </a:txBody>
                  <a:tcPr/>
                </a:tc>
                <a:tc>
                  <a:txBody>
                    <a:bodyPr/>
                    <a:lstStyle/>
                    <a:p>
                      <a:r>
                        <a:rPr lang="en-US" sz="1000"/>
                        <a:t>Comments per Post</a:t>
                      </a:r>
                      <a:endParaRPr lang="en-US" sz="1000"/>
                    </a:p>
                  </a:txBody>
                  <a:tcPr/>
                </a:tc>
                <a:tc>
                  <a:txBody>
                    <a:bodyPr/>
                    <a:lstStyle/>
                    <a:p>
                      <a:r>
                        <a:rPr lang="en-US" sz="1000"/>
                        <a:t>Total Interactions per Post</a:t>
                      </a:r>
                      <a:endParaRPr lang="en-US" sz="1000"/>
                    </a:p>
                  </a:txBody>
                  <a:tcPr/>
                </a:tc>
                <a:extLst>
                  <a:ext uri="{0D108BD9-81ED-4DB2-BD59-A6C34878D82A}">
                    <a16:rowId xmlns:a16="http://schemas.microsoft.com/office/drawing/2014/main" val="1897173400"/>
                  </a:ext>
                </a:extLst>
              </a:tr>
              <a:tr h="370840">
                <a:tc>
                  <a:txBody>
                    <a:bodyPr/>
                    <a:lstStyle/>
                    <a:p>
                      <a:r>
                        <a:rPr lang="en-US" sz="1000"/>
                        <a:t>#doubleyoursalary</a:t>
                      </a:r>
                      <a:endParaRPr lang="en-US" sz="1000"/>
                    </a:p>
                  </a:txBody>
                  <a:tcPr/>
                </a:tc>
                <a:tc>
                  <a:txBody>
                    <a:bodyPr/>
                    <a:lstStyle/>
                    <a:p>
                      <a:r>
                        <a:rPr lang="en-US" sz="1000"/>
                        <a:t>1</a:t>
                      </a:r>
                      <a:endParaRPr lang="en-US" sz="1000"/>
                    </a:p>
                  </a:txBody>
                  <a:tcPr/>
                </a:tc>
                <a:tc>
                  <a:txBody>
                    <a:bodyPr/>
                    <a:lstStyle/>
                    <a:p>
                      <a:r>
                        <a:rPr lang="en-US" sz="1000"/>
                        <a:t>110</a:t>
                      </a:r>
                      <a:endParaRPr lang="en-US" sz="1000"/>
                    </a:p>
                  </a:txBody>
                  <a:tcPr/>
                </a:tc>
                <a:tc>
                  <a:txBody>
                    <a:bodyPr/>
                    <a:lstStyle/>
                    <a:p>
                      <a:r>
                        <a:rPr lang="en-US" sz="1000"/>
                        <a:t>3</a:t>
                      </a:r>
                      <a:endParaRPr lang="en-US" sz="1000"/>
                    </a:p>
                  </a:txBody>
                  <a:tcPr/>
                </a:tc>
                <a:tc>
                  <a:txBody>
                    <a:bodyPr/>
                    <a:lstStyle/>
                    <a:p>
                      <a:r>
                        <a:rPr lang="en-US" sz="1000"/>
                        <a:t>113</a:t>
                      </a:r>
                      <a:endParaRPr lang="en-US" sz="1000"/>
                    </a:p>
                  </a:txBody>
                  <a:tcPr/>
                </a:tc>
                <a:extLst>
                  <a:ext uri="{0D108BD9-81ED-4DB2-BD59-A6C34878D82A}">
                    <a16:rowId xmlns:a16="http://schemas.microsoft.com/office/drawing/2014/main" val="1741673974"/>
                  </a:ext>
                </a:extLst>
              </a:tr>
              <a:tr h="370840">
                <a:tc>
                  <a:txBody>
                    <a:bodyPr/>
                    <a:lstStyle/>
                    <a:p>
                      <a:r>
                        <a:rPr lang="en-US" sz="1000"/>
                        <a:t>#ABK_Cares</a:t>
                      </a:r>
                      <a:endParaRPr lang="en-US" sz="1000"/>
                    </a:p>
                  </a:txBody>
                  <a:tcPr/>
                </a:tc>
                <a:tc>
                  <a:txBody>
                    <a:bodyPr/>
                    <a:lstStyle/>
                    <a:p>
                      <a:r>
                        <a:rPr lang="en-US" sz="1000"/>
                        <a:t>1</a:t>
                      </a:r>
                      <a:endParaRPr lang="en-US" sz="1000"/>
                    </a:p>
                  </a:txBody>
                  <a:tcPr/>
                </a:tc>
                <a:tc>
                  <a:txBody>
                    <a:bodyPr/>
                    <a:lstStyle/>
                    <a:p>
                      <a:r>
                        <a:rPr lang="en-US" sz="1000"/>
                        <a:t>123</a:t>
                      </a:r>
                      <a:endParaRPr lang="en-US" sz="1000"/>
                    </a:p>
                  </a:txBody>
                  <a:tcPr/>
                </a:tc>
                <a:tc>
                  <a:txBody>
                    <a:bodyPr/>
                    <a:lstStyle/>
                    <a:p>
                      <a:r>
                        <a:rPr lang="en-US" sz="1000"/>
                        <a:t>0</a:t>
                      </a:r>
                      <a:endParaRPr lang="en-US" sz="1000"/>
                    </a:p>
                  </a:txBody>
                  <a:tcPr/>
                </a:tc>
                <a:tc>
                  <a:txBody>
                    <a:bodyPr/>
                    <a:lstStyle/>
                    <a:p>
                      <a:r>
                        <a:rPr lang="en-US" sz="1000"/>
                        <a:t>123</a:t>
                      </a:r>
                      <a:endParaRPr lang="en-US" sz="1000"/>
                    </a:p>
                  </a:txBody>
                  <a:tcPr/>
                </a:tc>
                <a:extLst>
                  <a:ext uri="{0D108BD9-81ED-4DB2-BD59-A6C34878D82A}">
                    <a16:rowId xmlns:a16="http://schemas.microsoft.com/office/drawing/2014/main" val="2029038980"/>
                  </a:ext>
                </a:extLst>
              </a:tr>
              <a:tr h="370840">
                <a:tc>
                  <a:txBody>
                    <a:bodyPr/>
                    <a:lstStyle/>
                    <a:p>
                      <a:r>
                        <a:rPr lang="en-US" sz="1000"/>
                        <a:t>#ABK_Services</a:t>
                      </a:r>
                      <a:endParaRPr lang="en-US" sz="1000"/>
                    </a:p>
                  </a:txBody>
                  <a:tcPr/>
                </a:tc>
                <a:tc>
                  <a:txBody>
                    <a:bodyPr/>
                    <a:lstStyle/>
                    <a:p>
                      <a:r>
                        <a:rPr lang="en-US" sz="1000"/>
                        <a:t>1</a:t>
                      </a:r>
                      <a:endParaRPr lang="en-US" sz="1000"/>
                    </a:p>
                  </a:txBody>
                  <a:tcPr/>
                </a:tc>
                <a:tc>
                  <a:txBody>
                    <a:bodyPr/>
                    <a:lstStyle/>
                    <a:p>
                      <a:r>
                        <a:rPr lang="en-US" sz="1000"/>
                        <a:t>123</a:t>
                      </a:r>
                      <a:endParaRPr lang="en-US" sz="1000"/>
                    </a:p>
                  </a:txBody>
                  <a:tcPr/>
                </a:tc>
                <a:tc>
                  <a:txBody>
                    <a:bodyPr/>
                    <a:lstStyle/>
                    <a:p>
                      <a:r>
                        <a:rPr lang="en-US" sz="1000"/>
                        <a:t>0</a:t>
                      </a:r>
                      <a:endParaRPr lang="en-US" sz="1000"/>
                    </a:p>
                  </a:txBody>
                  <a:tcPr/>
                </a:tc>
                <a:tc>
                  <a:txBody>
                    <a:bodyPr/>
                    <a:lstStyle/>
                    <a:p>
                      <a:r>
                        <a:rPr lang="en-US" sz="1000"/>
                        <a:t>123</a:t>
                      </a:r>
                      <a:endParaRPr lang="en-US" sz="1000"/>
                    </a:p>
                  </a:txBody>
                  <a:tcPr/>
                </a:tc>
                <a:extLst>
                  <a:ext uri="{0D108BD9-81ED-4DB2-BD59-A6C34878D82A}">
                    <a16:rowId xmlns:a16="http://schemas.microsoft.com/office/drawing/2014/main" val="3451028086"/>
                  </a:ext>
                </a:extLst>
              </a:tr>
              <a:tr h="370840">
                <a:tc>
                  <a:txBody>
                    <a:bodyPr/>
                    <a:lstStyle/>
                    <a:p>
                      <a:r>
                        <a:rPr lang="en-US" sz="1000"/>
                        <a:t>#ABK_Branches</a:t>
                      </a:r>
                      <a:endParaRPr lang="en-US" sz="1000"/>
                    </a:p>
                  </a:txBody>
                  <a:tcPr/>
                </a:tc>
                <a:tc>
                  <a:txBody>
                    <a:bodyPr/>
                    <a:lstStyle/>
                    <a:p>
                      <a:r>
                        <a:rPr lang="en-US" sz="1000"/>
                        <a:t>1</a:t>
                      </a:r>
                      <a:endParaRPr lang="en-US" sz="1000"/>
                    </a:p>
                  </a:txBody>
                  <a:tcPr/>
                </a:tc>
                <a:tc>
                  <a:txBody>
                    <a:bodyPr/>
                    <a:lstStyle/>
                    <a:p>
                      <a:r>
                        <a:rPr lang="en-US" sz="1000"/>
                        <a:t>123</a:t>
                      </a:r>
                      <a:endParaRPr lang="en-US" sz="1000"/>
                    </a:p>
                  </a:txBody>
                  <a:tcPr/>
                </a:tc>
                <a:tc>
                  <a:txBody>
                    <a:bodyPr/>
                    <a:lstStyle/>
                    <a:p>
                      <a:r>
                        <a:rPr lang="en-US" sz="1000"/>
                        <a:t>0</a:t>
                      </a:r>
                      <a:endParaRPr lang="en-US" sz="1000"/>
                    </a:p>
                  </a:txBody>
                  <a:tcPr/>
                </a:tc>
                <a:tc>
                  <a:txBody>
                    <a:bodyPr/>
                    <a:lstStyle/>
                    <a:p>
                      <a:r>
                        <a:rPr lang="en-US" sz="1000"/>
                        <a:t>123</a:t>
                      </a:r>
                      <a:endParaRPr lang="en-US" sz="1000"/>
                    </a:p>
                  </a:txBody>
                  <a:tcPr/>
                </a:tc>
                <a:extLst>
                  <a:ext uri="{0D108BD9-81ED-4DB2-BD59-A6C34878D82A}">
                    <a16:rowId xmlns:a16="http://schemas.microsoft.com/office/drawing/2014/main" val="2051596223"/>
                  </a:ext>
                </a:extLst>
              </a:tr>
              <a:tr h="370840">
                <a:tc>
                  <a:txBody>
                    <a:bodyPr/>
                    <a:lstStyle/>
                    <a:p>
                      <a:r>
                        <a:rPr lang="en-US" sz="1000"/>
                        <a:t>#ABKCompetitions</a:t>
                      </a:r>
                      <a:endParaRPr lang="en-US" sz="1000"/>
                    </a:p>
                  </a:txBody>
                  <a:tcPr/>
                </a:tc>
                <a:tc>
                  <a:txBody>
                    <a:bodyPr/>
                    <a:lstStyle/>
                    <a:p>
                      <a:r>
                        <a:rPr lang="en-US" sz="1000"/>
                        <a:t>2</a:t>
                      </a:r>
                      <a:endParaRPr lang="en-US" sz="1000"/>
                    </a:p>
                  </a:txBody>
                  <a:tcPr/>
                </a:tc>
                <a:tc>
                  <a:txBody>
                    <a:bodyPr/>
                    <a:lstStyle/>
                    <a:p>
                      <a:r>
                        <a:rPr lang="en-US" sz="1000"/>
                        <a:t>406.5</a:t>
                      </a:r>
                      <a:endParaRPr lang="en-US" sz="1000"/>
                    </a:p>
                  </a:txBody>
                  <a:tcPr/>
                </a:tc>
                <a:tc>
                  <a:txBody>
                    <a:bodyPr/>
                    <a:lstStyle/>
                    <a:p>
                      <a:r>
                        <a:rPr lang="en-US" sz="1000"/>
                        <a:t>316.5</a:t>
                      </a:r>
                      <a:endParaRPr lang="en-US" sz="1000"/>
                    </a:p>
                  </a:txBody>
                  <a:tcPr/>
                </a:tc>
                <a:tc>
                  <a:txBody>
                    <a:bodyPr/>
                    <a:lstStyle/>
                    <a:p>
                      <a:r>
                        <a:rPr lang="en-US" sz="1000"/>
                        <a:t>723</a:t>
                      </a:r>
                      <a:endParaRPr lang="en-US" sz="1000"/>
                    </a:p>
                  </a:txBody>
                  <a:tcPr/>
                </a:tc>
                <a:extLst>
                  <a:ext uri="{0D108BD9-81ED-4DB2-BD59-A6C34878D82A}">
                    <a16:rowId xmlns:a16="http://schemas.microsoft.com/office/drawing/2014/main" val="2324257948"/>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63433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App Usage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72594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7483442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798</Words>
  <Application>Microsoft Office PowerPoint</Application>
  <PresentationFormat>On-screen Show (4:3)</PresentationFormat>
  <Paragraphs>447</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IG - Social Media Newsletter</vt:lpstr>
      <vt:lpstr>Overview</vt:lpstr>
      <vt:lpstr>Interaction Rate</vt:lpstr>
      <vt:lpstr>Share of profile</vt:lpstr>
      <vt:lpstr>Interactions Distribution</vt:lpstr>
      <vt:lpstr>Interaction Rate By Hour</vt:lpstr>
      <vt:lpstr>Posts Type Distribution</vt:lpstr>
      <vt:lpstr>Posts Table</vt:lpstr>
      <vt:lpstr>Hashtag Detection - 1 of 3</vt:lpstr>
      <vt:lpstr>Hashtag Detection - 2 of 3</vt:lpstr>
      <vt:lpstr>Hashtag Detection - 3 of 3</vt:lpstr>
      <vt:lpstr>Interaction Rate By Post Type</vt:lpstr>
      <vt:lpstr>Hashtag Detection - 1 of 3</vt:lpstr>
      <vt:lpstr>Hashtag Detection - 2 of 3</vt:lpstr>
      <vt:lpstr>Hashtag Detection - 3 of 3</vt:lpstr>
      <vt:lpstr>Own Posts App Usage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IG - Social Media Newsletter</dc:title>
  <dc:creator>Administrator</dc:creator>
  <cp:lastModifiedBy>Administrator</cp:lastModifiedBy>
  <cp:revision>1</cp:revision>
  <dcterms:created xsi:type="dcterms:W3CDTF">2017-01-19T08:14:15Z</dcterms:created>
  <dcterms:modified xsi:type="dcterms:W3CDTF">2017-01-19T08:15:00Z</dcterms:modified>
</cp:coreProperties>
</file>