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38807402"/>
              </p:ext>
            </p:extLst>
          </p:nvPr>
        </p:nvGraphicFramePr>
        <p:xfrm>
          <a:off x="457200" y="1731963"/>
          <a:ext cx="8229600" cy="429768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84378243"/>
                    </a:ext>
                  </a:extLst>
                </a:gridCol>
                <a:gridCol w="658368">
                  <a:extLst>
                    <a:ext uri="{9D8B030D-6E8A-4147-A177-3AD203B41FA5}">
                      <a16:colId xmlns:a16="http://schemas.microsoft.com/office/drawing/2014/main" val="186017076"/>
                    </a:ext>
                  </a:extLst>
                </a:gridCol>
                <a:gridCol w="658368">
                  <a:extLst>
                    <a:ext uri="{9D8B030D-6E8A-4147-A177-3AD203B41FA5}">
                      <a16:colId xmlns:a16="http://schemas.microsoft.com/office/drawing/2014/main" val="3255317989"/>
                    </a:ext>
                  </a:extLst>
                </a:gridCol>
                <a:gridCol w="658368">
                  <a:extLst>
                    <a:ext uri="{9D8B030D-6E8A-4147-A177-3AD203B41FA5}">
                      <a16:colId xmlns:a16="http://schemas.microsoft.com/office/drawing/2014/main" val="344887227"/>
                    </a:ext>
                  </a:extLst>
                </a:gridCol>
                <a:gridCol w="658368">
                  <a:extLst>
                    <a:ext uri="{9D8B030D-6E8A-4147-A177-3AD203B41FA5}">
                      <a16:colId xmlns:a16="http://schemas.microsoft.com/office/drawing/2014/main" val="1154740255"/>
                    </a:ext>
                  </a:extLst>
                </a:gridCol>
                <a:gridCol w="658368">
                  <a:extLst>
                    <a:ext uri="{9D8B030D-6E8A-4147-A177-3AD203B41FA5}">
                      <a16:colId xmlns:a16="http://schemas.microsoft.com/office/drawing/2014/main" val="1143114837"/>
                    </a:ext>
                  </a:extLst>
                </a:gridCol>
                <a:gridCol w="658368">
                  <a:extLst>
                    <a:ext uri="{9D8B030D-6E8A-4147-A177-3AD203B41FA5}">
                      <a16:colId xmlns:a16="http://schemas.microsoft.com/office/drawing/2014/main" val="2515540559"/>
                    </a:ext>
                  </a:extLst>
                </a:gridCol>
                <a:gridCol w="658368">
                  <a:extLst>
                    <a:ext uri="{9D8B030D-6E8A-4147-A177-3AD203B41FA5}">
                      <a16:colId xmlns:a16="http://schemas.microsoft.com/office/drawing/2014/main" val="4141526238"/>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279386318"/>
                  </a:ext>
                </a:extLst>
              </a:tr>
              <a:tr h="370840">
                <a:tc>
                  <a:txBody>
                    <a:bodyPr/>
                    <a:lstStyle/>
                    <a:p>
                      <a:r>
                        <a:rPr lang="en-US" sz="1000" b="1"/>
                        <a:t>Kuwait Finance House ( KFH ) - 2017-01-17 14:18:39</a:t>
                      </a:r>
                      <a:r>
                        <a:rPr lang="en-US" sz="1000"/>
                        <a:t>
</a:t>
                      </a:r>
                      <a:endParaRPr lang="en-US" sz="1000"/>
                    </a:p>
                  </a:txBody>
                  <a:tcPr/>
                </a:tc>
                <a:tc>
                  <a:txBody>
                    <a:bodyPr/>
                    <a:lstStyle/>
                    <a:p>
                      <a:r>
                        <a:rPr lang="en-US" sz="1000"/>
                        <a:t>252</a:t>
                      </a:r>
                      <a:endParaRPr lang="en-US" sz="1000"/>
                    </a:p>
                  </a:txBody>
                  <a:tcPr/>
                </a:tc>
                <a:tc>
                  <a:txBody>
                    <a:bodyPr/>
                    <a:lstStyle/>
                    <a:p>
                      <a:r>
                        <a:rPr lang="en-US" sz="1000"/>
                        <a:t>189</a:t>
                      </a:r>
                      <a:endParaRPr lang="en-US" sz="1000"/>
                    </a:p>
                  </a:txBody>
                  <a:tcPr/>
                </a:tc>
                <a:tc>
                  <a:txBody>
                    <a:bodyPr/>
                    <a:lstStyle/>
                    <a:p>
                      <a:r>
                        <a:rPr lang="en-US" sz="1000"/>
                        <a:t>6</a:t>
                      </a:r>
                      <a:endParaRPr lang="en-US" sz="1000"/>
                    </a:p>
                  </a:txBody>
                  <a:tcPr/>
                </a:tc>
                <a:tc>
                  <a:txBody>
                    <a:bodyPr/>
                    <a:lstStyle/>
                    <a:p>
                      <a:r>
                        <a:rPr lang="en-US" sz="1000"/>
                        <a:t>57</a:t>
                      </a:r>
                      <a:endParaRPr lang="en-US" sz="1000"/>
                    </a:p>
                  </a:txBody>
                  <a:tcPr/>
                </a:tc>
                <a:tc>
                  <a:txBody>
                    <a:bodyPr/>
                    <a:lstStyle/>
                    <a:p>
                      <a:r>
                        <a:rPr lang="en-US" sz="1000"/>
                        <a:t>0.1458%</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572646106"/>
                  </a:ext>
                </a:extLst>
              </a:tr>
              <a:tr h="370840">
                <a:tc>
                  <a:txBody>
                    <a:bodyPr/>
                    <a:lstStyle/>
                    <a:p>
                      <a:r>
                        <a:rPr lang="en-US" sz="1000" b="1"/>
                        <a:t>NBKGroup - 2017-01-17 12:14:00</a:t>
                      </a:r>
                      <a:r>
                        <a:rPr lang="en-US" sz="1000"/>
                        <a:t>
</a:t>
                      </a:r>
                      <a:r>
                        <a:rPr lang="ar-AE" sz="1000"/>
                        <a:t>مبروك عميلنا/ جمال المطوع الرابح بالسحب الاسبوعي بمبلغ 5،000 د.ك. يمكن ان تكون انت سعيد الحظ التالي!</a:t>
                      </a:r>
                      <a:endParaRPr lang="en-US" sz="1000"/>
                    </a:p>
                  </a:txBody>
                  <a:tcPr/>
                </a:tc>
                <a:tc>
                  <a:txBody>
                    <a:bodyPr/>
                    <a:lstStyle/>
                    <a:p>
                      <a:r>
                        <a:rPr lang="en-US" sz="1000"/>
                        <a:t>181</a:t>
                      </a:r>
                      <a:endParaRPr lang="en-US" sz="1000"/>
                    </a:p>
                  </a:txBody>
                  <a:tcPr/>
                </a:tc>
                <a:tc>
                  <a:txBody>
                    <a:bodyPr/>
                    <a:lstStyle/>
                    <a:p>
                      <a:r>
                        <a:rPr lang="en-US" sz="1000"/>
                        <a:t>127</a:t>
                      </a:r>
                      <a:endParaRPr lang="en-US" sz="1000"/>
                    </a:p>
                  </a:txBody>
                  <a:tcPr/>
                </a:tc>
                <a:tc>
                  <a:txBody>
                    <a:bodyPr/>
                    <a:lstStyle/>
                    <a:p>
                      <a:r>
                        <a:rPr lang="en-US" sz="1000"/>
                        <a:t>52</a:t>
                      </a:r>
                      <a:endParaRPr lang="en-US" sz="1000"/>
                    </a:p>
                  </a:txBody>
                  <a:tcPr/>
                </a:tc>
                <a:tc>
                  <a:txBody>
                    <a:bodyPr/>
                    <a:lstStyle/>
                    <a:p>
                      <a:r>
                        <a:rPr lang="en-US" sz="1000"/>
                        <a:t>2</a:t>
                      </a:r>
                      <a:endParaRPr lang="en-US" sz="1000"/>
                    </a:p>
                  </a:txBody>
                  <a:tcPr/>
                </a:tc>
                <a:tc>
                  <a:txBody>
                    <a:bodyPr/>
                    <a:lstStyle/>
                    <a:p>
                      <a:r>
                        <a:rPr lang="en-US" sz="1000"/>
                        <a:t>0.1022%</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205988635"/>
                  </a:ext>
                </a:extLst>
              </a:tr>
              <a:tr h="370840">
                <a:tc>
                  <a:txBody>
                    <a:bodyPr/>
                    <a:lstStyle/>
                    <a:p>
                      <a:r>
                        <a:rPr lang="en-US" sz="1000" b="1"/>
                        <a:t>Commercial Bank of Kuwait - 2017-01-15 10:23:34</a:t>
                      </a:r>
                      <a:r>
                        <a:rPr lang="en-US" sz="1000"/>
                        <a:t>
</a:t>
                      </a:r>
                      <a:r>
                        <a:rPr lang="ar-AE" sz="1000"/>
                        <a:t>الذكرى الحادية عشرة لرحيل الإنسان والقائد الشيخ جابر الأحمد الصباح
رحمه الله</a:t>
                      </a:r>
                      <a:endParaRPr lang="en-US" sz="1000"/>
                    </a:p>
                  </a:txBody>
                  <a:tcPr/>
                </a:tc>
                <a:tc>
                  <a:txBody>
                    <a:bodyPr/>
                    <a:lstStyle/>
                    <a:p>
                      <a:r>
                        <a:rPr lang="en-US" sz="1000"/>
                        <a:t>153</a:t>
                      </a:r>
                      <a:endParaRPr lang="en-US" sz="1000"/>
                    </a:p>
                  </a:txBody>
                  <a:tcPr/>
                </a:tc>
                <a:tc>
                  <a:txBody>
                    <a:bodyPr/>
                    <a:lstStyle/>
                    <a:p>
                      <a:r>
                        <a:rPr lang="en-US" sz="1000"/>
                        <a:t>110</a:t>
                      </a:r>
                      <a:endParaRPr lang="en-US" sz="1000"/>
                    </a:p>
                  </a:txBody>
                  <a:tcPr/>
                </a:tc>
                <a:tc>
                  <a:txBody>
                    <a:bodyPr/>
                    <a:lstStyle/>
                    <a:p>
                      <a:r>
                        <a:rPr lang="en-US" sz="1000"/>
                        <a:t>29</a:t>
                      </a:r>
                      <a:endParaRPr lang="en-US" sz="1000"/>
                    </a:p>
                  </a:txBody>
                  <a:tcPr/>
                </a:tc>
                <a:tc>
                  <a:txBody>
                    <a:bodyPr/>
                    <a:lstStyle/>
                    <a:p>
                      <a:r>
                        <a:rPr lang="en-US" sz="1000"/>
                        <a:t>14</a:t>
                      </a:r>
                      <a:endParaRPr lang="en-US" sz="1000"/>
                    </a:p>
                  </a:txBody>
                  <a:tcPr/>
                </a:tc>
                <a:tc>
                  <a:txBody>
                    <a:bodyPr/>
                    <a:lstStyle/>
                    <a:p>
                      <a:r>
                        <a:rPr lang="en-US" sz="1000"/>
                        <a:t>2.0332%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172607466"/>
                  </a:ext>
                </a:extLst>
              </a:tr>
              <a:tr h="370840">
                <a:tc>
                  <a:txBody>
                    <a:bodyPr/>
                    <a:lstStyle/>
                    <a:p>
                      <a:r>
                        <a:rPr lang="en-US" sz="1000" b="1"/>
                        <a:t>Kuwait Finance House ( KFH ) - 2017-01-15 06:24:20</a:t>
                      </a:r>
                      <a:r>
                        <a:rPr lang="en-US" sz="1000"/>
                        <a:t>
</a:t>
                      </a:r>
                      <a:r>
                        <a:rPr lang="ar-AE" sz="1000"/>
                        <a:t>كان الكويتيون متعطشون لخدمة مصرفية إسلامية، و كان الشيخ جابر الأحمد الصباح - رحمه الله - خير معين وأكبر مساند لهذه الفكرة
#أمير_القلوب</a:t>
                      </a:r>
                      <a:endParaRPr lang="en-US" sz="1000"/>
                    </a:p>
                  </a:txBody>
                  <a:tcPr/>
                </a:tc>
                <a:tc>
                  <a:txBody>
                    <a:bodyPr/>
                    <a:lstStyle/>
                    <a:p>
                      <a:r>
                        <a:rPr lang="en-US" sz="1000"/>
                        <a:t>99</a:t>
                      </a:r>
                      <a:endParaRPr lang="en-US" sz="1000"/>
                    </a:p>
                  </a:txBody>
                  <a:tcPr/>
                </a:tc>
                <a:tc>
                  <a:txBody>
                    <a:bodyPr/>
                    <a:lstStyle/>
                    <a:p>
                      <a:r>
                        <a:rPr lang="en-US" sz="1000"/>
                        <a:t>81</a:t>
                      </a:r>
                      <a:endParaRPr lang="en-US" sz="1000"/>
                    </a:p>
                  </a:txBody>
                  <a:tcPr/>
                </a:tc>
                <a:tc>
                  <a:txBody>
                    <a:bodyPr/>
                    <a:lstStyle/>
                    <a:p>
                      <a:r>
                        <a:rPr lang="en-US" sz="1000"/>
                        <a:t>14</a:t>
                      </a:r>
                      <a:endParaRPr lang="en-US" sz="1000"/>
                    </a:p>
                  </a:txBody>
                  <a:tcPr/>
                </a:tc>
                <a:tc>
                  <a:txBody>
                    <a:bodyPr/>
                    <a:lstStyle/>
                    <a:p>
                      <a:r>
                        <a:rPr lang="en-US" sz="1000"/>
                        <a:t>4</a:t>
                      </a:r>
                      <a:endParaRPr lang="en-US" sz="1000"/>
                    </a:p>
                  </a:txBody>
                  <a:tcPr/>
                </a:tc>
                <a:tc>
                  <a:txBody>
                    <a:bodyPr/>
                    <a:lstStyle/>
                    <a:p>
                      <a:r>
                        <a:rPr lang="en-US" sz="1000"/>
                        <a:t>0.0573%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23692929"/>
                  </a:ext>
                </a:extLst>
              </a:tr>
              <a:tr h="370840">
                <a:tc>
                  <a:txBody>
                    <a:bodyPr/>
                    <a:lstStyle/>
                    <a:p>
                      <a:r>
                        <a:rPr lang="en-US" sz="1000" b="1"/>
                        <a:t>Kuwait Finance House ( KFH ) - 2017-01-16 13:37:19</a:t>
                      </a:r>
                      <a:r>
                        <a:rPr lang="en-US" sz="1000"/>
                        <a:t>
</a:t>
                      </a:r>
                      <a:r>
                        <a:rPr lang="ar-AE" sz="1000"/>
                        <a:t>مجموعة من المشاريع المدعومة من بيتك والتي سيتم عرضها في معرض التصميم الهندسي لطلبة كلية الهندسة بجامعة الكويت في فندق كراون بلازا يومي الاربعاء والخميس القادم
#</a:t>
                      </a:r>
                      <a:r>
                        <a:rPr lang="en-US" sz="1000"/>
                        <a:t>kfheng</a:t>
                      </a:r>
                      <a:endParaRPr lang="en-US" sz="1000"/>
                    </a:p>
                  </a:txBody>
                  <a:tcPr/>
                </a:tc>
                <a:tc>
                  <a:txBody>
                    <a:bodyPr/>
                    <a:lstStyle/>
                    <a:p>
                      <a:r>
                        <a:rPr lang="en-US" sz="1000"/>
                        <a:t>79</a:t>
                      </a:r>
                      <a:endParaRPr lang="en-US" sz="1000"/>
                    </a:p>
                  </a:txBody>
                  <a:tcPr/>
                </a:tc>
                <a:tc>
                  <a:txBody>
                    <a:bodyPr/>
                    <a:lstStyle/>
                    <a:p>
                      <a:r>
                        <a:rPr lang="en-US" sz="1000"/>
                        <a:t>68</a:t>
                      </a:r>
                      <a:endParaRPr lang="en-US" sz="1000"/>
                    </a:p>
                  </a:txBody>
                  <a:tcPr/>
                </a:tc>
                <a:tc>
                  <a:txBody>
                    <a:bodyPr/>
                    <a:lstStyle/>
                    <a:p>
                      <a:r>
                        <a:rPr lang="en-US" sz="1000"/>
                        <a:t>2</a:t>
                      </a:r>
                      <a:endParaRPr lang="en-US" sz="1000"/>
                    </a:p>
                  </a:txBody>
                  <a:tcPr/>
                </a:tc>
                <a:tc>
                  <a:txBody>
                    <a:bodyPr/>
                    <a:lstStyle/>
                    <a:p>
                      <a:r>
                        <a:rPr lang="en-US" sz="1000"/>
                        <a:t>9</a:t>
                      </a:r>
                      <a:endParaRPr lang="en-US" sz="1000"/>
                    </a:p>
                  </a:txBody>
                  <a:tcPr/>
                </a:tc>
                <a:tc>
                  <a:txBody>
                    <a:bodyPr/>
                    <a:lstStyle/>
                    <a:p>
                      <a:r>
                        <a:rPr lang="en-US" sz="1000"/>
                        <a:t>0.0457%</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956539685"/>
                  </a:ext>
                </a:extLst>
              </a:tr>
              <a:tr h="370840">
                <a:tc>
                  <a:txBody>
                    <a:bodyPr/>
                    <a:lstStyle/>
                    <a:p>
                      <a:r>
                        <a:rPr lang="en-US" sz="1000" b="1"/>
                        <a:t>Kuwait Finance House ( KFH ) - 2017-01-16 16:57:15</a:t>
                      </a:r>
                      <a:r>
                        <a:rPr lang="en-US" sz="1000"/>
                        <a:t>
</a:t>
                      </a:r>
                      <a:r>
                        <a:rPr lang="ar-AE" sz="1000"/>
                        <a:t>كتابة الدَّين بين المتعاقدين يضمن لكل طرف حقوقه والتزاماته
#فتوى_بيتك</a:t>
                      </a:r>
                      <a:endParaRPr lang="en-US" sz="1000"/>
                    </a:p>
                  </a:txBody>
                  <a:tcPr/>
                </a:tc>
                <a:tc>
                  <a:txBody>
                    <a:bodyPr/>
                    <a:lstStyle/>
                    <a:p>
                      <a:r>
                        <a:rPr lang="en-US" sz="1000"/>
                        <a:t>71</a:t>
                      </a:r>
                      <a:endParaRPr lang="en-US" sz="1000"/>
                    </a:p>
                  </a:txBody>
                  <a:tcPr/>
                </a:tc>
                <a:tc>
                  <a:txBody>
                    <a:bodyPr/>
                    <a:lstStyle/>
                    <a:p>
                      <a:r>
                        <a:rPr lang="en-US" sz="1000"/>
                        <a:t>64</a:t>
                      </a:r>
                      <a:endParaRPr lang="en-US" sz="1000"/>
                    </a:p>
                  </a:txBody>
                  <a:tcPr/>
                </a:tc>
                <a:tc>
                  <a:txBody>
                    <a:bodyPr/>
                    <a:lstStyle/>
                    <a:p>
                      <a:r>
                        <a:rPr lang="en-US" sz="1000"/>
                        <a:t>1</a:t>
                      </a:r>
                      <a:endParaRPr lang="en-US" sz="1000"/>
                    </a:p>
                  </a:txBody>
                  <a:tcPr/>
                </a:tc>
                <a:tc>
                  <a:txBody>
                    <a:bodyPr/>
                    <a:lstStyle/>
                    <a:p>
                      <a:r>
                        <a:rPr lang="en-US" sz="1000"/>
                        <a:t>6</a:t>
                      </a:r>
                      <a:endParaRPr lang="en-US" sz="1000"/>
                    </a:p>
                  </a:txBody>
                  <a:tcPr/>
                </a:tc>
                <a:tc>
                  <a:txBody>
                    <a:bodyPr/>
                    <a:lstStyle/>
                    <a:p>
                      <a:r>
                        <a:rPr lang="en-US" sz="1000"/>
                        <a:t>0.0411%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23464312"/>
                  </a:ext>
                </a:extLst>
              </a:tr>
            </a:tbl>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8522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327766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4678581"/>
                    </a:ext>
                  </a:extLst>
                </a:gridCol>
                <a:gridCol w="658368">
                  <a:extLst>
                    <a:ext uri="{9D8B030D-6E8A-4147-A177-3AD203B41FA5}">
                      <a16:colId xmlns:a16="http://schemas.microsoft.com/office/drawing/2014/main" val="1795988348"/>
                    </a:ext>
                  </a:extLst>
                </a:gridCol>
                <a:gridCol w="658368">
                  <a:extLst>
                    <a:ext uri="{9D8B030D-6E8A-4147-A177-3AD203B41FA5}">
                      <a16:colId xmlns:a16="http://schemas.microsoft.com/office/drawing/2014/main" val="2936409561"/>
                    </a:ext>
                  </a:extLst>
                </a:gridCol>
                <a:gridCol w="658368">
                  <a:extLst>
                    <a:ext uri="{9D8B030D-6E8A-4147-A177-3AD203B41FA5}">
                      <a16:colId xmlns:a16="http://schemas.microsoft.com/office/drawing/2014/main" val="2570419316"/>
                    </a:ext>
                  </a:extLst>
                </a:gridCol>
                <a:gridCol w="658368">
                  <a:extLst>
                    <a:ext uri="{9D8B030D-6E8A-4147-A177-3AD203B41FA5}">
                      <a16:colId xmlns:a16="http://schemas.microsoft.com/office/drawing/2014/main" val="2398419026"/>
                    </a:ext>
                  </a:extLst>
                </a:gridCol>
                <a:gridCol w="658368">
                  <a:extLst>
                    <a:ext uri="{9D8B030D-6E8A-4147-A177-3AD203B41FA5}">
                      <a16:colId xmlns:a16="http://schemas.microsoft.com/office/drawing/2014/main" val="3730569037"/>
                    </a:ext>
                  </a:extLst>
                </a:gridCol>
                <a:gridCol w="658368">
                  <a:extLst>
                    <a:ext uri="{9D8B030D-6E8A-4147-A177-3AD203B41FA5}">
                      <a16:colId xmlns:a16="http://schemas.microsoft.com/office/drawing/2014/main" val="133575091"/>
                    </a:ext>
                  </a:extLst>
                </a:gridCol>
                <a:gridCol w="658368">
                  <a:extLst>
                    <a:ext uri="{9D8B030D-6E8A-4147-A177-3AD203B41FA5}">
                      <a16:colId xmlns:a16="http://schemas.microsoft.com/office/drawing/2014/main" val="335837567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665482226"/>
                  </a:ext>
                </a:extLst>
              </a:tr>
              <a:tr h="370840">
                <a:tc>
                  <a:txBody>
                    <a:bodyPr/>
                    <a:lstStyle/>
                    <a:p>
                      <a:r>
                        <a:rPr lang="en-US" sz="1000" b="1"/>
                        <a:t>NBKGroup - 2017-01-16 04:57:13</a:t>
                      </a:r>
                      <a:r>
                        <a:rPr lang="en-US" sz="1000"/>
                        <a:t>
</a:t>
                      </a:r>
                      <a:r>
                        <a:rPr lang="ar-AE" sz="1000"/>
                        <a:t>احسب فرصك للربح مع حساب الجوهره عند استخدام الآلة الحسابة المتواجده على </a:t>
                      </a:r>
                      <a:r>
                        <a:rPr lang="en-US" sz="1000"/>
                        <a:t>nbk.com/jawhara</a:t>
                      </a:r>
                      <a:endParaRPr lang="en-US" sz="1000"/>
                    </a:p>
                  </a:txBody>
                  <a:tcPr/>
                </a:tc>
                <a:tc>
                  <a:txBody>
                    <a:bodyPr/>
                    <a:lstStyle/>
                    <a:p>
                      <a:r>
                        <a:rPr lang="en-US" sz="1000"/>
                        <a:t>68</a:t>
                      </a:r>
                      <a:endParaRPr lang="en-US" sz="1000"/>
                    </a:p>
                  </a:txBody>
                  <a:tcPr/>
                </a:tc>
                <a:tc>
                  <a:txBody>
                    <a:bodyPr/>
                    <a:lstStyle/>
                    <a:p>
                      <a:r>
                        <a:rPr lang="en-US" sz="1000"/>
                        <a:t>59</a:t>
                      </a:r>
                      <a:endParaRPr lang="en-US" sz="1000"/>
                    </a:p>
                  </a:txBody>
                  <a:tcPr/>
                </a:tc>
                <a:tc>
                  <a:txBody>
                    <a:bodyPr/>
                    <a:lstStyle/>
                    <a:p>
                      <a:r>
                        <a:rPr lang="en-US" sz="1000"/>
                        <a:t>4</a:t>
                      </a:r>
                      <a:endParaRPr lang="en-US" sz="1000"/>
                    </a:p>
                  </a:txBody>
                  <a:tcPr/>
                </a:tc>
                <a:tc>
                  <a:txBody>
                    <a:bodyPr/>
                    <a:lstStyle/>
                    <a:p>
                      <a:r>
                        <a:rPr lang="en-US" sz="1000"/>
                        <a:t>5</a:t>
                      </a:r>
                      <a:endParaRPr lang="en-US" sz="1000"/>
                    </a:p>
                  </a:txBody>
                  <a:tcPr/>
                </a:tc>
                <a:tc>
                  <a:txBody>
                    <a:bodyPr/>
                    <a:lstStyle/>
                    <a:p>
                      <a:r>
                        <a:rPr lang="en-US" sz="1000"/>
                        <a:t>0.0385%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36604932"/>
                  </a:ext>
                </a:extLst>
              </a:tr>
              <a:tr h="370840">
                <a:tc>
                  <a:txBody>
                    <a:bodyPr/>
                    <a:lstStyle/>
                    <a:p>
                      <a:r>
                        <a:rPr lang="en-US" sz="1000" b="1"/>
                        <a:t>Kuwait Finance House ( KFH ) - 2017-01-12 07:40:44</a:t>
                      </a:r>
                      <a:r>
                        <a:rPr lang="en-US" sz="1000"/>
                        <a:t>
</a:t>
                      </a:r>
                      <a:r>
                        <a:rPr lang="ar-AE" sz="1000"/>
                        <a:t>تم افتتاح معرض الكويت للسيارات برعاية "بيتك" حيث يقدم عروضا مميزة حتى ٢١ يناير في ٣٦٠ مول، وسط تشكيلة واسعة من مختلف أنواع السيارات</a:t>
                      </a:r>
                      <a:endParaRPr lang="en-US" sz="1000"/>
                    </a:p>
                  </a:txBody>
                  <a:tcPr/>
                </a:tc>
                <a:tc>
                  <a:txBody>
                    <a:bodyPr/>
                    <a:lstStyle/>
                    <a:p>
                      <a:r>
                        <a:rPr lang="en-US" sz="1000"/>
                        <a:t>67</a:t>
                      </a:r>
                      <a:endParaRPr lang="en-US" sz="1000"/>
                    </a:p>
                  </a:txBody>
                  <a:tcPr/>
                </a:tc>
                <a:tc>
                  <a:txBody>
                    <a:bodyPr/>
                    <a:lstStyle/>
                    <a:p>
                      <a:r>
                        <a:rPr lang="en-US" sz="1000"/>
                        <a:t>60</a:t>
                      </a:r>
                      <a:endParaRPr lang="en-US" sz="1000"/>
                    </a:p>
                  </a:txBody>
                  <a:tcPr/>
                </a:tc>
                <a:tc>
                  <a:txBody>
                    <a:bodyPr/>
                    <a:lstStyle/>
                    <a:p>
                      <a:r>
                        <a:rPr lang="en-US" sz="1000"/>
                        <a:t>5</a:t>
                      </a:r>
                      <a:endParaRPr lang="en-US" sz="1000"/>
                    </a:p>
                  </a:txBody>
                  <a:tcPr/>
                </a:tc>
                <a:tc>
                  <a:txBody>
                    <a:bodyPr/>
                    <a:lstStyle/>
                    <a:p>
                      <a:r>
                        <a:rPr lang="en-US" sz="1000"/>
                        <a:t>2</a:t>
                      </a:r>
                      <a:endParaRPr lang="en-US" sz="1000"/>
                    </a:p>
                  </a:txBody>
                  <a:tcPr/>
                </a:tc>
                <a:tc>
                  <a:txBody>
                    <a:bodyPr/>
                    <a:lstStyle/>
                    <a:p>
                      <a:r>
                        <a:rPr lang="en-US" sz="1000"/>
                        <a:t>0.0388%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783798561"/>
                  </a:ext>
                </a:extLst>
              </a:tr>
              <a:tr h="370840">
                <a:tc>
                  <a:txBody>
                    <a:bodyPr/>
                    <a:lstStyle/>
                    <a:p>
                      <a:r>
                        <a:rPr lang="en-US" sz="1000" b="1"/>
                        <a:t>Kuwait International Bank </a:t>
                      </a:r>
                      <a:r>
                        <a:rPr lang="ar-AE" sz="1000" b="1"/>
                        <a:t>بنك الكويت الدولي - 2017-01-17 07:40:30</a:t>
                      </a:r>
                      <a:r>
                        <a:rPr lang="ar-AE" sz="1000"/>
                        <a:t>
الآن مع أجهزة الدولي للسحب الآلي الأكثر تطورا، أصبح بامكانك تحديث معلومات بطاقتك المدنية. لمعرفة الخطوات شاهد الفيديو.
#بنك_الكويت_الدولي</a:t>
                      </a:r>
                      <a:endParaRPr lang="en-US" sz="1000"/>
                    </a:p>
                  </a:txBody>
                  <a:tcPr/>
                </a:tc>
                <a:tc>
                  <a:txBody>
                    <a:bodyPr/>
                    <a:lstStyle/>
                    <a:p>
                      <a:r>
                        <a:rPr lang="en-US" sz="1000"/>
                        <a:t>62</a:t>
                      </a:r>
                      <a:endParaRPr lang="en-US" sz="1000"/>
                    </a:p>
                  </a:txBody>
                  <a:tcPr/>
                </a:tc>
                <a:tc>
                  <a:txBody>
                    <a:bodyPr/>
                    <a:lstStyle/>
                    <a:p>
                      <a:r>
                        <a:rPr lang="en-US" sz="1000"/>
                        <a:t>40</a:t>
                      </a:r>
                      <a:endParaRPr lang="en-US" sz="1000"/>
                    </a:p>
                  </a:txBody>
                  <a:tcPr/>
                </a:tc>
                <a:tc>
                  <a:txBody>
                    <a:bodyPr/>
                    <a:lstStyle/>
                    <a:p>
                      <a:r>
                        <a:rPr lang="en-US" sz="1000"/>
                        <a:t>14</a:t>
                      </a:r>
                      <a:endParaRPr lang="en-US" sz="1000"/>
                    </a:p>
                  </a:txBody>
                  <a:tcPr/>
                </a:tc>
                <a:tc>
                  <a:txBody>
                    <a:bodyPr/>
                    <a:lstStyle/>
                    <a:p>
                      <a:r>
                        <a:rPr lang="en-US" sz="1000"/>
                        <a:t>8</a:t>
                      </a:r>
                      <a:endParaRPr lang="en-US" sz="1000"/>
                    </a:p>
                  </a:txBody>
                  <a:tcPr/>
                </a:tc>
                <a:tc>
                  <a:txBody>
                    <a:bodyPr/>
                    <a:lstStyle/>
                    <a:p>
                      <a:r>
                        <a:rPr lang="en-US" sz="1000"/>
                        <a:t>0.1345%</a:t>
                      </a:r>
                      <a:endParaRPr lang="en-US" sz="1000"/>
                    </a:p>
                  </a:txBody>
                  <a:tcPr/>
                </a:tc>
                <a:tc>
                  <a:txBody>
                    <a:bodyPr/>
                    <a:lstStyle/>
                    <a:p>
                      <a:r>
                        <a:rPr lang="en-US" sz="1000"/>
                        <a:t>Video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616397266"/>
                  </a:ext>
                </a:extLst>
              </a:tr>
              <a:tr h="370840">
                <a:tc>
                  <a:txBody>
                    <a:bodyPr/>
                    <a:lstStyle/>
                    <a:p>
                      <a:r>
                        <a:rPr lang="en-US" sz="1000" b="1"/>
                        <a:t>NBKGroup - 2017-01-13 08:19:12</a:t>
                      </a:r>
                      <a:r>
                        <a:rPr lang="en-US" sz="1000"/>
                        <a:t>
</a:t>
                      </a:r>
                      <a:r>
                        <a:rPr lang="ar-AE" sz="1000"/>
                        <a:t>عندك ساعه ذكيه؟ لا تنسى تحميل تطبيق الوطني للتأكد على حساباتك المصرفيه و غيرها المزيد!</a:t>
                      </a:r>
                      <a:endParaRPr lang="en-US" sz="1000"/>
                    </a:p>
                  </a:txBody>
                  <a:tcPr/>
                </a:tc>
                <a:tc>
                  <a:txBody>
                    <a:bodyPr/>
                    <a:lstStyle/>
                    <a:p>
                      <a:r>
                        <a:rPr lang="en-US" sz="1000"/>
                        <a:t>59</a:t>
                      </a:r>
                      <a:endParaRPr lang="en-US" sz="1000"/>
                    </a:p>
                  </a:txBody>
                  <a:tcPr/>
                </a:tc>
                <a:tc>
                  <a:txBody>
                    <a:bodyPr/>
                    <a:lstStyle/>
                    <a:p>
                      <a:r>
                        <a:rPr lang="en-US" sz="1000"/>
                        <a:t>55</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0.0335%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252062968"/>
                  </a:ext>
                </a:extLst>
              </a:tr>
              <a:tr h="370840">
                <a:tc>
                  <a:txBody>
                    <a:bodyPr/>
                    <a:lstStyle/>
                    <a:p>
                      <a:r>
                        <a:rPr lang="en-US" sz="1000" b="1"/>
                        <a:t>Kuwait Finance House ( KFH ) - 2017-01-13 09:48:29</a:t>
                      </a:r>
                      <a:r>
                        <a:rPr lang="en-US" sz="1000"/>
                        <a:t>
</a:t>
                      </a:r>
                      <a:endParaRPr lang="en-US" sz="1000"/>
                    </a:p>
                  </a:txBody>
                  <a:tcPr/>
                </a:tc>
                <a:tc>
                  <a:txBody>
                    <a:bodyPr/>
                    <a:lstStyle/>
                    <a:p>
                      <a:r>
                        <a:rPr lang="en-US" sz="1000"/>
                        <a:t>57</a:t>
                      </a:r>
                      <a:endParaRPr lang="en-US" sz="1000"/>
                    </a:p>
                  </a:txBody>
                  <a:tcPr/>
                </a:tc>
                <a:tc>
                  <a:txBody>
                    <a:bodyPr/>
                    <a:lstStyle/>
                    <a:p>
                      <a:r>
                        <a:rPr lang="en-US" sz="1000"/>
                        <a:t>50</a:t>
                      </a:r>
                      <a:endParaRPr lang="en-US" sz="1000"/>
                    </a:p>
                  </a:txBody>
                  <a:tcPr/>
                </a:tc>
                <a:tc>
                  <a:txBody>
                    <a:bodyPr/>
                    <a:lstStyle/>
                    <a:p>
                      <a:r>
                        <a:rPr lang="en-US" sz="1000"/>
                        <a:t>1</a:t>
                      </a:r>
                      <a:endParaRPr lang="en-US" sz="1000"/>
                    </a:p>
                  </a:txBody>
                  <a:tcPr/>
                </a:tc>
                <a:tc>
                  <a:txBody>
                    <a:bodyPr/>
                    <a:lstStyle/>
                    <a:p>
                      <a:r>
                        <a:rPr lang="en-US" sz="1000"/>
                        <a:t>6</a:t>
                      </a:r>
                      <a:endParaRPr lang="en-US" sz="1000"/>
                    </a:p>
                  </a:txBody>
                  <a:tcPr/>
                </a:tc>
                <a:tc>
                  <a:txBody>
                    <a:bodyPr/>
                    <a:lstStyle/>
                    <a:p>
                      <a:r>
                        <a:rPr lang="en-US" sz="1000"/>
                        <a:t>0.0330%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43597771"/>
                  </a:ext>
                </a:extLst>
              </a:tr>
              <a:tr h="370840">
                <a:tc>
                  <a:txBody>
                    <a:bodyPr/>
                    <a:lstStyle/>
                    <a:p>
                      <a:r>
                        <a:rPr lang="en-US" sz="1000" b="1"/>
                        <a:t>NBKGroup - 2017-01-14 07:19:11</a:t>
                      </a:r>
                      <a:r>
                        <a:rPr lang="en-US" sz="1000"/>
                        <a:t>
</a:t>
                      </a:r>
                      <a:r>
                        <a:rPr lang="ar-AE" sz="1000"/>
                        <a:t>اربح رحلة إلى دبي على طائرة خاصة مع أحد أصدقائك! ما عليك سوى استخدام بطاقات </a:t>
                      </a:r>
                      <a:r>
                        <a:rPr lang="en-US" sz="1000"/>
                        <a:t>Visa </a:t>
                      </a:r>
                      <a:r>
                        <a:rPr lang="ar-AE" sz="1000"/>
                        <a:t>الوطني الائتمانية ومسبقة الدفع لفرص أكثر بالفوز.</a:t>
                      </a:r>
                      <a:endParaRPr lang="en-US" sz="1000"/>
                    </a:p>
                  </a:txBody>
                  <a:tcPr/>
                </a:tc>
                <a:tc>
                  <a:txBody>
                    <a:bodyPr/>
                    <a:lstStyle/>
                    <a:p>
                      <a:r>
                        <a:rPr lang="en-US" sz="1000"/>
                        <a:t>51</a:t>
                      </a:r>
                      <a:endParaRPr lang="en-US" sz="1000"/>
                    </a:p>
                  </a:txBody>
                  <a:tcPr/>
                </a:tc>
                <a:tc>
                  <a:txBody>
                    <a:bodyPr/>
                    <a:lstStyle/>
                    <a:p>
                      <a:r>
                        <a:rPr lang="en-US" sz="1000"/>
                        <a:t>46</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0.0289%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73700060"/>
                  </a:ext>
                </a:extLst>
              </a:tr>
              <a:tr h="370840">
                <a:tc>
                  <a:txBody>
                    <a:bodyPr/>
                    <a:lstStyle/>
                    <a:p>
                      <a:r>
                        <a:rPr lang="en-US" sz="1000" b="1"/>
                        <a:t>NBKGroup - 2017-01-17 12:15:15</a:t>
                      </a:r>
                      <a:r>
                        <a:rPr lang="en-US" sz="1000"/>
                        <a:t>
Congratulations to our customer Jamal Al-Mutawa winner of the weekly prize KD 5,000. You could be the next winner!</a:t>
                      </a:r>
                      <a:endParaRPr lang="en-US" sz="1000"/>
                    </a:p>
                  </a:txBody>
                  <a:tcPr/>
                </a:tc>
                <a:tc>
                  <a:txBody>
                    <a:bodyPr/>
                    <a:lstStyle/>
                    <a:p>
                      <a:r>
                        <a:rPr lang="en-US" sz="1000"/>
                        <a:t>51</a:t>
                      </a:r>
                      <a:endParaRPr lang="en-US" sz="1000"/>
                    </a:p>
                  </a:txBody>
                  <a:tcPr/>
                </a:tc>
                <a:tc>
                  <a:txBody>
                    <a:bodyPr/>
                    <a:lstStyle/>
                    <a:p>
                      <a:r>
                        <a:rPr lang="en-US" sz="1000"/>
                        <a:t>43</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0.0288%</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96790640"/>
                  </a:ext>
                </a:extLst>
              </a:tr>
              <a:tr h="370840">
                <a:tc>
                  <a:txBody>
                    <a:bodyPr/>
                    <a:lstStyle/>
                    <a:p>
                      <a:r>
                        <a:rPr lang="en-US" sz="1000" b="1"/>
                        <a:t>Warba Bank - 2017-01-15 06:45:43</a:t>
                      </a:r>
                      <a:r>
                        <a:rPr lang="en-US" sz="1000"/>
                        <a:t>
</a:t>
                      </a:r>
                      <a:r>
                        <a:rPr lang="ar-AE" sz="1000"/>
                        <a:t>يصادف اليوم الذكرى الحادية عشر على وفاة الشيخ جابر الأحمد الجابر الصباح الأمير الثالث عشر لدولة الكويت
اللهم ارحمه وتغمده بواسع رحمتك </a:t>
                      </a:r>
                      <a:r>
                        <a:rPr lang="en-US" sz="1000"/>
                        <a:t>💔 #</a:t>
                      </a:r>
                      <a:r>
                        <a:rPr lang="ar-AE" sz="1000"/>
                        <a:t>أمير_القلوب</a:t>
                      </a:r>
                      <a:endParaRPr lang="en-US" sz="1000"/>
                    </a:p>
                  </a:txBody>
                  <a:tcPr/>
                </a:tc>
                <a:tc>
                  <a:txBody>
                    <a:bodyPr/>
                    <a:lstStyle/>
                    <a:p>
                      <a:r>
                        <a:rPr lang="en-US" sz="1000"/>
                        <a:t>50</a:t>
                      </a:r>
                      <a:endParaRPr lang="en-US" sz="1000"/>
                    </a:p>
                  </a:txBody>
                  <a:tcPr/>
                </a:tc>
                <a:tc>
                  <a:txBody>
                    <a:bodyPr/>
                    <a:lstStyle/>
                    <a:p>
                      <a:r>
                        <a:rPr lang="en-US" sz="1000"/>
                        <a:t>38</a:t>
                      </a:r>
                      <a:endParaRPr lang="en-US" sz="1000"/>
                    </a:p>
                  </a:txBody>
                  <a:tcPr/>
                </a:tc>
                <a:tc>
                  <a:txBody>
                    <a:bodyPr/>
                    <a:lstStyle/>
                    <a:p>
                      <a:r>
                        <a:rPr lang="en-US" sz="1000"/>
                        <a:t>8</a:t>
                      </a:r>
                      <a:endParaRPr lang="en-US" sz="1000"/>
                    </a:p>
                  </a:txBody>
                  <a:tcPr/>
                </a:tc>
                <a:tc>
                  <a:txBody>
                    <a:bodyPr/>
                    <a:lstStyle/>
                    <a:p>
                      <a:r>
                        <a:rPr lang="en-US" sz="1000"/>
                        <a:t>4</a:t>
                      </a:r>
                      <a:endParaRPr lang="en-US" sz="1000"/>
                    </a:p>
                  </a:txBody>
                  <a:tcPr/>
                </a:tc>
                <a:tc>
                  <a:txBody>
                    <a:bodyPr/>
                    <a:lstStyle/>
                    <a:p>
                      <a:r>
                        <a:rPr lang="en-US" sz="1000"/>
                        <a:t>0.2370%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93696738"/>
                  </a:ext>
                </a:extLst>
              </a:tr>
              <a:tr h="370840">
                <a:tc>
                  <a:txBody>
                    <a:bodyPr/>
                    <a:lstStyle/>
                    <a:p>
                      <a:r>
                        <a:rPr lang="en-US" sz="1000" b="1"/>
                        <a:t>Commercial Bank of Kuwait - 2017-01-15 11:30:50</a:t>
                      </a:r>
                      <a:r>
                        <a:rPr lang="en-US" sz="1000"/>
                        <a:t>
</a:t>
                      </a:r>
                      <a:r>
                        <a:rPr lang="ar-AE" sz="1000"/>
                        <a:t>نهنئ الفائزين بسحب النجمة اليومي من 08/01/2017 إلى 12/01/2017</a:t>
                      </a:r>
                      <a:endParaRPr lang="en-US" sz="1000"/>
                    </a:p>
                  </a:txBody>
                  <a:tcPr/>
                </a:tc>
                <a:tc>
                  <a:txBody>
                    <a:bodyPr/>
                    <a:lstStyle/>
                    <a:p>
                      <a:r>
                        <a:rPr lang="en-US" sz="1000"/>
                        <a:t>49</a:t>
                      </a:r>
                      <a:endParaRPr lang="en-US" sz="1000"/>
                    </a:p>
                  </a:txBody>
                  <a:tcPr/>
                </a:tc>
                <a:tc>
                  <a:txBody>
                    <a:bodyPr/>
                    <a:lstStyle/>
                    <a:p>
                      <a:r>
                        <a:rPr lang="en-US" sz="1000"/>
                        <a:t>42</a:t>
                      </a:r>
                      <a:endParaRPr lang="en-US" sz="1000"/>
                    </a:p>
                  </a:txBody>
                  <a:tcPr/>
                </a:tc>
                <a:tc>
                  <a:txBody>
                    <a:bodyPr/>
                    <a:lstStyle/>
                    <a:p>
                      <a:r>
                        <a:rPr lang="en-US" sz="1000"/>
                        <a:t>7</a:t>
                      </a:r>
                      <a:endParaRPr lang="en-US" sz="1000"/>
                    </a:p>
                  </a:txBody>
                  <a:tcPr/>
                </a:tc>
                <a:tc>
                  <a:txBody>
                    <a:bodyPr/>
                    <a:lstStyle/>
                    <a:p>
                      <a:r>
                        <a:rPr lang="en-US" sz="1000"/>
                        <a:t>0</a:t>
                      </a:r>
                      <a:endParaRPr lang="en-US" sz="1000"/>
                    </a:p>
                  </a:txBody>
                  <a:tcPr/>
                </a:tc>
                <a:tc>
                  <a:txBody>
                    <a:bodyPr/>
                    <a:lstStyle/>
                    <a:p>
                      <a:r>
                        <a:rPr lang="en-US" sz="1000"/>
                        <a:t>0.6512%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896135721"/>
                  </a:ext>
                </a:extLst>
              </a:tr>
              <a:tr h="370840">
                <a:tc>
                  <a:txBody>
                    <a:bodyPr/>
                    <a:lstStyle/>
                    <a:p>
                      <a:r>
                        <a:rPr lang="en-US" sz="1000" b="1"/>
                        <a:t>Kuwait Finance House ( KFH ) - 2017-01-16 19:11:56</a:t>
                      </a:r>
                      <a:r>
                        <a:rPr lang="en-US" sz="1000"/>
                        <a:t>
</a:t>
                      </a:r>
                      <a:r>
                        <a:rPr lang="ar-AE" sz="1000"/>
                        <a:t>حياكم الله في المعرض الدولي التاسع للاختراعات في الشرق الاوسط، المقام في فندق ومنتجع الجميرا الذي يمتد حتى يوم الخميس</a:t>
                      </a:r>
                      <a:endParaRPr lang="en-US" sz="1000"/>
                    </a:p>
                  </a:txBody>
                  <a:tcPr/>
                </a:tc>
                <a:tc>
                  <a:txBody>
                    <a:bodyPr/>
                    <a:lstStyle/>
                    <a:p>
                      <a:r>
                        <a:rPr lang="en-US" sz="1000"/>
                        <a:t>49</a:t>
                      </a:r>
                      <a:endParaRPr lang="en-US" sz="1000"/>
                    </a:p>
                  </a:txBody>
                  <a:tcPr/>
                </a:tc>
                <a:tc>
                  <a:txBody>
                    <a:bodyPr/>
                    <a:lstStyle/>
                    <a:p>
                      <a:r>
                        <a:rPr lang="en-US" sz="1000"/>
                        <a:t>42</a:t>
                      </a:r>
                      <a:endParaRPr lang="en-US" sz="1000"/>
                    </a:p>
                  </a:txBody>
                  <a:tcPr/>
                </a:tc>
                <a:tc>
                  <a:txBody>
                    <a:bodyPr/>
                    <a:lstStyle/>
                    <a:p>
                      <a:r>
                        <a:rPr lang="en-US" sz="1000"/>
                        <a:t>5</a:t>
                      </a:r>
                      <a:endParaRPr lang="en-US" sz="1000"/>
                    </a:p>
                  </a:txBody>
                  <a:tcPr/>
                </a:tc>
                <a:tc>
                  <a:txBody>
                    <a:bodyPr/>
                    <a:lstStyle/>
                    <a:p>
                      <a:r>
                        <a:rPr lang="en-US" sz="1000"/>
                        <a:t>2</a:t>
                      </a:r>
                      <a:endParaRPr lang="en-US" sz="1000"/>
                    </a:p>
                  </a:txBody>
                  <a:tcPr/>
                </a:tc>
                <a:tc>
                  <a:txBody>
                    <a:bodyPr/>
                    <a:lstStyle/>
                    <a:p>
                      <a:r>
                        <a:rPr lang="en-US" sz="1000"/>
                        <a:t>0.0284%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840540896"/>
                  </a:ext>
                </a:extLst>
              </a:tr>
            </a:tbl>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0062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128870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19647458"/>
                    </a:ext>
                  </a:extLst>
                </a:gridCol>
                <a:gridCol w="658368">
                  <a:extLst>
                    <a:ext uri="{9D8B030D-6E8A-4147-A177-3AD203B41FA5}">
                      <a16:colId xmlns:a16="http://schemas.microsoft.com/office/drawing/2014/main" val="1967741639"/>
                    </a:ext>
                  </a:extLst>
                </a:gridCol>
                <a:gridCol w="658368">
                  <a:extLst>
                    <a:ext uri="{9D8B030D-6E8A-4147-A177-3AD203B41FA5}">
                      <a16:colId xmlns:a16="http://schemas.microsoft.com/office/drawing/2014/main" val="1186493423"/>
                    </a:ext>
                  </a:extLst>
                </a:gridCol>
                <a:gridCol w="658368">
                  <a:extLst>
                    <a:ext uri="{9D8B030D-6E8A-4147-A177-3AD203B41FA5}">
                      <a16:colId xmlns:a16="http://schemas.microsoft.com/office/drawing/2014/main" val="2117948470"/>
                    </a:ext>
                  </a:extLst>
                </a:gridCol>
                <a:gridCol w="658368">
                  <a:extLst>
                    <a:ext uri="{9D8B030D-6E8A-4147-A177-3AD203B41FA5}">
                      <a16:colId xmlns:a16="http://schemas.microsoft.com/office/drawing/2014/main" val="1248093410"/>
                    </a:ext>
                  </a:extLst>
                </a:gridCol>
                <a:gridCol w="658368">
                  <a:extLst>
                    <a:ext uri="{9D8B030D-6E8A-4147-A177-3AD203B41FA5}">
                      <a16:colId xmlns:a16="http://schemas.microsoft.com/office/drawing/2014/main" val="561795675"/>
                    </a:ext>
                  </a:extLst>
                </a:gridCol>
                <a:gridCol w="658368">
                  <a:extLst>
                    <a:ext uri="{9D8B030D-6E8A-4147-A177-3AD203B41FA5}">
                      <a16:colId xmlns:a16="http://schemas.microsoft.com/office/drawing/2014/main" val="3410906595"/>
                    </a:ext>
                  </a:extLst>
                </a:gridCol>
                <a:gridCol w="658368">
                  <a:extLst>
                    <a:ext uri="{9D8B030D-6E8A-4147-A177-3AD203B41FA5}">
                      <a16:colId xmlns:a16="http://schemas.microsoft.com/office/drawing/2014/main" val="30011052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454107570"/>
                  </a:ext>
                </a:extLst>
              </a:tr>
              <a:tr h="370840">
                <a:tc>
                  <a:txBody>
                    <a:bodyPr/>
                    <a:lstStyle/>
                    <a:p>
                      <a:r>
                        <a:rPr lang="en-US" sz="1000" b="1"/>
                        <a:t>Kuwait Finance House ( KFH ) - 2017-01-14 16:54:08</a:t>
                      </a:r>
                      <a:r>
                        <a:rPr lang="en-US" sz="1000"/>
                        <a:t>
</a:t>
                      </a:r>
                      <a:r>
                        <a:rPr lang="ar-AE" sz="1000"/>
                        <a:t>لكزس …</a:t>
                      </a:r>
                      <a:r>
                        <a:rPr lang="en-US" sz="1000"/>
                        <a:t>LS-460L 2016 </a:t>
                      </a:r>
                      <a:r>
                        <a:rPr lang="ar-AE" sz="1000"/>
                        <a:t>أجر الفخامة ... وتمتع بالقيادة
تفضلوا بزيارتنا خلال ساعات العمل في معارض ( الشويخ التجاري – الري الدائري – الاحمدي )
8.15 – 12.30 صباحا
4.15 – 7.30 مساء
في معرض الفروانية ( الضجيج )
9:00 - 1:00 صباحا
5:00 – 8:00 مساء</a:t>
                      </a:r>
                      <a:endParaRPr lang="en-US" sz="1000"/>
                    </a:p>
                  </a:txBody>
                  <a:tcPr/>
                </a:tc>
                <a:tc>
                  <a:txBody>
                    <a:bodyPr/>
                    <a:lstStyle/>
                    <a:p>
                      <a:r>
                        <a:rPr lang="en-US" sz="1000"/>
                        <a:t>45</a:t>
                      </a:r>
                      <a:endParaRPr lang="en-US" sz="1000"/>
                    </a:p>
                  </a:txBody>
                  <a:tcPr/>
                </a:tc>
                <a:tc>
                  <a:txBody>
                    <a:bodyPr/>
                    <a:lstStyle/>
                    <a:p>
                      <a:r>
                        <a:rPr lang="en-US" sz="1000"/>
                        <a:t>43</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0.0260%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970243069"/>
                  </a:ext>
                </a:extLst>
              </a:tr>
              <a:tr h="370840">
                <a:tc>
                  <a:txBody>
                    <a:bodyPr/>
                    <a:lstStyle/>
                    <a:p>
                      <a:r>
                        <a:rPr lang="en-US" sz="1000" b="1"/>
                        <a:t>Kuwait Finance House ( KFH ) - 2017-01-17 10:03:12</a:t>
                      </a:r>
                      <a:r>
                        <a:rPr lang="en-US" sz="1000"/>
                        <a:t>
</a:t>
                      </a:r>
                      <a:r>
                        <a:rPr lang="ar-AE" sz="1000"/>
                        <a:t>حياكم الله في معرض الكويت للسيارات "اوتوموتو" الممتد حتى يوم السبت لتقديم أفضل الخدمات التمويلية</a:t>
                      </a:r>
                      <a:endParaRPr lang="en-US" sz="1000"/>
                    </a:p>
                  </a:txBody>
                  <a:tcPr/>
                </a:tc>
                <a:tc>
                  <a:txBody>
                    <a:bodyPr/>
                    <a:lstStyle/>
                    <a:p>
                      <a:r>
                        <a:rPr lang="en-US" sz="1000"/>
                        <a:t>45</a:t>
                      </a:r>
                      <a:endParaRPr lang="en-US" sz="1000"/>
                    </a:p>
                  </a:txBody>
                  <a:tcPr/>
                </a:tc>
                <a:tc>
                  <a:txBody>
                    <a:bodyPr/>
                    <a:lstStyle/>
                    <a:p>
                      <a:r>
                        <a:rPr lang="en-US" sz="1000"/>
                        <a:t>40</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0.0260%</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1541243797"/>
                  </a:ext>
                </a:extLst>
              </a:tr>
              <a:tr h="370840">
                <a:tc>
                  <a:txBody>
                    <a:bodyPr/>
                    <a:lstStyle/>
                    <a:p>
                      <a:r>
                        <a:rPr lang="en-US" sz="1000" b="1"/>
                        <a:t>Warba Bank - 2017-01-15 13:15:47</a:t>
                      </a:r>
                      <a:r>
                        <a:rPr lang="en-US" sz="1000"/>
                        <a:t>
</a:t>
                      </a:r>
                      <a:r>
                        <a:rPr lang="ar-AE" sz="1000"/>
                        <a:t>توقع نتيجة مباراة #مانشستر_يونايتد و #ليفربول واربح جائزة بقيمة 50 دينار كويتي!
شروط المشاركة:
١- متابعة حساب بنك وربة في انستغرام
٢- منشن ربعك اللي ودك تتحداهم مع الجواب
٣- إجابة واحدة لكل مشترك
٤- لن تحتسب المشاركات بعد انطلاق المباراة
٥- موظفو البنك لا تحتسب مشاركتهم
٦- تحتسب المشاركات من داخل دولة الكويت فقط
يتم اختيار الفائز عن طريق القرعة
#بنك_وربة #نتميز_بالحلول</a:t>
                      </a:r>
                      <a:endParaRPr lang="en-US" sz="1000"/>
                    </a:p>
                  </a:txBody>
                  <a:tcPr/>
                </a:tc>
                <a:tc>
                  <a:txBody>
                    <a:bodyPr/>
                    <a:lstStyle/>
                    <a:p>
                      <a:r>
                        <a:rPr lang="en-US" sz="1000"/>
                        <a:t>42</a:t>
                      </a:r>
                      <a:endParaRPr lang="en-US" sz="1000"/>
                    </a:p>
                  </a:txBody>
                  <a:tcPr/>
                </a:tc>
                <a:tc>
                  <a:txBody>
                    <a:bodyPr/>
                    <a:lstStyle/>
                    <a:p>
                      <a:r>
                        <a:rPr lang="en-US" sz="1000"/>
                        <a:t>16</a:t>
                      </a:r>
                      <a:endParaRPr lang="en-US" sz="1000"/>
                    </a:p>
                  </a:txBody>
                  <a:tcPr/>
                </a:tc>
                <a:tc>
                  <a:txBody>
                    <a:bodyPr/>
                    <a:lstStyle/>
                    <a:p>
                      <a:r>
                        <a:rPr lang="en-US" sz="1000"/>
                        <a:t>25</a:t>
                      </a:r>
                      <a:endParaRPr lang="en-US" sz="1000"/>
                    </a:p>
                  </a:txBody>
                  <a:tcPr/>
                </a:tc>
                <a:tc>
                  <a:txBody>
                    <a:bodyPr/>
                    <a:lstStyle/>
                    <a:p>
                      <a:r>
                        <a:rPr lang="en-US" sz="1000"/>
                        <a:t>1</a:t>
                      </a:r>
                      <a:endParaRPr lang="en-US" sz="1000"/>
                    </a:p>
                  </a:txBody>
                  <a:tcPr/>
                </a:tc>
                <a:tc>
                  <a:txBody>
                    <a:bodyPr/>
                    <a:lstStyle/>
                    <a:p>
                      <a:r>
                        <a:rPr lang="en-US" sz="1000"/>
                        <a:t>0.1991%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37406893"/>
                  </a:ext>
                </a:extLst>
              </a:tr>
              <a:tr h="370840">
                <a:tc>
                  <a:txBody>
                    <a:bodyPr/>
                    <a:lstStyle/>
                    <a:p>
                      <a:r>
                        <a:rPr lang="en-US" sz="1000" b="1"/>
                        <a:t>Kuwait Finance House ( KFH ) - 2017-01-13 11:40:50</a:t>
                      </a:r>
                      <a:r>
                        <a:rPr lang="en-US" sz="1000"/>
                        <a:t>
"</a:t>
                      </a:r>
                      <a:r>
                        <a:rPr lang="ar-AE" sz="1000"/>
                        <a:t>بيتك-البحرين" يرعى المنتخب الوطني في مشاركته بكأس العالم لليد في فرنسا، كل التوفيق للأحمر في مباراته الافتتاحية اليوم أمام السويد</a:t>
                      </a:r>
                      <a:endParaRPr lang="en-US" sz="1000"/>
                    </a:p>
                  </a:txBody>
                  <a:tcPr/>
                </a:tc>
                <a:tc>
                  <a:txBody>
                    <a:bodyPr/>
                    <a:lstStyle/>
                    <a:p>
                      <a:r>
                        <a:rPr lang="en-US" sz="1000"/>
                        <a:t>42</a:t>
                      </a:r>
                      <a:endParaRPr lang="en-US" sz="1000"/>
                    </a:p>
                  </a:txBody>
                  <a:tcPr/>
                </a:tc>
                <a:tc>
                  <a:txBody>
                    <a:bodyPr/>
                    <a:lstStyle/>
                    <a:p>
                      <a:r>
                        <a:rPr lang="en-US" sz="1000"/>
                        <a:t>36</a:t>
                      </a:r>
                      <a:endParaRPr lang="en-US" sz="1000"/>
                    </a:p>
                  </a:txBody>
                  <a:tcPr/>
                </a:tc>
                <a:tc>
                  <a:txBody>
                    <a:bodyPr/>
                    <a:lstStyle/>
                    <a:p>
                      <a:r>
                        <a:rPr lang="en-US" sz="1000"/>
                        <a:t>4</a:t>
                      </a:r>
                      <a:endParaRPr lang="en-US" sz="1000"/>
                    </a:p>
                  </a:txBody>
                  <a:tcPr/>
                </a:tc>
                <a:tc>
                  <a:txBody>
                    <a:bodyPr/>
                    <a:lstStyle/>
                    <a:p>
                      <a:r>
                        <a:rPr lang="en-US" sz="1000"/>
                        <a:t>2</a:t>
                      </a:r>
                      <a:endParaRPr lang="en-US" sz="1000"/>
                    </a:p>
                  </a:txBody>
                  <a:tcPr/>
                </a:tc>
                <a:tc>
                  <a:txBody>
                    <a:bodyPr/>
                    <a:lstStyle/>
                    <a:p>
                      <a:r>
                        <a:rPr lang="en-US" sz="1000"/>
                        <a:t>0.0243%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42298898"/>
                  </a:ext>
                </a:extLst>
              </a:tr>
              <a:tr h="370840">
                <a:tc>
                  <a:txBody>
                    <a:bodyPr/>
                    <a:lstStyle/>
                    <a:p>
                      <a:r>
                        <a:rPr lang="en-US" sz="1000" b="1"/>
                        <a:t>NBKGroup - 2017-01-15 08:06:17</a:t>
                      </a:r>
                      <a:r>
                        <a:rPr lang="en-US" sz="1000"/>
                        <a:t>
</a:t>
                      </a:r>
                      <a:r>
                        <a:rPr lang="ar-AE" sz="1000"/>
                        <a:t>رحلة الأحلام بانتظارك! استخدم بطاقات </a:t>
                      </a:r>
                      <a:r>
                        <a:rPr lang="en-US" sz="1000"/>
                        <a:t>Visa </a:t>
                      </a:r>
                      <a:r>
                        <a:rPr lang="ar-AE" sz="1000"/>
                        <a:t>الوطني محلياً وفي الخارج وتمتّع برحلة إلى دبي على متن طائرة خاصة مع أحد أصدقائك! للمزيد </a:t>
                      </a:r>
                      <a:r>
                        <a:rPr lang="en-US" sz="1000"/>
                        <a:t>nbk.com/privatejet</a:t>
                      </a:r>
                      <a:endParaRPr lang="en-US" sz="1000"/>
                    </a:p>
                  </a:txBody>
                  <a:tcPr/>
                </a:tc>
                <a:tc>
                  <a:txBody>
                    <a:bodyPr/>
                    <a:lstStyle/>
                    <a:p>
                      <a:r>
                        <a:rPr lang="en-US" sz="1000"/>
                        <a:t>42</a:t>
                      </a:r>
                      <a:endParaRPr lang="en-US" sz="1000"/>
                    </a:p>
                  </a:txBody>
                  <a:tcPr/>
                </a:tc>
                <a:tc>
                  <a:txBody>
                    <a:bodyPr/>
                    <a:lstStyle/>
                    <a:p>
                      <a:r>
                        <a:rPr lang="en-US" sz="1000"/>
                        <a:t>38</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0.0238%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99509557"/>
                  </a:ext>
                </a:extLst>
              </a:tr>
              <a:tr h="370840">
                <a:tc>
                  <a:txBody>
                    <a:bodyPr/>
                    <a:lstStyle/>
                    <a:p>
                      <a:r>
                        <a:rPr lang="en-US" sz="1000" b="1"/>
                        <a:t>NBKGroup - 2017-01-17 13:30:20</a:t>
                      </a:r>
                      <a:r>
                        <a:rPr lang="en-US" sz="1000"/>
                        <a:t>
</a:t>
                      </a:r>
                      <a:r>
                        <a:rPr lang="ar-AE" sz="1000"/>
                        <a:t>بفضلكم تتواصل إنجازاتنا، شكراً لكم! يوماً بعد يوم، ثقتكم تساعدنا على تحقيق المزيد من الإنجازات</a:t>
                      </a:r>
                      <a:endParaRPr lang="en-US" sz="1000"/>
                    </a:p>
                  </a:txBody>
                  <a:tcPr/>
                </a:tc>
                <a:tc>
                  <a:txBody>
                    <a:bodyPr/>
                    <a:lstStyle/>
                    <a:p>
                      <a:r>
                        <a:rPr lang="en-US" sz="1000"/>
                        <a:t>41</a:t>
                      </a:r>
                      <a:endParaRPr lang="en-US" sz="1000"/>
                    </a:p>
                  </a:txBody>
                  <a:tcPr/>
                </a:tc>
                <a:tc>
                  <a:txBody>
                    <a:bodyPr/>
                    <a:lstStyle/>
                    <a:p>
                      <a:r>
                        <a:rPr lang="en-US" sz="1000"/>
                        <a:t>39</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0.0232%</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691250128"/>
                  </a:ext>
                </a:extLst>
              </a:tr>
              <a:tr h="370840">
                <a:tc>
                  <a:txBody>
                    <a:bodyPr/>
                    <a:lstStyle/>
                    <a:p>
                      <a:r>
                        <a:rPr lang="en-US" sz="1000" b="1"/>
                        <a:t>Gulf Bank - 2017-01-17 10:18:46</a:t>
                      </a:r>
                      <a:r>
                        <a:rPr lang="en-US" sz="1000"/>
                        <a:t>
</a:t>
                      </a:r>
                      <a:r>
                        <a:rPr lang="ar-AE" sz="1000"/>
                        <a:t>السيدة سوسانا البراك – مدير الخدمات المصرفية الشخصية ببنك الخليج تسلّم السيد فهد محمد العازمي، الفائز بسحب حساب </a:t>
                      </a:r>
                      <a:r>
                        <a:rPr lang="en-US" sz="1000"/>
                        <a:t>red </a:t>
                      </a:r>
                      <a:r>
                        <a:rPr lang="ar-AE" sz="1000"/>
                        <a:t>و الراتب الربع السنوي من بنك الخليج، مفاتيح سيارة كاديلاك اسكاليد الجديدة في مقر معرض كاديلاك الرئيسي في الري. ألف مبروك
</a:t>
                      </a:r>
                      <a:r>
                        <a:rPr lang="en-US" sz="1000"/>
                        <a:t>Ms. Susana Al-Barrak, Manager Consumer Banking at Gulf Bank, presented the key to the brand new Cadillac Escalade to the lucky winner of the red and Salary Account quarterly draw, Mr. Fahed Mohammad Al Azmi, at the Cadillac showroom in Al Rai. Congratulations
#gulfbank #winner #red #salary #congratulations</a:t>
                      </a:r>
                      <a:endParaRPr lang="en-US" sz="1000"/>
                    </a:p>
                  </a:txBody>
                  <a:tcPr/>
                </a:tc>
                <a:tc>
                  <a:txBody>
                    <a:bodyPr/>
                    <a:lstStyle/>
                    <a:p>
                      <a:r>
                        <a:rPr lang="en-US" sz="1000"/>
                        <a:t>38</a:t>
                      </a:r>
                      <a:endParaRPr lang="en-US" sz="1000"/>
                    </a:p>
                  </a:txBody>
                  <a:tcPr/>
                </a:tc>
                <a:tc>
                  <a:txBody>
                    <a:bodyPr/>
                    <a:lstStyle/>
                    <a:p>
                      <a:r>
                        <a:rPr lang="en-US" sz="1000"/>
                        <a:t>32</a:t>
                      </a:r>
                      <a:endParaRPr lang="en-US" sz="1000"/>
                    </a:p>
                  </a:txBody>
                  <a:tcPr/>
                </a:tc>
                <a:tc>
                  <a:txBody>
                    <a:bodyPr/>
                    <a:lstStyle/>
                    <a:p>
                      <a:r>
                        <a:rPr lang="en-US" sz="1000"/>
                        <a:t>4</a:t>
                      </a:r>
                      <a:endParaRPr lang="en-US" sz="1000"/>
                    </a:p>
                  </a:txBody>
                  <a:tcPr/>
                </a:tc>
                <a:tc>
                  <a:txBody>
                    <a:bodyPr/>
                    <a:lstStyle/>
                    <a:p>
                      <a:r>
                        <a:rPr lang="en-US" sz="1000"/>
                        <a:t>2</a:t>
                      </a:r>
                      <a:endParaRPr lang="en-US" sz="1000"/>
                    </a:p>
                  </a:txBody>
                  <a:tcPr/>
                </a:tc>
                <a:tc>
                  <a:txBody>
                    <a:bodyPr/>
                    <a:lstStyle/>
                    <a:p>
                      <a:r>
                        <a:rPr lang="en-US" sz="1000"/>
                        <a:t>0.0382%</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536250728"/>
                  </a:ext>
                </a:extLst>
              </a:tr>
              <a:tr h="370840">
                <a:tc>
                  <a:txBody>
                    <a:bodyPr/>
                    <a:lstStyle/>
                    <a:p>
                      <a:r>
                        <a:rPr lang="en-US" sz="1000" b="1"/>
                        <a:t>NBKGroup - 2017-01-16 05:46:35</a:t>
                      </a:r>
                      <a:r>
                        <a:rPr lang="en-US" sz="1000"/>
                        <a:t>
</a:t>
                      </a:r>
                      <a:r>
                        <a:rPr lang="ar-AE" sz="1000"/>
                        <a:t>استمتع بالعديد من الخصومات والمكافآت في أكثر من 600 جهة مشاركة مع بطاقة الشباب للدفع المسبق! للمزيد </a:t>
                      </a:r>
                      <a:r>
                        <a:rPr lang="en-US" sz="1000"/>
                        <a:t>nbk.com/shabab</a:t>
                      </a:r>
                      <a:endParaRPr lang="en-US" sz="1000"/>
                    </a:p>
                  </a:txBody>
                  <a:tcPr/>
                </a:tc>
                <a:tc>
                  <a:txBody>
                    <a:bodyPr/>
                    <a:lstStyle/>
                    <a:p>
                      <a:r>
                        <a:rPr lang="en-US" sz="1000"/>
                        <a:t>37</a:t>
                      </a:r>
                      <a:endParaRPr lang="en-US" sz="1000"/>
                    </a:p>
                  </a:txBody>
                  <a:tcPr/>
                </a:tc>
                <a:tc>
                  <a:txBody>
                    <a:bodyPr/>
                    <a:lstStyle/>
                    <a:p>
                      <a:r>
                        <a:rPr lang="en-US" sz="1000"/>
                        <a:t>35</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0.0209%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649271057"/>
                  </a:ext>
                </a:extLst>
              </a:tr>
              <a:tr h="370840">
                <a:tc>
                  <a:txBody>
                    <a:bodyPr/>
                    <a:lstStyle/>
                    <a:p>
                      <a:r>
                        <a:rPr lang="en-US" sz="1000" b="1"/>
                        <a:t>NBKGroup - 2017-01-15 11:53:05</a:t>
                      </a:r>
                      <a:r>
                        <a:rPr lang="en-US" sz="1000"/>
                        <a:t>
Dear NBK Customers, you can get your account and credit card monthly statement for free at any NBK branch.</a:t>
                      </a:r>
                      <a:endParaRPr lang="en-US" sz="1000"/>
                    </a:p>
                  </a:txBody>
                  <a:tcPr/>
                </a:tc>
                <a:tc>
                  <a:txBody>
                    <a:bodyPr/>
                    <a:lstStyle/>
                    <a:p>
                      <a:r>
                        <a:rPr lang="en-US" sz="1000"/>
                        <a:t>37</a:t>
                      </a:r>
                      <a:endParaRPr lang="en-US" sz="1000"/>
                    </a:p>
                  </a:txBody>
                  <a:tcPr/>
                </a:tc>
                <a:tc>
                  <a:txBody>
                    <a:bodyPr/>
                    <a:lstStyle/>
                    <a:p>
                      <a:r>
                        <a:rPr lang="en-US" sz="1000"/>
                        <a:t>37</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0.0210%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9206460"/>
                  </a:ext>
                </a:extLst>
              </a:tr>
            </a:tbl>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01831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447</Words>
  <Application>Microsoft Office PowerPoint</Application>
  <PresentationFormat>On-screen Show (4:3)</PresentationFormat>
  <Paragraphs>233</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Own Posts Table - 1 of 3</vt:lpstr>
      <vt:lpstr>Own Posts Table - 2 of 3</vt:lpstr>
      <vt:lpstr>Own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3</dc:title>
  <dc:creator>Administrator</dc:creator>
  <cp:lastModifiedBy>Administrator</cp:lastModifiedBy>
  <cp:revision>1</cp:revision>
  <dcterms:created xsi:type="dcterms:W3CDTF">2017-01-19T07:41:50Z</dcterms:created>
  <dcterms:modified xsi:type="dcterms:W3CDTF">2017-01-19T07:42:51Z</dcterms:modified>
</cp:coreProperties>
</file>