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867855820"/>
              </p:ext>
            </p:extLst>
          </p:nvPr>
        </p:nvGraphicFramePr>
        <p:xfrm>
          <a:off x="457200" y="1731963"/>
          <a:ext cx="8229600" cy="488188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99159245"/>
                    </a:ext>
                  </a:extLst>
                </a:gridCol>
                <a:gridCol w="987552">
                  <a:extLst>
                    <a:ext uri="{9D8B030D-6E8A-4147-A177-3AD203B41FA5}">
                      <a16:colId xmlns:a16="http://schemas.microsoft.com/office/drawing/2014/main" val="789780716"/>
                    </a:ext>
                  </a:extLst>
                </a:gridCol>
                <a:gridCol w="987552">
                  <a:extLst>
                    <a:ext uri="{9D8B030D-6E8A-4147-A177-3AD203B41FA5}">
                      <a16:colId xmlns:a16="http://schemas.microsoft.com/office/drawing/2014/main" val="886533039"/>
                    </a:ext>
                  </a:extLst>
                </a:gridCol>
                <a:gridCol w="987552">
                  <a:extLst>
                    <a:ext uri="{9D8B030D-6E8A-4147-A177-3AD203B41FA5}">
                      <a16:colId xmlns:a16="http://schemas.microsoft.com/office/drawing/2014/main" val="1143328458"/>
                    </a:ext>
                  </a:extLst>
                </a:gridCol>
                <a:gridCol w="987552">
                  <a:extLst>
                    <a:ext uri="{9D8B030D-6E8A-4147-A177-3AD203B41FA5}">
                      <a16:colId xmlns:a16="http://schemas.microsoft.com/office/drawing/2014/main" val="1205468038"/>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469782128"/>
                  </a:ext>
                </a:extLst>
              </a:tr>
              <a:tr h="370840">
                <a:tc>
                  <a:txBody>
                    <a:bodyPr/>
                    <a:lstStyle/>
                    <a:p>
                      <a:r>
                        <a:rPr lang="en-US" sz="1000" b="1"/>
                        <a:t>Gulf Bank - 2017-01-06 10:57:49</a:t>
                      </a:r>
                      <a:r>
                        <a:rPr lang="en-US" sz="1000"/>
                        <a:t>
</a:t>
                      </a:r>
                      <a:r>
                        <a:rPr lang="ar-AE" sz="1000"/>
                        <a:t>الاستاذة سلمى الحجاج مدير عام الموارد البشرية في بنك الخليج تتسلم جائزة اكبر جائزة نقدية في العالم لحساب الدانة على مستوى جميع البنوك من موسوعة غينيس للارقام القياسية</a:t>
                      </a:r>
                      <a:endParaRPr lang="en-US" sz="1000"/>
                    </a:p>
                  </a:txBody>
                  <a:tcPr/>
                </a:tc>
                <a:tc>
                  <a:txBody>
                    <a:bodyPr/>
                    <a:lstStyle/>
                    <a:p>
                      <a:r>
                        <a:rPr lang="en-US" sz="1000"/>
                        <a:t>58</a:t>
                      </a:r>
                      <a:endParaRPr lang="en-US" sz="1000"/>
                    </a:p>
                  </a:txBody>
                  <a:tcPr/>
                </a:tc>
                <a:tc>
                  <a:txBody>
                    <a:bodyPr/>
                    <a:lstStyle/>
                    <a:p>
                      <a:r>
                        <a:rPr lang="en-US" sz="1000"/>
                        <a:t>5</a:t>
                      </a:r>
                      <a:endParaRPr lang="en-US" sz="1000"/>
                    </a:p>
                  </a:txBody>
                  <a:tcPr/>
                </a:tc>
                <a:tc>
                  <a:txBody>
                    <a:bodyPr/>
                    <a:lstStyle/>
                    <a:p>
                      <a:r>
                        <a:rPr lang="en-US" sz="1000"/>
                        <a:t>0.4781%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779532310"/>
                  </a:ext>
                </a:extLst>
              </a:tr>
              <a:tr h="370840">
                <a:tc>
                  <a:txBody>
                    <a:bodyPr/>
                    <a:lstStyle/>
                    <a:p>
                      <a:r>
                        <a:rPr lang="en-US" sz="1000" b="1"/>
                        <a:t>Gulf Bank - 2017-01-06 10:56:34</a:t>
                      </a:r>
                      <a:r>
                        <a:rPr lang="en-US" sz="1000"/>
                        <a:t>
</a:t>
                      </a:r>
                      <a:r>
                        <a:rPr lang="ar-AE" sz="1000"/>
                        <a:t>تم اختتام حفل مليونير الدانة الخميس ٥/١ في الافنيوز، شكرا لكل الجهود التي عملت من اجل انجاح هذا الحفل ومبروك للمليونير الجديد مع حساب الدانة من بنك الخليج</a:t>
                      </a:r>
                      <a:endParaRPr lang="en-US" sz="1000"/>
                    </a:p>
                  </a:txBody>
                  <a:tcPr/>
                </a:tc>
                <a:tc>
                  <a:txBody>
                    <a:bodyPr/>
                    <a:lstStyle/>
                    <a:p>
                      <a:r>
                        <a:rPr lang="en-US" sz="1000"/>
                        <a:t>63</a:t>
                      </a:r>
                      <a:endParaRPr lang="en-US" sz="1000"/>
                    </a:p>
                  </a:txBody>
                  <a:tcPr/>
                </a:tc>
                <a:tc>
                  <a:txBody>
                    <a:bodyPr/>
                    <a:lstStyle/>
                    <a:p>
                      <a:r>
                        <a:rPr lang="en-US" sz="1000"/>
                        <a:t>0</a:t>
                      </a:r>
                      <a:endParaRPr lang="en-US" sz="1000"/>
                    </a:p>
                  </a:txBody>
                  <a:tcPr/>
                </a:tc>
                <a:tc>
                  <a:txBody>
                    <a:bodyPr/>
                    <a:lstStyle/>
                    <a:p>
                      <a:r>
                        <a:rPr lang="en-US" sz="1000"/>
                        <a:t>0.4781%</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51925696"/>
                  </a:ext>
                </a:extLst>
              </a:tr>
              <a:tr h="370840">
                <a:tc>
                  <a:txBody>
                    <a:bodyPr/>
                    <a:lstStyle/>
                    <a:p>
                      <a:r>
                        <a:rPr lang="en-US" sz="1000" b="1"/>
                        <a:t>Kuwait Finance House - 2017-01-10 13:32:33</a:t>
                      </a:r>
                      <a:r>
                        <a:rPr lang="en-US" sz="1000"/>
                        <a:t>
</a:t>
                      </a:r>
                      <a:r>
                        <a:rPr lang="ar-AE" sz="1000"/>
                        <a:t>تم تحديد 6 فروع متخصصة لخدمة ذوي الإحتياجات الخاصة وهي: الروضة، الزهراء، مبارك الكبير، الظهر، الرحاب، سعد العبدالله</a:t>
                      </a:r>
                      <a:endParaRPr lang="en-US" sz="1000"/>
                    </a:p>
                  </a:txBody>
                  <a:tcPr/>
                </a:tc>
                <a:tc>
                  <a:txBody>
                    <a:bodyPr/>
                    <a:lstStyle/>
                    <a:p>
                      <a:r>
                        <a:rPr lang="en-US" sz="1000"/>
                        <a:t>48</a:t>
                      </a:r>
                      <a:endParaRPr lang="en-US" sz="1000"/>
                    </a:p>
                  </a:txBody>
                  <a:tcPr/>
                </a:tc>
                <a:tc>
                  <a:txBody>
                    <a:bodyPr/>
                    <a:lstStyle/>
                    <a:p>
                      <a:r>
                        <a:rPr lang="en-US" sz="1000"/>
                        <a:t>0</a:t>
                      </a:r>
                      <a:endParaRPr lang="en-US" sz="1000"/>
                    </a:p>
                  </a:txBody>
                  <a:tcPr/>
                </a:tc>
                <a:tc>
                  <a:txBody>
                    <a:bodyPr/>
                    <a:lstStyle/>
                    <a:p>
                      <a:r>
                        <a:rPr lang="en-US" sz="1000"/>
                        <a:t>0.1813%</a:t>
                      </a:r>
                      <a:endParaRPr lang="en-US" sz="1000"/>
                    </a:p>
                  </a:txBody>
                  <a:tcPr/>
                </a:tc>
                <a:tc>
                  <a:txBody>
                    <a:bodyPr/>
                    <a:lstStyle/>
                    <a:p>
                      <a:r>
                        <a:rPr lang="en-US" sz="1000"/>
                        <a:t>Status</a:t>
                      </a:r>
                      <a:endParaRPr lang="en-US" sz="1000"/>
                    </a:p>
                  </a:txBody>
                  <a:tcPr/>
                </a:tc>
                <a:extLst>
                  <a:ext uri="{0D108BD9-81ED-4DB2-BD59-A6C34878D82A}">
                    <a16:rowId xmlns:a16="http://schemas.microsoft.com/office/drawing/2014/main" val="1354367857"/>
                  </a:ext>
                </a:extLst>
              </a:tr>
              <a:tr h="370840">
                <a:tc>
                  <a:txBody>
                    <a:bodyPr/>
                    <a:lstStyle/>
                    <a:p>
                      <a:r>
                        <a:rPr lang="en-US" sz="1000" b="1"/>
                        <a:t>Gulf Bank - 2017-01-10 11:19:04</a:t>
                      </a:r>
                      <a:r>
                        <a:rPr lang="en-US" sz="1000"/>
                        <a:t>
</a:t>
                      </a:r>
                      <a:r>
                        <a:rPr lang="ar-AE" sz="1000"/>
                        <a:t>يفخر بنك الخليج بأتمام المعسكر التدريبي للجيل الثالث من برنامج اجيال.
البرنامج يهدف لتطوير الشباب الكويتين على تحسين قدراتهم و التركيز على مصادر القوة للشباب وتحسين المهارات الشخصية وبناء روح العمل الجماعي.
كما يسعد بنك الخليج بدعم الطاقات الشبابية.</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0.1740%</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562223116"/>
                  </a:ext>
                </a:extLst>
              </a:tr>
              <a:tr h="370840">
                <a:tc>
                  <a:txBody>
                    <a:bodyPr/>
                    <a:lstStyle/>
                    <a:p>
                      <a:r>
                        <a:rPr lang="en-US" sz="1000" b="1"/>
                        <a:t>National Bank of Kuwait - 2017-01-11 07:31:11</a:t>
                      </a:r>
                      <a:r>
                        <a:rPr lang="en-US" sz="1000"/>
                        <a:t>
Against the background of a 30-month fall in oil prices and the past year’s rise in interest rates, Sulaiman Al-Marzouq, head of treasury at National Bank of Kuwait, spoke with Global Finance about changes in Gulf economies and NBK’s role in development.</a:t>
                      </a:r>
                      <a:endParaRPr lang="en-US" sz="1000"/>
                    </a:p>
                  </a:txBody>
                  <a:tcPr/>
                </a:tc>
                <a:tc>
                  <a:txBody>
                    <a:bodyPr/>
                    <a:lstStyle/>
                    <a:p>
                      <a:r>
                        <a:rPr lang="en-US" sz="1000"/>
                        <a:t>33</a:t>
                      </a:r>
                      <a:endParaRPr lang="en-US" sz="1000"/>
                    </a:p>
                  </a:txBody>
                  <a:tcPr/>
                </a:tc>
                <a:tc>
                  <a:txBody>
                    <a:bodyPr/>
                    <a:lstStyle/>
                    <a:p>
                      <a:r>
                        <a:rPr lang="en-US" sz="1000"/>
                        <a:t>0</a:t>
                      </a:r>
                      <a:endParaRPr lang="en-US" sz="1000"/>
                    </a:p>
                  </a:txBody>
                  <a:tcPr/>
                </a:tc>
                <a:tc>
                  <a:txBody>
                    <a:bodyPr/>
                    <a:lstStyle/>
                    <a:p>
                      <a:r>
                        <a:rPr lang="en-US" sz="1000"/>
                        <a:t>0.1014%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48283194"/>
                  </a:ext>
                </a:extLst>
              </a:tr>
              <a:tr h="370840">
                <a:tc>
                  <a:txBody>
                    <a:bodyPr/>
                    <a:lstStyle/>
                    <a:p>
                      <a:r>
                        <a:rPr lang="en-US" sz="1000" b="1"/>
                        <a:t>National Bank of Kuwait - 2017-01-10 10:24:17</a:t>
                      </a:r>
                      <a:r>
                        <a:rPr lang="en-US" sz="1000"/>
                        <a:t>
</a:t>
                      </a:r>
                      <a:r>
                        <a:rPr lang="ar-AE" sz="1000"/>
                        <a:t>بنك الكويت الوطني يخصص 6 من فروعه المنتشرة في مختلف محافظات الكويت لاستقبال وخدمة ذوي الاحتياجات الخاصة، وذلك في اطار حرصه الدائم على تسهيل معاملات العملاء، وخاصة ذوي الاحتياجات الخاصة من المكفوفين، الصم والبكم وذوي الإعاقة الجسديةز وتشمل هذه الخدمات مواقف السيارات أمام مدخل الفروع والممرات المنحدرة التي تسهل حركة الكراسي المتحركة من وإلى الفرع أو للوصول إلى أجهزة السحب الآلي. كما تمت إضافة المزيد من الخدمات الخاصة في كل من الفروع التالية: الفحيحيل الساحلي، مبارك الكبير، سينما السالمية، سعد العبدالله، الرحاب والفرع الرئيسي.</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0.0768%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88613273"/>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38152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4207871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831682844"/>
                    </a:ext>
                  </a:extLst>
                </a:gridCol>
                <a:gridCol w="987552">
                  <a:extLst>
                    <a:ext uri="{9D8B030D-6E8A-4147-A177-3AD203B41FA5}">
                      <a16:colId xmlns:a16="http://schemas.microsoft.com/office/drawing/2014/main" val="1657523148"/>
                    </a:ext>
                  </a:extLst>
                </a:gridCol>
                <a:gridCol w="987552">
                  <a:extLst>
                    <a:ext uri="{9D8B030D-6E8A-4147-A177-3AD203B41FA5}">
                      <a16:colId xmlns:a16="http://schemas.microsoft.com/office/drawing/2014/main" val="3488864082"/>
                    </a:ext>
                  </a:extLst>
                </a:gridCol>
                <a:gridCol w="987552">
                  <a:extLst>
                    <a:ext uri="{9D8B030D-6E8A-4147-A177-3AD203B41FA5}">
                      <a16:colId xmlns:a16="http://schemas.microsoft.com/office/drawing/2014/main" val="4159146840"/>
                    </a:ext>
                  </a:extLst>
                </a:gridCol>
                <a:gridCol w="987552">
                  <a:extLst>
                    <a:ext uri="{9D8B030D-6E8A-4147-A177-3AD203B41FA5}">
                      <a16:colId xmlns:a16="http://schemas.microsoft.com/office/drawing/2014/main" val="182867685"/>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2726930469"/>
                  </a:ext>
                </a:extLst>
              </a:tr>
              <a:tr h="370840">
                <a:tc>
                  <a:txBody>
                    <a:bodyPr/>
                    <a:lstStyle/>
                    <a:p>
                      <a:r>
                        <a:rPr lang="en-US" sz="1000" b="1"/>
                        <a:t>National Bank of Kuwait - 2017-01-10 10:27:01</a:t>
                      </a:r>
                      <a:r>
                        <a:rPr lang="en-US" sz="1000"/>
                        <a:t>
NBK has dedicated 6 fully-equipped branches in various governorates to accommodate people with special needs; whether the blind, deaf or people with physical disability. The bank currently offers for this segment reserved and clearly marked parking spaces, as well as wheelchair friendly access to the branch and ATMs. Yet, NBK has recently implemented additional services across selected branches, which are: Fahaheel Al Saheli, Mubarak Al Kabeer, Cinema Salmiya, Saad Al Abdullah, Rehab and Head Office to further support our customers with special needs.</a:t>
                      </a:r>
                      <a:endParaRPr lang="en-US" sz="1000"/>
                    </a:p>
                  </a:txBody>
                  <a:tcPr/>
                </a:tc>
                <a:tc>
                  <a:txBody>
                    <a:bodyPr/>
                    <a:lstStyle/>
                    <a:p>
                      <a:r>
                        <a:rPr lang="en-US" sz="1000"/>
                        <a:t>13</a:t>
                      </a:r>
                      <a:endParaRPr lang="en-US" sz="1000"/>
                    </a:p>
                  </a:txBody>
                  <a:tcPr/>
                </a:tc>
                <a:tc>
                  <a:txBody>
                    <a:bodyPr/>
                    <a:lstStyle/>
                    <a:p>
                      <a:r>
                        <a:rPr lang="en-US" sz="1000"/>
                        <a:t>3</a:t>
                      </a:r>
                      <a:endParaRPr lang="en-US" sz="1000"/>
                    </a:p>
                  </a:txBody>
                  <a:tcPr/>
                </a:tc>
                <a:tc>
                  <a:txBody>
                    <a:bodyPr/>
                    <a:lstStyle/>
                    <a:p>
                      <a:r>
                        <a:rPr lang="en-US" sz="1000"/>
                        <a:t>0.0492%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804146965"/>
                  </a:ext>
                </a:extLst>
              </a:tr>
              <a:tr h="370840">
                <a:tc>
                  <a:txBody>
                    <a:bodyPr/>
                    <a:lstStyle/>
                    <a:p>
                      <a:r>
                        <a:rPr lang="en-US" sz="1000" b="1"/>
                        <a:t>National Bank of Kuwait - 2017-01-09 10:23:26</a:t>
                      </a:r>
                      <a:r>
                        <a:rPr lang="en-US" sz="1000"/>
                        <a:t>
Kuwait Credit growth moderates to 5.1% in October following repayment. More in NBK's latest monetary developments report
https://lnkd.in/g67D5Ab</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0.0400%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989955264"/>
                  </a:ext>
                </a:extLst>
              </a:tr>
              <a:tr h="370840">
                <a:tc>
                  <a:txBody>
                    <a:bodyPr/>
                    <a:lstStyle/>
                    <a:p>
                      <a:r>
                        <a:rPr lang="en-US" sz="1000" b="1"/>
                        <a:t>National Bank of Kuwait - 2017-01-08 08:00:33</a:t>
                      </a:r>
                      <a:r>
                        <a:rPr lang="en-US" sz="1000"/>
                        <a:t>
Have you ever dreamed of flying to a country on a private jet? With NBK, the trip of your dreams is at your fingertips! Simply use your NBK Visa Credit Cards in Kuwait and abroad for the chance to win a free flight to Dubai on a private jet with one of your friends or family!
https://lnkd.in/g5d4xgq</a:t>
                      </a:r>
                      <a:endParaRPr lang="en-US" sz="1000"/>
                    </a:p>
                  </a:txBody>
                  <a:tcPr/>
                </a:tc>
                <a:tc>
                  <a:txBody>
                    <a:bodyPr/>
                    <a:lstStyle/>
                    <a:p>
                      <a:r>
                        <a:rPr lang="en-US" sz="1000"/>
                        <a:t>13</a:t>
                      </a:r>
                      <a:endParaRPr lang="en-US" sz="1000"/>
                    </a:p>
                  </a:txBody>
                  <a:tcPr/>
                </a:tc>
                <a:tc>
                  <a:txBody>
                    <a:bodyPr/>
                    <a:lstStyle/>
                    <a:p>
                      <a:r>
                        <a:rPr lang="en-US" sz="1000"/>
                        <a:t>0</a:t>
                      </a:r>
                      <a:endParaRPr lang="en-US" sz="1000"/>
                    </a:p>
                  </a:txBody>
                  <a:tcPr/>
                </a:tc>
                <a:tc>
                  <a:txBody>
                    <a:bodyPr/>
                    <a:lstStyle/>
                    <a:p>
                      <a:r>
                        <a:rPr lang="en-US" sz="1000"/>
                        <a:t>0.0400%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186142324"/>
                  </a:ext>
                </a:extLst>
              </a:tr>
              <a:tr h="370840">
                <a:tc>
                  <a:txBody>
                    <a:bodyPr/>
                    <a:lstStyle/>
                    <a:p>
                      <a:r>
                        <a:rPr lang="en-US" sz="1000" b="1"/>
                        <a:t>National Bank of Kuwait - 2017-01-10 08:15:26</a:t>
                      </a:r>
                      <a:r>
                        <a:rPr lang="en-US" sz="1000"/>
                        <a:t>
Markets optimistic of higher prices in 2017 on OPEC/non-OPEC supply cuts. for More check oil markets report
https://lnkd.in/g67D5Ab</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0.0246%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73234917"/>
                  </a:ext>
                </a:extLst>
              </a:tr>
              <a:tr h="370840">
                <a:tc>
                  <a:txBody>
                    <a:bodyPr/>
                    <a:lstStyle/>
                    <a:p>
                      <a:r>
                        <a:rPr lang="en-US" sz="1000" b="1"/>
                        <a:t>National Bank of Kuwait - 2017-01-08 08:10:16</a:t>
                      </a:r>
                      <a:r>
                        <a:rPr lang="en-US" sz="1000"/>
                        <a:t>
NBK GCC Equity markets: GCC: Saudi leads the rally in 4Q16
https://lnkd.in/g9iPDa9</a:t>
                      </a:r>
                      <a:endParaRPr lang="en-US" sz="1000"/>
                    </a:p>
                  </a:txBody>
                  <a:tcPr/>
                </a:tc>
                <a:tc>
                  <a:txBody>
                    <a:bodyPr/>
                    <a:lstStyle/>
                    <a:p>
                      <a:r>
                        <a:rPr lang="en-US" sz="1000"/>
                        <a:t>8</a:t>
                      </a:r>
                      <a:endParaRPr lang="en-US" sz="1000"/>
                    </a:p>
                  </a:txBody>
                  <a:tcPr/>
                </a:tc>
                <a:tc>
                  <a:txBody>
                    <a:bodyPr/>
                    <a:lstStyle/>
                    <a:p>
                      <a:r>
                        <a:rPr lang="en-US" sz="1000"/>
                        <a:t>0</a:t>
                      </a:r>
                      <a:endParaRPr lang="en-US" sz="1000"/>
                    </a:p>
                  </a:txBody>
                  <a:tcPr/>
                </a:tc>
                <a:tc>
                  <a:txBody>
                    <a:bodyPr/>
                    <a:lstStyle/>
                    <a:p>
                      <a:r>
                        <a:rPr lang="en-US" sz="1000"/>
                        <a:t>0.0246%</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433066622"/>
                  </a:ext>
                </a:extLst>
              </a:tr>
              <a:tr h="370840">
                <a:tc>
                  <a:txBody>
                    <a:bodyPr/>
                    <a:lstStyle/>
                    <a:p>
                      <a:r>
                        <a:rPr lang="en-US" sz="1000" b="1"/>
                        <a:t>National Bank of Kuwait - 2017-01-10 10:16:18</a:t>
                      </a:r>
                      <a:r>
                        <a:rPr lang="en-US" sz="1000"/>
                        <a:t>
</a:t>
                      </a:r>
                      <a:r>
                        <a:rPr lang="ar-AE" sz="1000"/>
                        <a:t>اقتصادي أول في إدارة البحوث الاقتصادية لدى بنك الكويت الوطني نمر كنفاني يتحدث عن توقعات تطبيق ضريبة القيمة المضافة في الكويت لقناة العربية
</a:t>
                      </a:r>
                      <a:r>
                        <a:rPr lang="en-US" sz="1000"/>
                        <a:t>Senior Economist at NBK Nemr Kanafani , in an interview with Al Arabiya Channel highlights expectations on VAT delay
.
https://lnkd.in/gVvjumq</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0.0123%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563575126"/>
                  </a:ext>
                </a:extLst>
              </a:tr>
              <a:tr h="370840">
                <a:tc>
                  <a:txBody>
                    <a:bodyPr/>
                    <a:lstStyle/>
                    <a:p>
                      <a:r>
                        <a:rPr lang="en-US" sz="1000" b="1"/>
                        <a:t>National Bank of Kuwait - 2017-01-08 07:59:27</a:t>
                      </a:r>
                      <a:r>
                        <a:rPr lang="en-US" sz="1000"/>
                        <a:t>
</a:t>
                      </a:r>
                      <a:r>
                        <a:rPr lang="ar-AE" sz="1000"/>
                        <a:t>أطلق بنك الكويت الوطني حملة "اربح رحلة على متن طائرة خاصة" لمكافأة عملائه من حملة بطاقات </a:t>
                      </a:r>
                      <a:r>
                        <a:rPr lang="en-US" sz="1000"/>
                        <a:t>Visa </a:t>
                      </a:r>
                      <a:r>
                        <a:rPr lang="ar-AE" sz="1000"/>
                        <a:t>بمنحهم فرصاً للفوز برحلات إلى دبي في طائرة خاصة
</a:t>
                      </a:r>
                      <a:r>
                        <a:rPr lang="en-US" sz="1000"/>
                        <a:t>https://lnkd.in/giQhDmS</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1359111"/>
                  </a:ext>
                </a:extLst>
              </a:tr>
              <a:tr h="370840">
                <a:tc>
                  <a:txBody>
                    <a:bodyPr/>
                    <a:lstStyle/>
                    <a:p>
                      <a:r>
                        <a:rPr lang="en-US" sz="1000" b="1"/>
                        <a:t>National Bank of Kuwait - 2017-01-09 09:58:14</a:t>
                      </a:r>
                      <a:r>
                        <a:rPr lang="en-US" sz="1000"/>
                        <a:t>
</a:t>
                      </a:r>
                      <a:r>
                        <a:rPr lang="ar-AE" sz="1000"/>
                        <a:t>تباطؤ نمو الائتمان في الكويت خلال أكتوبر إلى 5.1 ٪ بعد قيام شركة محلية بسداد ديونها. المزيد عن التطورات النقدية في هذا التقرير
</a:t>
                      </a:r>
                      <a:r>
                        <a:rPr lang="en-US" sz="1000"/>
                        <a:t>https://lnkd.in/gUwD_R9</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307424822"/>
                  </a:ext>
                </a:extLst>
              </a:tr>
              <a:tr h="370840">
                <a:tc>
                  <a:txBody>
                    <a:bodyPr/>
                    <a:lstStyle/>
                    <a:p>
                      <a:r>
                        <a:rPr lang="en-US" sz="1000" b="1"/>
                        <a:t>National Bank of Kuwait - 2017-01-08 08:07:39</a:t>
                      </a:r>
                      <a:r>
                        <a:rPr lang="en-US" sz="1000"/>
                        <a:t>
</a:t>
                      </a:r>
                      <a:r>
                        <a:rPr lang="ar-AE" sz="1000"/>
                        <a:t>السعودية تقود انتعاش الاسواق الخليجية في الربع الرابع من العام . المزيد في تقرير أسواق الأسهم من بنك الكويت الوطني
</a:t>
                      </a:r>
                      <a:r>
                        <a:rPr lang="en-US" sz="1000"/>
                        <a:t>https://lnkd.in/gCDJGFk</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820321258"/>
                  </a:ext>
                </a:extLst>
              </a:tr>
              <a:tr h="370840">
                <a:tc>
                  <a:txBody>
                    <a:bodyPr/>
                    <a:lstStyle/>
                    <a:p>
                      <a:r>
                        <a:rPr lang="en-US" sz="1000" b="1"/>
                        <a:t>National Bank of Kuwait - 2017-01-10 08:14:13</a:t>
                      </a:r>
                      <a:r>
                        <a:rPr lang="en-US" sz="1000"/>
                        <a:t>
</a:t>
                      </a:r>
                      <a:r>
                        <a:rPr lang="ar-AE" sz="1000"/>
                        <a:t>أسواق النفط تترقب ارتفاع الأسعار في 2017 على خلفية خفض الانتاج في أوبك وخارجها. المزيد في تقرير أسواق النفط العالمية
</a:t>
                      </a:r>
                      <a:r>
                        <a:rPr lang="en-US" sz="1000"/>
                        <a:t>https://lnkd.in/gUwD_R9</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114012437"/>
                  </a:ext>
                </a:extLst>
              </a:tr>
            </a:tbl>
          </a:graphicData>
        </a:graphic>
      </p:graphicFrame>
      <p:sp>
        <p:nvSpPr>
          <p:cNvPr id="4" name="Text Placeholder 3"/>
          <p:cNvSpPr>
            <a:spLocks noGrp="1"/>
          </p:cNvSpPr>
          <p:nvPr>
            <p:ph type="body" sz="quarter" idx="14"/>
          </p:nvPr>
        </p:nvSpPr>
        <p:spPr/>
        <p:txBody>
          <a:bodyPr/>
          <a:lstStyle/>
          <a:p>
            <a:r>
              <a:rPr lang="en-US"/>
              <a:t>01/05/2017 - 01/11/2017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464541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221</Words>
  <Application>Microsoft Office PowerPoint</Application>
  <PresentationFormat>On-screen Show (4:3)</PresentationFormat>
  <Paragraphs>96</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2017-01-12T10:10:57Z</dcterms:created>
  <dcterms:modified xsi:type="dcterms:W3CDTF">2017-01-12T10:11:09Z</dcterms:modified>
</cp:coreProperties>
</file>