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83941009"/>
              </p:ext>
            </p:extLst>
          </p:nvPr>
        </p:nvGraphicFramePr>
        <p:xfrm>
          <a:off x="457200" y="1731963"/>
          <a:ext cx="8229600" cy="30530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58902780"/>
                    </a:ext>
                  </a:extLst>
                </a:gridCol>
                <a:gridCol w="987552">
                  <a:extLst>
                    <a:ext uri="{9D8B030D-6E8A-4147-A177-3AD203B41FA5}">
                      <a16:colId xmlns:a16="http://schemas.microsoft.com/office/drawing/2014/main" val="3565419334"/>
                    </a:ext>
                  </a:extLst>
                </a:gridCol>
                <a:gridCol w="987552">
                  <a:extLst>
                    <a:ext uri="{9D8B030D-6E8A-4147-A177-3AD203B41FA5}">
                      <a16:colId xmlns:a16="http://schemas.microsoft.com/office/drawing/2014/main" val="2594229048"/>
                    </a:ext>
                  </a:extLst>
                </a:gridCol>
                <a:gridCol w="987552">
                  <a:extLst>
                    <a:ext uri="{9D8B030D-6E8A-4147-A177-3AD203B41FA5}">
                      <a16:colId xmlns:a16="http://schemas.microsoft.com/office/drawing/2014/main" val="789762649"/>
                    </a:ext>
                  </a:extLst>
                </a:gridCol>
                <a:gridCol w="987552">
                  <a:extLst>
                    <a:ext uri="{9D8B030D-6E8A-4147-A177-3AD203B41FA5}">
                      <a16:colId xmlns:a16="http://schemas.microsoft.com/office/drawing/2014/main" val="147564048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179118618"/>
                  </a:ext>
                </a:extLst>
              </a:tr>
              <a:tr h="370840">
                <a:tc>
                  <a:txBody>
                    <a:bodyPr/>
                    <a:lstStyle/>
                    <a:p>
                      <a:r>
                        <a:rPr lang="en-US" sz="1000" b="1"/>
                        <a:t>gulf_bank (Gulf Bank) - 2017-01-05 04:15:49</a:t>
                      </a:r>
                      <a:r>
                        <a:rPr lang="en-US" sz="1000"/>
                        <a:t>
</a:t>
                      </a:r>
                      <a:r>
                        <a:rPr lang="ar-AE" sz="1000"/>
                        <a:t>شارك في مسابقة الدانة
اكبر سحب في 2017
منشن كثر ما تقدر من اللي تعرفهم علشان تربح ايفون 7
٠٠٠٠٠٠٠٠٠٠٠٠٠٠٠٠٠٠٠٠٠٠٠٠٠٠٠٠٠
ولا يطوفكم سحب الدانة على الـ 1,000,000 دينار في الافنيوز اليوم الساعه 7 مقابل مطعم </a:t>
                      </a:r>
                      <a:r>
                        <a:rPr lang="en-US" sz="1000"/>
                        <a:t>Cheesecake Factory 
#</a:t>
                      </a:r>
                      <a:r>
                        <a:rPr lang="ar-AE" sz="1000"/>
                        <a:t>مليونير_الدانة
٠٠٠٠٠٠٠٠٠٠٠٠٠٠٠٠٠٠٠٠٠٠٠٠٠٠٠٠
شروط المشاركة:
١- متابعة حساب بنك الخليج في الانستغرام
٢- منشن اللي تعرفهم اذا ودك تفوز
٣- موظفو البنك لا تحتسب مشاركتهم
٤- تحتسب المشاركات من داخل دولة الكويت فقط
٥- اخر موعد لاحتساب المشاركات يوم الاثنين</a:t>
                      </a:r>
                      <a:endParaRPr lang="en-US" sz="1000"/>
                    </a:p>
                  </a:txBody>
                  <a:tcPr/>
                </a:tc>
                <a:tc>
                  <a:txBody>
                    <a:bodyPr/>
                    <a:lstStyle/>
                    <a:p>
                      <a:r>
                        <a:rPr lang="en-US" sz="1000"/>
                        <a:t>1898</a:t>
                      </a:r>
                      <a:endParaRPr lang="en-US" sz="1000"/>
                    </a:p>
                  </a:txBody>
                  <a:tcPr/>
                </a:tc>
                <a:tc>
                  <a:txBody>
                    <a:bodyPr/>
                    <a:lstStyle/>
                    <a:p>
                      <a:r>
                        <a:rPr lang="en-US" sz="1000"/>
                        <a:t>27514</a:t>
                      </a:r>
                      <a:endParaRPr lang="en-US" sz="1000"/>
                    </a:p>
                  </a:txBody>
                  <a:tcPr/>
                </a:tc>
                <a:tc>
                  <a:txBody>
                    <a:bodyPr/>
                    <a:lstStyle/>
                    <a:p>
                      <a:r>
                        <a:rPr lang="en-US" sz="1000"/>
                        <a:t>37.2087%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622418121"/>
                  </a:ext>
                </a:extLst>
              </a:tr>
            </a:tbl>
          </a:graphicData>
        </a:graphic>
      </p:graphicFrame>
      <p:sp>
        <p:nvSpPr>
          <p:cNvPr id="4" name="Text Placeholder 3"/>
          <p:cNvSpPr>
            <a:spLocks noGrp="1"/>
          </p:cNvSpPr>
          <p:nvPr>
            <p:ph type="body" sz="quarter" idx="14"/>
          </p:nvPr>
        </p:nvSpPr>
        <p:spPr/>
        <p:txBody>
          <a:bodyPr/>
          <a:lstStyle/>
          <a:p>
            <a:r>
              <a:rPr lang="en-US"/>
              <a:t>01/05/2017 - 01/11/2017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2055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04381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00892366"/>
                    </a:ext>
                  </a:extLst>
                </a:gridCol>
                <a:gridCol w="987552">
                  <a:extLst>
                    <a:ext uri="{9D8B030D-6E8A-4147-A177-3AD203B41FA5}">
                      <a16:colId xmlns:a16="http://schemas.microsoft.com/office/drawing/2014/main" val="3075248766"/>
                    </a:ext>
                  </a:extLst>
                </a:gridCol>
                <a:gridCol w="987552">
                  <a:extLst>
                    <a:ext uri="{9D8B030D-6E8A-4147-A177-3AD203B41FA5}">
                      <a16:colId xmlns:a16="http://schemas.microsoft.com/office/drawing/2014/main" val="3443724293"/>
                    </a:ext>
                  </a:extLst>
                </a:gridCol>
                <a:gridCol w="987552">
                  <a:extLst>
                    <a:ext uri="{9D8B030D-6E8A-4147-A177-3AD203B41FA5}">
                      <a16:colId xmlns:a16="http://schemas.microsoft.com/office/drawing/2014/main" val="3756507030"/>
                    </a:ext>
                  </a:extLst>
                </a:gridCol>
                <a:gridCol w="987552">
                  <a:extLst>
                    <a:ext uri="{9D8B030D-6E8A-4147-A177-3AD203B41FA5}">
                      <a16:colId xmlns:a16="http://schemas.microsoft.com/office/drawing/2014/main" val="131769967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286395260"/>
                  </a:ext>
                </a:extLst>
              </a:tr>
              <a:tr h="370840">
                <a:tc>
                  <a:txBody>
                    <a:bodyPr/>
                    <a:lstStyle/>
                    <a:p>
                      <a:r>
                        <a:rPr lang="en-US" sz="1000" b="1"/>
                        <a:t>bankboubyan (</a:t>
                      </a:r>
                      <a:r>
                        <a:rPr lang="ar-AE" sz="1000" b="1"/>
                        <a:t>بنك بوبيان</a:t>
                      </a:r>
                      <a:r>
                        <a:rPr lang="en-US" sz="1000" b="1"/>
                        <a:t>⠀⠀⠀) - 2017-01-09 16:32:17</a:t>
                      </a:r>
                      <a:r>
                        <a:rPr lang="en-US" sz="1000"/>
                        <a:t>
:
</a:t>
                      </a:r>
                      <a:r>
                        <a:rPr lang="ar-AE" sz="1000"/>
                        <a:t>منشن شخص ودك تهديه 
</a:t>
                      </a:r>
                      <a:r>
                        <a:rPr lang="en-US" sz="1000"/>
                        <a:t>Snapchat Spectacles
</a:t>
                      </a:r>
                      <a:r>
                        <a:rPr lang="ar-AE" sz="1000"/>
                        <a:t>آخر موعد لاحتساب المشاركات يوم الأربعاء 11 يناير الساعة 11 مساء.
سيتم إعلان إسم الفائز يوم الجمعة 13 يناير بإذن الله .
الجائزة:
</a:t>
                      </a:r>
                      <a:r>
                        <a:rPr lang="en-US" sz="1000"/>
                        <a:t>Snapchat Spectacles
</a:t>
                      </a:r>
                      <a:r>
                        <a:rPr lang="ar-AE" sz="1000"/>
                        <a:t>شروط المسابقة:
١- متابعة حساب بنك بوبيان @</a:t>
                      </a:r>
                      <a:r>
                        <a:rPr lang="en-US" sz="1000"/>
                        <a:t>BankBoubyan
٢- </a:t>
                      </a:r>
                      <a:r>
                        <a:rPr lang="ar-AE" sz="1000"/>
                        <a:t>المشاركة من داخل الكويت فقط
٣- لن تحتسب مشاركات موظفين بنك بوبيان .
#</a:t>
                      </a:r>
                      <a:r>
                        <a:rPr lang="en-US" sz="1000"/>
                        <a:t>BoubyanCompetitions
#</a:t>
                      </a:r>
                      <a:r>
                        <a:rPr lang="ar-AE" sz="1000"/>
                        <a:t>إربح_مع_بوبيان</a:t>
                      </a:r>
                      <a:endParaRPr lang="en-US" sz="1000"/>
                    </a:p>
                  </a:txBody>
                  <a:tcPr/>
                </a:tc>
                <a:tc>
                  <a:txBody>
                    <a:bodyPr/>
                    <a:lstStyle/>
                    <a:p>
                      <a:r>
                        <a:rPr lang="en-US" sz="1000"/>
                        <a:t>4695</a:t>
                      </a:r>
                      <a:endParaRPr lang="en-US" sz="1000"/>
                    </a:p>
                  </a:txBody>
                  <a:tcPr/>
                </a:tc>
                <a:tc>
                  <a:txBody>
                    <a:bodyPr/>
                    <a:lstStyle/>
                    <a:p>
                      <a:r>
                        <a:rPr lang="en-US" sz="1000"/>
                        <a:t>11000</a:t>
                      </a:r>
                      <a:endParaRPr lang="en-US" sz="1000"/>
                    </a:p>
                  </a:txBody>
                  <a:tcPr/>
                </a:tc>
                <a:tc>
                  <a:txBody>
                    <a:bodyPr/>
                    <a:lstStyle/>
                    <a:p>
                      <a:r>
                        <a:rPr lang="en-US" sz="1000"/>
                        <a:t>7.9114%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629787326"/>
                  </a:ext>
                </a:extLst>
              </a:tr>
              <a:tr h="370840">
                <a:tc>
                  <a:txBody>
                    <a:bodyPr/>
                    <a:lstStyle/>
                    <a:p>
                      <a:r>
                        <a:rPr lang="en-US" sz="1000" b="1"/>
                        <a:t>warba_bank (Warba Bank </a:t>
                      </a:r>
                      <a:r>
                        <a:rPr lang="ar-AE" sz="1000" b="1"/>
                        <a:t>بنك وربة) - 2017-01-08 14:35:02</a:t>
                      </a:r>
                      <a:r>
                        <a:rPr lang="ar-AE" sz="1000"/>
                        <a:t>
توقع نتيجة مباراة #فياريال و #برشلونة واربح جائزة بقيمة 50 دينار كويتي!
شروط المشاركة:
١- متابعة حساب بنك وربة في انستغرام
٢- منشن ربعك اللي ودك تتحداهم مع الجواب
٣- إجابة واحدة لكل مشترك
٤- لن تحتسب المشاركات بعد انطلاق المباراة
٥- موظفو البنك لا تحتسب مشاركتهم
٦- تحتسب المشاركات من داخل دولة الكويت فقط
يتم اختيار الفائز عن طريق القرعة
#بنك_وربة #نتميز_بالحلول</a:t>
                      </a:r>
                      <a:endParaRPr lang="en-US" sz="1000"/>
                    </a:p>
                  </a:txBody>
                  <a:tcPr/>
                </a:tc>
                <a:tc>
                  <a:txBody>
                    <a:bodyPr/>
                    <a:lstStyle/>
                    <a:p>
                      <a:r>
                        <a:rPr lang="en-US" sz="1000"/>
                        <a:t>1865</a:t>
                      </a:r>
                      <a:endParaRPr lang="en-US" sz="1000"/>
                    </a:p>
                  </a:txBody>
                  <a:tcPr/>
                </a:tc>
                <a:tc>
                  <a:txBody>
                    <a:bodyPr/>
                    <a:lstStyle/>
                    <a:p>
                      <a:r>
                        <a:rPr lang="en-US" sz="1000"/>
                        <a:t>2213</a:t>
                      </a:r>
                      <a:endParaRPr lang="en-US" sz="1000"/>
                    </a:p>
                  </a:txBody>
                  <a:tcPr/>
                </a:tc>
                <a:tc>
                  <a:txBody>
                    <a:bodyPr/>
                    <a:lstStyle/>
                    <a:p>
                      <a:r>
                        <a:rPr lang="en-US" sz="1000"/>
                        <a:t>6.7385%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655830297"/>
                  </a:ext>
                </a:extLst>
              </a:tr>
              <a:tr h="370840">
                <a:tc>
                  <a:txBody>
                    <a:bodyPr/>
                    <a:lstStyle/>
                    <a:p>
                      <a:r>
                        <a:rPr lang="en-US" sz="1000" b="1"/>
                        <a:t>warba_bank (Warba Bank </a:t>
                      </a:r>
                      <a:r>
                        <a:rPr lang="ar-AE" sz="1000" b="1"/>
                        <a:t>بنك وربة) - 2017-01-10 08:02:48</a:t>
                      </a:r>
                      <a:r>
                        <a:rPr lang="ar-AE" sz="1000"/>
                        <a:t>
شارك ربعك في#مسابقة_وربة
شروط المشاركة:
١- متابعة حساب بنك وربة في انستغرام
٢- منشن ربعك اللي ودك تشاركهم الجواب
٣- إجابة واحدة لكل مشترك
٤- موظفو البنك لا تحتسب مشاركتهم
يتم اختيار الفائز عن طريق القرعة 
#بنك_وربة #نتميز_بالحلول</a:t>
                      </a:r>
                      <a:endParaRPr lang="en-US" sz="1000"/>
                    </a:p>
                  </a:txBody>
                  <a:tcPr/>
                </a:tc>
                <a:tc>
                  <a:txBody>
                    <a:bodyPr/>
                    <a:lstStyle/>
                    <a:p>
                      <a:r>
                        <a:rPr lang="en-US" sz="1000"/>
                        <a:t>1638</a:t>
                      </a:r>
                      <a:endParaRPr lang="en-US" sz="1000"/>
                    </a:p>
                  </a:txBody>
                  <a:tcPr/>
                </a:tc>
                <a:tc>
                  <a:txBody>
                    <a:bodyPr/>
                    <a:lstStyle/>
                    <a:p>
                      <a:r>
                        <a:rPr lang="en-US" sz="1000"/>
                        <a:t>1957</a:t>
                      </a:r>
                      <a:endParaRPr lang="en-US" sz="1000"/>
                    </a:p>
                  </a:txBody>
                  <a:tcPr/>
                </a:tc>
                <a:tc>
                  <a:txBody>
                    <a:bodyPr/>
                    <a:lstStyle/>
                    <a:p>
                      <a:r>
                        <a:rPr lang="en-US" sz="1000"/>
                        <a:t>5.9314%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47208775"/>
                  </a:ext>
                </a:extLst>
              </a:tr>
              <a:tr h="370840">
                <a:tc>
                  <a:txBody>
                    <a:bodyPr/>
                    <a:lstStyle/>
                    <a:p>
                      <a:r>
                        <a:rPr lang="en-US" sz="1000" b="1"/>
                        <a:t>gulf_bank (Gulf Bank) - 2017-01-11 11:17:22</a:t>
                      </a:r>
                      <a:r>
                        <a:rPr lang="en-US" sz="1000"/>
                        <a:t>
</a:t>
                      </a:r>
                      <a:r>
                        <a:rPr lang="ar-AE" sz="1000"/>
                        <a:t>توقع نتيجة المباراة
وادخل السحب على جائزة بقيمة 100 د.ك
شروط المشاركة:
١- متابعة حساب بنك الخليج في الانستغرام
٢- منشن ربعك اذا ودك تتحداهم 
٣- إجابة واحدة لكل مشترك
٤- موظفو البنك لا تحتسب مشاركتهم
٥- تحتسب المشاركات من داخل دولة الكويت فقط
٦- سيتم اغلاق باب المشاركة مع انطلاق المباراة</a:t>
                      </a:r>
                      <a:endParaRPr lang="en-US" sz="1000"/>
                    </a:p>
                  </a:txBody>
                  <a:tcPr/>
                </a:tc>
                <a:tc>
                  <a:txBody>
                    <a:bodyPr/>
                    <a:lstStyle/>
                    <a:p>
                      <a:r>
                        <a:rPr lang="en-US" sz="1000"/>
                        <a:t>2040</a:t>
                      </a:r>
                      <a:endParaRPr lang="en-US" sz="1000"/>
                    </a:p>
                  </a:txBody>
                  <a:tcPr/>
                </a:tc>
                <a:tc>
                  <a:txBody>
                    <a:bodyPr/>
                    <a:lstStyle/>
                    <a:p>
                      <a:r>
                        <a:rPr lang="en-US" sz="1000"/>
                        <a:t>2525</a:t>
                      </a:r>
                      <a:endParaRPr lang="en-US" sz="1000"/>
                    </a:p>
                  </a:txBody>
                  <a:tcPr/>
                </a:tc>
                <a:tc>
                  <a:txBody>
                    <a:bodyPr/>
                    <a:lstStyle/>
                    <a:p>
                      <a:r>
                        <a:rPr lang="en-US" sz="1000"/>
                        <a:t>5.7416%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835151634"/>
                  </a:ext>
                </a:extLst>
              </a:tr>
              <a:tr h="370840">
                <a:tc>
                  <a:txBody>
                    <a:bodyPr/>
                    <a:lstStyle/>
                    <a:p>
                      <a:r>
                        <a:rPr lang="en-US" sz="1000" b="1"/>
                        <a:t>bankboubyan (</a:t>
                      </a:r>
                      <a:r>
                        <a:rPr lang="ar-AE" sz="1000" b="1"/>
                        <a:t>بنك بوبيان</a:t>
                      </a:r>
                      <a:r>
                        <a:rPr lang="en-US" sz="1000" b="1"/>
                        <a:t>⠀⠀⠀) - 2017-01-05 16:29:27</a:t>
                      </a:r>
                      <a:r>
                        <a:rPr lang="en-US" sz="1000"/>
                        <a:t>
:
</a:t>
                      </a:r>
                      <a:r>
                        <a:rPr lang="ar-AE" sz="1000"/>
                        <a:t>تنتشر أجهزة 
</a:t>
                      </a:r>
                      <a:r>
                        <a:rPr lang="en-US" sz="1000"/>
                        <a:t>Bobyan Direct 
</a:t>
                      </a:r>
                      <a:r>
                        <a:rPr lang="ar-AE" sz="1000"/>
                        <a:t>في جميع مناطق ومحافظات الكويت
لتتيح لعملائها تنفيذ معاملاتهم بكل سهولة ويسر
هل تعرف عدد هذه الأجهزة ؟ 
جاوب و قد تربح 50 د.ك
آخر موعد لإحتساب التوقعات غداً 6 يناير 12 ظهراً.
سيتم إعلان الفائز يوم الثلاثاء 10 يناير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3990</a:t>
                      </a:r>
                      <a:endParaRPr lang="en-US" sz="1000"/>
                    </a:p>
                  </a:txBody>
                  <a:tcPr/>
                </a:tc>
                <a:tc>
                  <a:txBody>
                    <a:bodyPr/>
                    <a:lstStyle/>
                    <a:p>
                      <a:r>
                        <a:rPr lang="en-US" sz="1000"/>
                        <a:t>5301</a:t>
                      </a:r>
                      <a:endParaRPr lang="en-US" sz="1000"/>
                    </a:p>
                  </a:txBody>
                  <a:tcPr/>
                </a:tc>
                <a:tc>
                  <a:txBody>
                    <a:bodyPr/>
                    <a:lstStyle/>
                    <a:p>
                      <a:r>
                        <a:rPr lang="en-US" sz="1000"/>
                        <a:t>4.6847%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91342209"/>
                  </a:ext>
                </a:extLst>
              </a:tr>
              <a:tr h="370840">
                <a:tc>
                  <a:txBody>
                    <a:bodyPr/>
                    <a:lstStyle/>
                    <a:p>
                      <a:r>
                        <a:rPr lang="en-US" sz="1000" b="1"/>
                        <a:t>burganbankkuwait (Burgan Bank) - 2017-01-05 09:24:46</a:t>
                      </a:r>
                      <a:r>
                        <a:rPr lang="en-US" sz="1000"/>
                        <a:t>
#BurganBankKuwait
</a:t>
                      </a:r>
                      <a:r>
                        <a:rPr lang="ar-AE" sz="1000"/>
                        <a:t>فرعنا في مطار الكويت بخدمتك طوال الأسبوع
</a:t>
                      </a:r>
                      <a:r>
                        <a:rPr lang="en-US" sz="1000"/>
                        <a:t>Our Airport Branch is at your service 7 days of the week</a:t>
                      </a:r>
                      <a:endParaRPr lang="en-US" sz="1000"/>
                    </a:p>
                  </a:txBody>
                  <a:tcPr/>
                </a:tc>
                <a:tc>
                  <a:txBody>
                    <a:bodyPr/>
                    <a:lstStyle/>
                    <a:p>
                      <a:r>
                        <a:rPr lang="en-US" sz="1000"/>
                        <a:t>165</a:t>
                      </a:r>
                      <a:endParaRPr lang="en-US" sz="1000"/>
                    </a:p>
                  </a:txBody>
                  <a:tcPr/>
                </a:tc>
                <a:tc>
                  <a:txBody>
                    <a:bodyPr/>
                    <a:lstStyle/>
                    <a:p>
                      <a:r>
                        <a:rPr lang="en-US" sz="1000"/>
                        <a:t>8</a:t>
                      </a:r>
                      <a:endParaRPr lang="en-US" sz="1000"/>
                    </a:p>
                  </a:txBody>
                  <a:tcPr/>
                </a:tc>
                <a:tc>
                  <a:txBody>
                    <a:bodyPr/>
                    <a:lstStyle/>
                    <a:p>
                      <a:r>
                        <a:rPr lang="en-US" sz="1000"/>
                        <a:t>1.6304%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650038434"/>
                  </a:ext>
                </a:extLst>
              </a:tr>
              <a:tr h="370840">
                <a:tc>
                  <a:txBody>
                    <a:bodyPr/>
                    <a:lstStyle/>
                    <a:p>
                      <a:r>
                        <a:rPr lang="en-US" sz="1000" b="1"/>
                        <a:t>gulf_bank (Gulf Bank) - 2017-01-05 18:44:23</a:t>
                      </a:r>
                      <a:r>
                        <a:rPr lang="en-US" sz="1000"/>
                        <a:t>
</a:t>
                      </a:r>
                      <a:r>
                        <a:rPr lang="ar-AE" sz="1000"/>
                        <a:t>مبروك لرابح المليون دينار كويتي
سيد مصطفى سيد الموسوي</a:t>
                      </a:r>
                      <a:endParaRPr lang="en-US" sz="1000"/>
                    </a:p>
                  </a:txBody>
                  <a:tcPr/>
                </a:tc>
                <a:tc>
                  <a:txBody>
                    <a:bodyPr/>
                    <a:lstStyle/>
                    <a:p>
                      <a:r>
                        <a:rPr lang="en-US" sz="1000"/>
                        <a:t>1015</a:t>
                      </a:r>
                      <a:endParaRPr lang="en-US" sz="1000"/>
                    </a:p>
                  </a:txBody>
                  <a:tcPr/>
                </a:tc>
                <a:tc>
                  <a:txBody>
                    <a:bodyPr/>
                    <a:lstStyle/>
                    <a:p>
                      <a:r>
                        <a:rPr lang="en-US" sz="1000"/>
                        <a:t>210</a:t>
                      </a:r>
                      <a:endParaRPr lang="en-US" sz="1000"/>
                    </a:p>
                  </a:txBody>
                  <a:tcPr/>
                </a:tc>
                <a:tc>
                  <a:txBody>
                    <a:bodyPr/>
                    <a:lstStyle/>
                    <a:p>
                      <a:r>
                        <a:rPr lang="en-US" sz="1000"/>
                        <a:t>1.5497%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3684711"/>
                  </a:ext>
                </a:extLst>
              </a:tr>
              <a:tr h="370840">
                <a:tc>
                  <a:txBody>
                    <a:bodyPr/>
                    <a:lstStyle/>
                    <a:p>
                      <a:r>
                        <a:rPr lang="en-US" sz="1000" b="1"/>
                        <a:t>bankboubyan (</a:t>
                      </a:r>
                      <a:r>
                        <a:rPr lang="ar-AE" sz="1000" b="1"/>
                        <a:t>بنك بوبيان</a:t>
                      </a:r>
                      <a:r>
                        <a:rPr lang="en-US" sz="1000" b="1"/>
                        <a:t>⠀⠀⠀) - 2017-01-07 16:30:11</a:t>
                      </a:r>
                      <a:r>
                        <a:rPr lang="en-US" sz="1000"/>
                        <a:t>
</a:t>
                      </a:r>
                      <a:r>
                        <a:rPr lang="ar-AE" sz="1000"/>
                        <a:t>إن حصلت لك فرصة العودة في التاريخ، ما الفترة الزمنية التي ستختار زيارتها؟</a:t>
                      </a:r>
                      <a:endParaRPr lang="en-US" sz="1000"/>
                    </a:p>
                  </a:txBody>
                  <a:tcPr/>
                </a:tc>
                <a:tc>
                  <a:txBody>
                    <a:bodyPr/>
                    <a:lstStyle/>
                    <a:p>
                      <a:r>
                        <a:rPr lang="en-US" sz="1000"/>
                        <a:t>2191</a:t>
                      </a:r>
                      <a:endParaRPr lang="en-US" sz="1000"/>
                    </a:p>
                  </a:txBody>
                  <a:tcPr/>
                </a:tc>
                <a:tc>
                  <a:txBody>
                    <a:bodyPr/>
                    <a:lstStyle/>
                    <a:p>
                      <a:r>
                        <a:rPr lang="en-US" sz="1000"/>
                        <a:t>391</a:t>
                      </a:r>
                      <a:endParaRPr lang="en-US" sz="1000"/>
                    </a:p>
                  </a:txBody>
                  <a:tcPr/>
                </a:tc>
                <a:tc>
                  <a:txBody>
                    <a:bodyPr/>
                    <a:lstStyle/>
                    <a:p>
                      <a:r>
                        <a:rPr lang="en-US" sz="1000"/>
                        <a:t>1.3018%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644644801"/>
                  </a:ext>
                </a:extLst>
              </a:tr>
              <a:tr h="370840">
                <a:tc>
                  <a:txBody>
                    <a:bodyPr/>
                    <a:lstStyle/>
                    <a:p>
                      <a:r>
                        <a:rPr lang="en-US" sz="1000" b="1"/>
                        <a:t>gulf_bank (Gulf Bank) - 2017-01-05 17:20:04</a:t>
                      </a:r>
                      <a:r>
                        <a:rPr lang="en-US" sz="1000"/>
                        <a:t>
</a:t>
                      </a:r>
                      <a:r>
                        <a:rPr lang="ar-AE" sz="1000"/>
                        <a:t>حضور كبير والكل ناطر سحب #مليونير_الدانة القادم</a:t>
                      </a:r>
                      <a:endParaRPr lang="en-US" sz="1000"/>
                    </a:p>
                  </a:txBody>
                  <a:tcPr/>
                </a:tc>
                <a:tc>
                  <a:txBody>
                    <a:bodyPr/>
                    <a:lstStyle/>
                    <a:p>
                      <a:r>
                        <a:rPr lang="en-US" sz="1000"/>
                        <a:t>907</a:t>
                      </a:r>
                      <a:endParaRPr lang="en-US" sz="1000"/>
                    </a:p>
                  </a:txBody>
                  <a:tcPr/>
                </a:tc>
                <a:tc>
                  <a:txBody>
                    <a:bodyPr/>
                    <a:lstStyle/>
                    <a:p>
                      <a:r>
                        <a:rPr lang="en-US" sz="1000"/>
                        <a:t>112</a:t>
                      </a:r>
                      <a:endParaRPr lang="en-US" sz="1000"/>
                    </a:p>
                  </a:txBody>
                  <a:tcPr/>
                </a:tc>
                <a:tc>
                  <a:txBody>
                    <a:bodyPr/>
                    <a:lstStyle/>
                    <a:p>
                      <a:r>
                        <a:rPr lang="en-US" sz="1000"/>
                        <a:t>1.2891%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597367326"/>
                  </a:ext>
                </a:extLst>
              </a:tr>
              <a:tr h="370840">
                <a:tc>
                  <a:txBody>
                    <a:bodyPr/>
                    <a:lstStyle/>
                    <a:p>
                      <a:r>
                        <a:rPr lang="en-US" sz="1000" b="1"/>
                        <a:t>burganbankkuwait (Burgan Bank) - 2017-01-08 09:38:02</a:t>
                      </a:r>
                      <a:r>
                        <a:rPr lang="en-US" sz="1000"/>
                        <a:t>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130</a:t>
                      </a:r>
                      <a:endParaRPr lang="en-US" sz="1000"/>
                    </a:p>
                  </a:txBody>
                  <a:tcPr/>
                </a:tc>
                <a:tc>
                  <a:txBody>
                    <a:bodyPr/>
                    <a:lstStyle/>
                    <a:p>
                      <a:r>
                        <a:rPr lang="en-US" sz="1000"/>
                        <a:t>6</a:t>
                      </a:r>
                      <a:endParaRPr lang="en-US" sz="1000"/>
                    </a:p>
                  </a:txBody>
                  <a:tcPr/>
                </a:tc>
                <a:tc>
                  <a:txBody>
                    <a:bodyPr/>
                    <a:lstStyle/>
                    <a:p>
                      <a:r>
                        <a:rPr lang="en-US" sz="1000"/>
                        <a:t>1.2674%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980991279"/>
                  </a:ext>
                </a:extLst>
              </a:tr>
            </a:tbl>
          </a:graphicData>
        </a:graphic>
      </p:graphicFrame>
      <p:sp>
        <p:nvSpPr>
          <p:cNvPr id="4" name="Text Placeholder 3"/>
          <p:cNvSpPr>
            <a:spLocks noGrp="1"/>
          </p:cNvSpPr>
          <p:nvPr>
            <p:ph type="body" sz="quarter" idx="14"/>
          </p:nvPr>
        </p:nvSpPr>
        <p:spPr/>
        <p:txBody>
          <a:bodyPr/>
          <a:lstStyle/>
          <a:p>
            <a:r>
              <a:rPr lang="en-US"/>
              <a:t>01/05/2017 - 01/11/2017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10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25798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33721661"/>
                    </a:ext>
                  </a:extLst>
                </a:gridCol>
                <a:gridCol w="987552">
                  <a:extLst>
                    <a:ext uri="{9D8B030D-6E8A-4147-A177-3AD203B41FA5}">
                      <a16:colId xmlns:a16="http://schemas.microsoft.com/office/drawing/2014/main" val="3710078884"/>
                    </a:ext>
                  </a:extLst>
                </a:gridCol>
                <a:gridCol w="987552">
                  <a:extLst>
                    <a:ext uri="{9D8B030D-6E8A-4147-A177-3AD203B41FA5}">
                      <a16:colId xmlns:a16="http://schemas.microsoft.com/office/drawing/2014/main" val="559637680"/>
                    </a:ext>
                  </a:extLst>
                </a:gridCol>
                <a:gridCol w="987552">
                  <a:extLst>
                    <a:ext uri="{9D8B030D-6E8A-4147-A177-3AD203B41FA5}">
                      <a16:colId xmlns:a16="http://schemas.microsoft.com/office/drawing/2014/main" val="4275804978"/>
                    </a:ext>
                  </a:extLst>
                </a:gridCol>
                <a:gridCol w="987552">
                  <a:extLst>
                    <a:ext uri="{9D8B030D-6E8A-4147-A177-3AD203B41FA5}">
                      <a16:colId xmlns:a16="http://schemas.microsoft.com/office/drawing/2014/main" val="140871246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833456155"/>
                  </a:ext>
                </a:extLst>
              </a:tr>
              <a:tr h="370840">
                <a:tc>
                  <a:txBody>
                    <a:bodyPr/>
                    <a:lstStyle/>
                    <a:p>
                      <a:r>
                        <a:rPr lang="en-US" sz="1000" b="1"/>
                        <a:t>bankboubyan (</a:t>
                      </a:r>
                      <a:r>
                        <a:rPr lang="ar-AE" sz="1000" b="1"/>
                        <a:t>بنك بوبيان</a:t>
                      </a:r>
                      <a:r>
                        <a:rPr lang="en-US" sz="1000" b="1"/>
                        <a:t>⠀⠀⠀) - 2017-01-06 06:59:29</a:t>
                      </a:r>
                      <a:r>
                        <a:rPr lang="en-US" sz="1000"/>
                        <a:t>
:
</a:t>
                      </a:r>
                      <a:r>
                        <a:rPr lang="ar-AE" sz="1000"/>
                        <a:t>لا إله إلا أنت، سبحانك إني كنت من الظالمين
#</a:t>
                      </a:r>
                      <a:r>
                        <a:rPr lang="en-US" sz="1000"/>
                        <a:t>BoubyanIslamic</a:t>
                      </a:r>
                      <a:endParaRPr lang="en-US" sz="1000"/>
                    </a:p>
                  </a:txBody>
                  <a:tcPr/>
                </a:tc>
                <a:tc>
                  <a:txBody>
                    <a:bodyPr/>
                    <a:lstStyle/>
                    <a:p>
                      <a:r>
                        <a:rPr lang="en-US" sz="1000"/>
                        <a:t>2412</a:t>
                      </a:r>
                      <a:endParaRPr lang="en-US" sz="1000"/>
                    </a:p>
                  </a:txBody>
                  <a:tcPr/>
                </a:tc>
                <a:tc>
                  <a:txBody>
                    <a:bodyPr/>
                    <a:lstStyle/>
                    <a:p>
                      <a:r>
                        <a:rPr lang="en-US" sz="1000"/>
                        <a:t>14</a:t>
                      </a:r>
                      <a:endParaRPr lang="en-US" sz="1000"/>
                    </a:p>
                  </a:txBody>
                  <a:tcPr/>
                </a:tc>
                <a:tc>
                  <a:txBody>
                    <a:bodyPr/>
                    <a:lstStyle/>
                    <a:p>
                      <a:r>
                        <a:rPr lang="en-US" sz="1000"/>
                        <a:t>1.2232%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21149661"/>
                  </a:ext>
                </a:extLst>
              </a:tr>
              <a:tr h="370840">
                <a:tc>
                  <a:txBody>
                    <a:bodyPr/>
                    <a:lstStyle/>
                    <a:p>
                      <a:r>
                        <a:rPr lang="en-US" sz="1000" b="1"/>
                        <a:t>altijaricbk (Commercial Bank Of Kuwait) - 2017-01-08 09:19:11</a:t>
                      </a:r>
                      <a:r>
                        <a:rPr lang="en-US" sz="1000"/>
                        <a:t>
</a:t>
                      </a:r>
                      <a:r>
                        <a:rPr lang="ar-AE" sz="1000"/>
                        <a:t>نهنئ الفائزين بسحب النجمة اليومي من 02/01/2017 إلى 05/01/2017</a:t>
                      </a:r>
                      <a:endParaRPr lang="en-US" sz="1000"/>
                    </a:p>
                  </a:txBody>
                  <a:tcPr/>
                </a:tc>
                <a:tc>
                  <a:txBody>
                    <a:bodyPr/>
                    <a:lstStyle/>
                    <a:p>
                      <a:r>
                        <a:rPr lang="en-US" sz="1000"/>
                        <a:t>230</a:t>
                      </a:r>
                      <a:endParaRPr lang="en-US" sz="1000"/>
                    </a:p>
                  </a:txBody>
                  <a:tcPr/>
                </a:tc>
                <a:tc>
                  <a:txBody>
                    <a:bodyPr/>
                    <a:lstStyle/>
                    <a:p>
                      <a:r>
                        <a:rPr lang="en-US" sz="1000"/>
                        <a:t>19</a:t>
                      </a:r>
                      <a:endParaRPr lang="en-US" sz="1000"/>
                    </a:p>
                  </a:txBody>
                  <a:tcPr/>
                </a:tc>
                <a:tc>
                  <a:txBody>
                    <a:bodyPr/>
                    <a:lstStyle/>
                    <a:p>
                      <a:r>
                        <a:rPr lang="en-US" sz="1000"/>
                        <a:t>1.2169%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542841074"/>
                  </a:ext>
                </a:extLst>
              </a:tr>
              <a:tr h="370840">
                <a:tc>
                  <a:txBody>
                    <a:bodyPr/>
                    <a:lstStyle/>
                    <a:p>
                      <a:r>
                        <a:rPr lang="en-US" sz="1000" b="1"/>
                        <a:t>kfhgroup (Kuwait Finance House) - 2017-01-06 09:08:00</a:t>
                      </a:r>
                      <a:r>
                        <a:rPr lang="en-US" sz="1000"/>
                        <a:t>
</a:t>
                      </a:r>
                      <a:r>
                        <a:rPr lang="ar-AE" sz="1000"/>
                        <a:t>قال عليه الصلاة والسلام: اذا اراد الله بعبد خيرا استعمله، فقيل: فكيف يستعمله يارسول الله؟ قال: يوفقه بعمل صالح قبل الموت</a:t>
                      </a:r>
                      <a:endParaRPr lang="en-US" sz="1000"/>
                    </a:p>
                  </a:txBody>
                  <a:tcPr/>
                </a:tc>
                <a:tc>
                  <a:txBody>
                    <a:bodyPr/>
                    <a:lstStyle/>
                    <a:p>
                      <a:r>
                        <a:rPr lang="en-US" sz="1000"/>
                        <a:t>2077</a:t>
                      </a:r>
                      <a:endParaRPr lang="en-US" sz="1000"/>
                    </a:p>
                  </a:txBody>
                  <a:tcPr/>
                </a:tc>
                <a:tc>
                  <a:txBody>
                    <a:bodyPr/>
                    <a:lstStyle/>
                    <a:p>
                      <a:r>
                        <a:rPr lang="en-US" sz="1000"/>
                        <a:t>43</a:t>
                      </a:r>
                      <a:endParaRPr lang="en-US" sz="1000"/>
                    </a:p>
                  </a:txBody>
                  <a:tcPr/>
                </a:tc>
                <a:tc>
                  <a:txBody>
                    <a:bodyPr/>
                    <a:lstStyle/>
                    <a:p>
                      <a:r>
                        <a:rPr lang="en-US" sz="1000"/>
                        <a:t>1.1950%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26332984"/>
                  </a:ext>
                </a:extLst>
              </a:tr>
              <a:tr h="370840">
                <a:tc>
                  <a:txBody>
                    <a:bodyPr/>
                    <a:lstStyle/>
                    <a:p>
                      <a:r>
                        <a:rPr lang="en-US" sz="1000" b="1"/>
                        <a:t>burganbankkuwait (Burgan Bank) - 2017-01-08 14:51:10</a:t>
                      </a:r>
                      <a:r>
                        <a:rPr lang="en-US" sz="1000"/>
                        <a:t>
.
#sparkmarathon #</a:t>
                      </a:r>
                      <a:r>
                        <a:rPr lang="ar-AE" sz="1000"/>
                        <a:t>ماراثون_سبارك #برقان_سبارك #بنك_برقان #</a:t>
                      </a:r>
                      <a:r>
                        <a:rPr lang="en-US" sz="1000"/>
                        <a:t>burganbank
</a:t>
                      </a:r>
                      <a:r>
                        <a:rPr lang="ar-AE" sz="1000"/>
                        <a:t>بنك برقان يعلن عن رعايته لماراثون "سبارك" 2017
شارك معنا في ماراثون سبارك الخيري الذي يرعاه بنك برقان كشريك استراتيجي والذي يعود ريعه إلى الجمعيات والمنظمات الخيرية. 
السباق يحتوي على فئات 4: 5كم، 10كم، و21كم، و42كم للإناث والذكوروالأطفال 
للتسجيل ولمزيد من المعلومات يرجى زيارة موقع الماراثون :</a:t>
                      </a:r>
                      <a:r>
                        <a:rPr lang="en-US" sz="1000"/>
                        <a:t>Sparkmarathon.com 
</a:t>
                      </a:r>
                      <a:r>
                        <a:rPr lang="ar-AE" sz="1000"/>
                        <a:t>توجد العديد الجوائز القيمة للفائزين وكذلك سحوبات لجميع المشاركين
</a:t>
                      </a:r>
                      <a:r>
                        <a:rPr lang="en-US" sz="1000"/>
                        <a:t>Burgan Bank is the Strategic Sponsor of Spark Marathon 2017, www.sparkmarathon.com 
Burgan Bank would like to invite you to run or walk @SparkMarathon; the biggest sporting charity event of 2017! 
It’s a 4 category race: 5km, 10km, 21km, and 42km race on 14/Jan in Marina for everyone of all ages. 
Register and for more info please visit sparkmarathon.com 
There are winner Cash prizes &amp; lots of draws for all participants</a:t>
                      </a:r>
                      <a:endParaRPr lang="en-US" sz="1000"/>
                    </a:p>
                  </a:txBody>
                  <a:tcPr/>
                </a:tc>
                <a:tc>
                  <a:txBody>
                    <a:bodyPr/>
                    <a:lstStyle/>
                    <a:p>
                      <a:r>
                        <a:rPr lang="en-US" sz="1000"/>
                        <a:t>109</a:t>
                      </a:r>
                      <a:endParaRPr lang="en-US" sz="1000"/>
                    </a:p>
                  </a:txBody>
                  <a:tcPr/>
                </a:tc>
                <a:tc>
                  <a:txBody>
                    <a:bodyPr/>
                    <a:lstStyle/>
                    <a:p>
                      <a:r>
                        <a:rPr lang="en-US" sz="1000"/>
                        <a:t>18</a:t>
                      </a:r>
                      <a:endParaRPr lang="en-US" sz="1000"/>
                    </a:p>
                  </a:txBody>
                  <a:tcPr/>
                </a:tc>
                <a:tc>
                  <a:txBody>
                    <a:bodyPr/>
                    <a:lstStyle/>
                    <a:p>
                      <a:r>
                        <a:rPr lang="en-US" sz="1000"/>
                        <a:t>1.1835%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38809004"/>
                  </a:ext>
                </a:extLst>
              </a:tr>
              <a:tr h="370840">
                <a:tc>
                  <a:txBody>
                    <a:bodyPr/>
                    <a:lstStyle/>
                    <a:p>
                      <a:r>
                        <a:rPr lang="en-US" sz="1000" b="1"/>
                        <a:t>bankboubyan (</a:t>
                      </a:r>
                      <a:r>
                        <a:rPr lang="ar-AE" sz="1000" b="1"/>
                        <a:t>بنك بوبيان</a:t>
                      </a:r>
                      <a:r>
                        <a:rPr lang="en-US" sz="1000" b="1"/>
                        <a:t>⠀⠀⠀) - 2017-01-09 06:06:48</a:t>
                      </a:r>
                      <a:r>
                        <a:rPr lang="en-US" sz="1000"/>
                        <a:t>
:
</a:t>
                      </a:r>
                      <a:r>
                        <a:rPr lang="ar-AE" sz="1000"/>
                        <a:t>رافقتكم السلامة.
إلتقاطة جميلة من المصور @</a:t>
                      </a:r>
                      <a:r>
                        <a:rPr lang="en-US" sz="1000"/>
                        <a:t>ddakhil1</a:t>
                      </a:r>
                      <a:endParaRPr lang="en-US" sz="1000"/>
                    </a:p>
                  </a:txBody>
                  <a:tcPr/>
                </a:tc>
                <a:tc>
                  <a:txBody>
                    <a:bodyPr/>
                    <a:lstStyle/>
                    <a:p>
                      <a:r>
                        <a:rPr lang="en-US" sz="1000"/>
                        <a:t>2244</a:t>
                      </a:r>
                      <a:endParaRPr lang="en-US" sz="1000"/>
                    </a:p>
                  </a:txBody>
                  <a:tcPr/>
                </a:tc>
                <a:tc>
                  <a:txBody>
                    <a:bodyPr/>
                    <a:lstStyle/>
                    <a:p>
                      <a:r>
                        <a:rPr lang="en-US" sz="1000"/>
                        <a:t>39</a:t>
                      </a:r>
                      <a:endParaRPr lang="en-US" sz="1000"/>
                    </a:p>
                  </a:txBody>
                  <a:tcPr/>
                </a:tc>
                <a:tc>
                  <a:txBody>
                    <a:bodyPr/>
                    <a:lstStyle/>
                    <a:p>
                      <a:r>
                        <a:rPr lang="en-US" sz="1000"/>
                        <a:t>1.1508%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97935523"/>
                  </a:ext>
                </a:extLst>
              </a:tr>
              <a:tr h="370840">
                <a:tc>
                  <a:txBody>
                    <a:bodyPr/>
                    <a:lstStyle/>
                    <a:p>
                      <a:r>
                        <a:rPr lang="en-US" sz="1000" b="1"/>
                        <a:t>bankboubyan (</a:t>
                      </a:r>
                      <a:r>
                        <a:rPr lang="ar-AE" sz="1000" b="1"/>
                        <a:t>بنك بوبيان</a:t>
                      </a:r>
                      <a:r>
                        <a:rPr lang="en-US" sz="1000" b="1"/>
                        <a:t>⠀⠀⠀) - 2017-01-08 16:32:41</a:t>
                      </a:r>
                      <a:r>
                        <a:rPr lang="en-US" sz="1000"/>
                        <a:t>
:
</a:t>
                      </a:r>
                      <a:r>
                        <a:rPr lang="ar-AE" sz="1000"/>
                        <a:t>يمكنكم التقديم ومقابلة موظفينا المسؤولون عن التوظيف خلال اليوم الوظيفي الخاص بمشروع الارشاد في مسرح اعادة هيكلة القوى العاملة والجهاز التنفيذي للدولة في منطقة الرقعي غداََ ٩ يناير وذلك من الساعة ٩:٠٠ صباحاََ.
شروط التقديم:
- الجنسية: كويتي .
- المؤهل الدراسي: دبلوم أو بكالوريوس من حديثي التخرج .
- العمر: لا يتعدى ٢٤ سنة .
بالتوفيق للجميع. </a:t>
                      </a:r>
                      <a:r>
                        <a:rPr lang="en-US" sz="1000"/>
                        <a:t>⁦‪#BoubyanCareer</a:t>
                      </a:r>
                      <a:endParaRPr lang="en-US" sz="1000"/>
                    </a:p>
                  </a:txBody>
                  <a:tcPr/>
                </a:tc>
                <a:tc>
                  <a:txBody>
                    <a:bodyPr/>
                    <a:lstStyle/>
                    <a:p>
                      <a:r>
                        <a:rPr lang="en-US" sz="1000"/>
                        <a:t>1895</a:t>
                      </a:r>
                      <a:endParaRPr lang="en-US" sz="1000"/>
                    </a:p>
                  </a:txBody>
                  <a:tcPr/>
                </a:tc>
                <a:tc>
                  <a:txBody>
                    <a:bodyPr/>
                    <a:lstStyle/>
                    <a:p>
                      <a:r>
                        <a:rPr lang="en-US" sz="1000"/>
                        <a:t>191</a:t>
                      </a:r>
                      <a:endParaRPr lang="en-US" sz="1000"/>
                    </a:p>
                  </a:txBody>
                  <a:tcPr/>
                </a:tc>
                <a:tc>
                  <a:txBody>
                    <a:bodyPr/>
                    <a:lstStyle/>
                    <a:p>
                      <a:r>
                        <a:rPr lang="en-US" sz="1000"/>
                        <a:t>1.0518%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45216188"/>
                  </a:ext>
                </a:extLst>
              </a:tr>
              <a:tr h="370840">
                <a:tc>
                  <a:txBody>
                    <a:bodyPr/>
                    <a:lstStyle/>
                    <a:p>
                      <a:r>
                        <a:rPr lang="en-US" sz="1000" b="1"/>
                        <a:t>burganbankkuwait (Burgan Bank) - 2017-01-09 08:16:01</a:t>
                      </a:r>
                      <a:r>
                        <a:rPr lang="en-US" sz="1000"/>
                        <a:t>
#BurganBankKuwait #BurganBankValue 
</a:t>
                      </a:r>
                      <a:r>
                        <a:rPr lang="ar-AE" sz="1000"/>
                        <a:t>حساب المزايا هو حساب راتب خاص للمقيمين مع المميزات التالية:
دخول تلقائي للسحب على 4000 دينار بشكل ربع سنوي 
بطاقه ائتمانية مجانيه، تقدم مجانا للسنه الأولى وفي السنه الثانية يتم دفع 2.5 دينار كل شهر  خصومات لدى محلات مختارة
</a:t>
                      </a:r>
                      <a:r>
                        <a:rPr lang="en-US" sz="1000"/>
                        <a:t>Value account is an account that is designed for expatriates with the following benefits:
Automatic entry into a quarterly draw for KD 4000 
Free credit card for the first year and monthly installment fees of KD 2.5 thereafter 
Merchant discounts</a:t>
                      </a:r>
                      <a:endParaRPr lang="en-US" sz="1000"/>
                    </a:p>
                  </a:txBody>
                  <a:tcPr/>
                </a:tc>
                <a:tc>
                  <a:txBody>
                    <a:bodyPr/>
                    <a:lstStyle/>
                    <a:p>
                      <a:r>
                        <a:rPr lang="en-US" sz="1000"/>
                        <a:t>103</a:t>
                      </a:r>
                      <a:endParaRPr lang="en-US" sz="1000"/>
                    </a:p>
                  </a:txBody>
                  <a:tcPr/>
                </a:tc>
                <a:tc>
                  <a:txBody>
                    <a:bodyPr/>
                    <a:lstStyle/>
                    <a:p>
                      <a:r>
                        <a:rPr lang="en-US" sz="1000"/>
                        <a:t>10</a:t>
                      </a:r>
                      <a:endParaRPr lang="en-US" sz="1000"/>
                    </a:p>
                  </a:txBody>
                  <a:tcPr/>
                </a:tc>
                <a:tc>
                  <a:txBody>
                    <a:bodyPr/>
                    <a:lstStyle/>
                    <a:p>
                      <a:r>
                        <a:rPr lang="en-US" sz="1000"/>
                        <a:t>1.0500%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39745674"/>
                  </a:ext>
                </a:extLst>
              </a:tr>
              <a:tr h="370840">
                <a:tc>
                  <a:txBody>
                    <a:bodyPr/>
                    <a:lstStyle/>
                    <a:p>
                      <a:r>
                        <a:rPr lang="en-US" sz="1000" b="1"/>
                        <a:t>warba_bank (Warba Bank </a:t>
                      </a:r>
                      <a:r>
                        <a:rPr lang="ar-AE" sz="1000" b="1"/>
                        <a:t>بنك وربة) - 2017-01-06 08:31:20</a:t>
                      </a:r>
                      <a:r>
                        <a:rPr lang="ar-AE" sz="1000"/>
                        <a:t>
بسم الله الرحمن الرحيم
" فإذا قضيت الصلاة فانتشروا في الأرض وابتغوا من فضل الله واذكروا الله كثيرا لعلكم تفلحون "
صدق الله العظيم
#بنك_وربة #جمعة_مباركة</a:t>
                      </a:r>
                      <a:endParaRPr lang="en-US" sz="1000"/>
                    </a:p>
                  </a:txBody>
                  <a:tcPr/>
                </a:tc>
                <a:tc>
                  <a:txBody>
                    <a:bodyPr/>
                    <a:lstStyle/>
                    <a:p>
                      <a:r>
                        <a:rPr lang="en-US" sz="1000"/>
                        <a:t>597</a:t>
                      </a:r>
                      <a:endParaRPr lang="en-US" sz="1000"/>
                    </a:p>
                  </a:txBody>
                  <a:tcPr/>
                </a:tc>
                <a:tc>
                  <a:txBody>
                    <a:bodyPr/>
                    <a:lstStyle/>
                    <a:p>
                      <a:r>
                        <a:rPr lang="en-US" sz="1000"/>
                        <a:t>5</a:t>
                      </a:r>
                      <a:endParaRPr lang="en-US" sz="1000"/>
                    </a:p>
                  </a:txBody>
                  <a:tcPr/>
                </a:tc>
                <a:tc>
                  <a:txBody>
                    <a:bodyPr/>
                    <a:lstStyle/>
                    <a:p>
                      <a:r>
                        <a:rPr lang="en-US" sz="1000"/>
                        <a:t>0.9956%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329990943"/>
                  </a:ext>
                </a:extLst>
              </a:tr>
              <a:tr h="370840">
                <a:tc>
                  <a:txBody>
                    <a:bodyPr/>
                    <a:lstStyle/>
                    <a:p>
                      <a:r>
                        <a:rPr lang="en-US" sz="1000" b="1"/>
                        <a:t>burganbankkuwait (Burgan Bank) - 2017-01-08 11:18:55</a:t>
                      </a:r>
                      <a:r>
                        <a:rPr lang="en-US" sz="1000"/>
                        <a:t>
</a:t>
                      </a:r>
                      <a:r>
                        <a:rPr lang="ar-AE" sz="1000"/>
                        <a:t>سيتم إيداع المكافأة الطلابية لطلبة كلية الشرق الأوسط الأمريكية اليوم - للفصل الدراسي الأول(المستجدين)</a:t>
                      </a:r>
                      <a:endParaRPr lang="en-US" sz="1000"/>
                    </a:p>
                  </a:txBody>
                  <a:tcPr/>
                </a:tc>
                <a:tc>
                  <a:txBody>
                    <a:bodyPr/>
                    <a:lstStyle/>
                    <a:p>
                      <a:r>
                        <a:rPr lang="en-US" sz="1000"/>
                        <a:t>100</a:t>
                      </a:r>
                      <a:endParaRPr lang="en-US" sz="1000"/>
                    </a:p>
                  </a:txBody>
                  <a:tcPr/>
                </a:tc>
                <a:tc>
                  <a:txBody>
                    <a:bodyPr/>
                    <a:lstStyle/>
                    <a:p>
                      <a:r>
                        <a:rPr lang="en-US" sz="1000"/>
                        <a:t>6</a:t>
                      </a:r>
                      <a:endParaRPr lang="en-US" sz="1000"/>
                    </a:p>
                  </a:txBody>
                  <a:tcPr/>
                </a:tc>
                <a:tc>
                  <a:txBody>
                    <a:bodyPr/>
                    <a:lstStyle/>
                    <a:p>
                      <a:r>
                        <a:rPr lang="en-US" sz="1000"/>
                        <a:t>0.9878%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67877248"/>
                  </a:ext>
                </a:extLst>
              </a:tr>
              <a:tr h="370840">
                <a:tc>
                  <a:txBody>
                    <a:bodyPr/>
                    <a:lstStyle/>
                    <a:p>
                      <a:r>
                        <a:rPr lang="en-US" sz="1000" b="1"/>
                        <a:t>warba_bank (Warba Bank </a:t>
                      </a:r>
                      <a:r>
                        <a:rPr lang="ar-AE" sz="1000" b="1"/>
                        <a:t>بنك وربة) - 2017-01-05 10:56:18</a:t>
                      </a:r>
                      <a:r>
                        <a:rPr lang="ar-AE" sz="1000"/>
                        <a:t>
وين أفضل مكان حق الكشتة في العطلة والجو الحلو؟ </a:t>
                      </a:r>
                      <a:r>
                        <a:rPr lang="en-US" sz="1000"/>
                        <a:t>😎</a:t>
                      </a:r>
                      <a:endParaRPr lang="en-US" sz="1000"/>
                    </a:p>
                  </a:txBody>
                  <a:tcPr/>
                </a:tc>
                <a:tc>
                  <a:txBody>
                    <a:bodyPr/>
                    <a:lstStyle/>
                    <a:p>
                      <a:r>
                        <a:rPr lang="en-US" sz="1000"/>
                        <a:t>544</a:t>
                      </a:r>
                      <a:endParaRPr lang="en-US" sz="1000"/>
                    </a:p>
                  </a:txBody>
                  <a:tcPr/>
                </a:tc>
                <a:tc>
                  <a:txBody>
                    <a:bodyPr/>
                    <a:lstStyle/>
                    <a:p>
                      <a:r>
                        <a:rPr lang="en-US" sz="1000"/>
                        <a:t>47</a:t>
                      </a:r>
                      <a:endParaRPr lang="en-US" sz="1000"/>
                    </a:p>
                  </a:txBody>
                  <a:tcPr/>
                </a:tc>
                <a:tc>
                  <a:txBody>
                    <a:bodyPr/>
                    <a:lstStyle/>
                    <a:p>
                      <a:r>
                        <a:rPr lang="en-US" sz="1000"/>
                        <a:t>0.9778%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177990989"/>
                  </a:ext>
                </a:extLst>
              </a:tr>
            </a:tbl>
          </a:graphicData>
        </a:graphic>
      </p:graphicFrame>
      <p:sp>
        <p:nvSpPr>
          <p:cNvPr id="4" name="Text Placeholder 3"/>
          <p:cNvSpPr>
            <a:spLocks noGrp="1"/>
          </p:cNvSpPr>
          <p:nvPr>
            <p:ph type="body" sz="quarter" idx="14"/>
          </p:nvPr>
        </p:nvSpPr>
        <p:spPr/>
        <p:txBody>
          <a:bodyPr/>
          <a:lstStyle/>
          <a:p>
            <a:r>
              <a:rPr lang="en-US"/>
              <a:t>01/05/2017 - 01/11/2017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625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08429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97342728"/>
                    </a:ext>
                  </a:extLst>
                </a:gridCol>
                <a:gridCol w="987552">
                  <a:extLst>
                    <a:ext uri="{9D8B030D-6E8A-4147-A177-3AD203B41FA5}">
                      <a16:colId xmlns:a16="http://schemas.microsoft.com/office/drawing/2014/main" val="1264120252"/>
                    </a:ext>
                  </a:extLst>
                </a:gridCol>
                <a:gridCol w="987552">
                  <a:extLst>
                    <a:ext uri="{9D8B030D-6E8A-4147-A177-3AD203B41FA5}">
                      <a16:colId xmlns:a16="http://schemas.microsoft.com/office/drawing/2014/main" val="1634415978"/>
                    </a:ext>
                  </a:extLst>
                </a:gridCol>
                <a:gridCol w="987552">
                  <a:extLst>
                    <a:ext uri="{9D8B030D-6E8A-4147-A177-3AD203B41FA5}">
                      <a16:colId xmlns:a16="http://schemas.microsoft.com/office/drawing/2014/main" val="367218729"/>
                    </a:ext>
                  </a:extLst>
                </a:gridCol>
                <a:gridCol w="987552">
                  <a:extLst>
                    <a:ext uri="{9D8B030D-6E8A-4147-A177-3AD203B41FA5}">
                      <a16:colId xmlns:a16="http://schemas.microsoft.com/office/drawing/2014/main" val="53771234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323210820"/>
                  </a:ext>
                </a:extLst>
              </a:tr>
              <a:tr h="370840">
                <a:tc>
                  <a:txBody>
                    <a:bodyPr/>
                    <a:lstStyle/>
                    <a:p>
                      <a:r>
                        <a:rPr lang="en-US" sz="1000" b="1"/>
                        <a:t>burganbankkuwait (Burgan Bank) - 2017-01-09 06:14:18</a:t>
                      </a:r>
                      <a:r>
                        <a:rPr lang="en-US" sz="1000"/>
                        <a:t>
</a:t>
                      </a:r>
                      <a:r>
                        <a:rPr lang="ar-AE" sz="1000"/>
                        <a:t>سيتم إيداع رواتب المتقاعدين اليوم</a:t>
                      </a:r>
                      <a:endParaRPr lang="en-US" sz="1000"/>
                    </a:p>
                  </a:txBody>
                  <a:tcPr/>
                </a:tc>
                <a:tc>
                  <a:txBody>
                    <a:bodyPr/>
                    <a:lstStyle/>
                    <a:p>
                      <a:r>
                        <a:rPr lang="en-US" sz="1000"/>
                        <a:t>101</a:t>
                      </a:r>
                      <a:endParaRPr lang="en-US" sz="1000"/>
                    </a:p>
                  </a:txBody>
                  <a:tcPr/>
                </a:tc>
                <a:tc>
                  <a:txBody>
                    <a:bodyPr/>
                    <a:lstStyle/>
                    <a:p>
                      <a:r>
                        <a:rPr lang="en-US" sz="1000"/>
                        <a:t>1</a:t>
                      </a:r>
                      <a:endParaRPr lang="en-US" sz="1000"/>
                    </a:p>
                  </a:txBody>
                  <a:tcPr/>
                </a:tc>
                <a:tc>
                  <a:txBody>
                    <a:bodyPr/>
                    <a:lstStyle/>
                    <a:p>
                      <a:r>
                        <a:rPr lang="en-US" sz="1000"/>
                        <a:t>0.9478%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78405101"/>
                  </a:ext>
                </a:extLst>
              </a:tr>
              <a:tr h="370840">
                <a:tc>
                  <a:txBody>
                    <a:bodyPr/>
                    <a:lstStyle/>
                    <a:p>
                      <a:r>
                        <a:rPr lang="en-US" sz="1000" b="1"/>
                        <a:t>warba_bank (Warba Bank </a:t>
                      </a:r>
                      <a:r>
                        <a:rPr lang="ar-AE" sz="1000" b="1"/>
                        <a:t>بنك وربة) - 2017-01-08 17:17:24</a:t>
                      </a:r>
                      <a:r>
                        <a:rPr lang="ar-AE" sz="1000"/>
                        <a:t>
تتوقعون شنو هدايا تحويل الراتب لعام 2017؟
#بنك_وربة #نتميز_بالحلول</a:t>
                      </a:r>
                      <a:endParaRPr lang="en-US" sz="1000"/>
                    </a:p>
                  </a:txBody>
                  <a:tcPr/>
                </a:tc>
                <a:tc>
                  <a:txBody>
                    <a:bodyPr/>
                    <a:lstStyle/>
                    <a:p>
                      <a:r>
                        <a:rPr lang="en-US" sz="1000"/>
                        <a:t>505</a:t>
                      </a:r>
                      <a:endParaRPr lang="en-US" sz="1000"/>
                    </a:p>
                  </a:txBody>
                  <a:tcPr/>
                </a:tc>
                <a:tc>
                  <a:txBody>
                    <a:bodyPr/>
                    <a:lstStyle/>
                    <a:p>
                      <a:r>
                        <a:rPr lang="en-US" sz="1000"/>
                        <a:t>55</a:t>
                      </a:r>
                      <a:endParaRPr lang="en-US" sz="1000"/>
                    </a:p>
                  </a:txBody>
                  <a:tcPr/>
                </a:tc>
                <a:tc>
                  <a:txBody>
                    <a:bodyPr/>
                    <a:lstStyle/>
                    <a:p>
                      <a:r>
                        <a:rPr lang="en-US" sz="1000"/>
                        <a:t>0.9253%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49962229"/>
                  </a:ext>
                </a:extLst>
              </a:tr>
              <a:tr h="370840">
                <a:tc>
                  <a:txBody>
                    <a:bodyPr/>
                    <a:lstStyle/>
                    <a:p>
                      <a:r>
                        <a:rPr lang="en-US" sz="1000" b="1"/>
                        <a:t>altijaricbk (Commercial Bank Of Kuwait) - 2017-01-09 05:49:11</a:t>
                      </a:r>
                      <a:r>
                        <a:rPr lang="en-US" sz="1000"/>
                        <a:t>
</a:t>
                      </a:r>
                      <a:r>
                        <a:rPr lang="ar-AE" sz="1000"/>
                        <a:t>عملائنا الكرام، لقد تم إيداع رواتب المتقاعدين
#راتبك_مع_التجاري</a:t>
                      </a:r>
                      <a:endParaRPr lang="en-US" sz="1000"/>
                    </a:p>
                  </a:txBody>
                  <a:tcPr/>
                </a:tc>
                <a:tc>
                  <a:txBody>
                    <a:bodyPr/>
                    <a:lstStyle/>
                    <a:p>
                      <a:r>
                        <a:rPr lang="en-US" sz="1000"/>
                        <a:t>189</a:t>
                      </a:r>
                      <a:endParaRPr lang="en-US" sz="1000"/>
                    </a:p>
                  </a:txBody>
                  <a:tcPr/>
                </a:tc>
                <a:tc>
                  <a:txBody>
                    <a:bodyPr/>
                    <a:lstStyle/>
                    <a:p>
                      <a:r>
                        <a:rPr lang="en-US" sz="1000"/>
                        <a:t>0</a:t>
                      </a:r>
                      <a:endParaRPr lang="en-US" sz="1000"/>
                    </a:p>
                  </a:txBody>
                  <a:tcPr/>
                </a:tc>
                <a:tc>
                  <a:txBody>
                    <a:bodyPr/>
                    <a:lstStyle/>
                    <a:p>
                      <a:r>
                        <a:rPr lang="en-US" sz="1000"/>
                        <a:t>0.9231%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91850004"/>
                  </a:ext>
                </a:extLst>
              </a:tr>
              <a:tr h="370840">
                <a:tc>
                  <a:txBody>
                    <a:bodyPr/>
                    <a:lstStyle/>
                    <a:p>
                      <a:r>
                        <a:rPr lang="en-US" sz="1000" b="1"/>
                        <a:t>altijaricbk (Commercial Bank Of Kuwait) - 2017-01-10 16:07:32</a:t>
                      </a:r>
                      <a:r>
                        <a:rPr lang="en-US" sz="1000"/>
                        <a:t>
</a:t>
                      </a:r>
                      <a:r>
                        <a:rPr lang="ar-AE" sz="1000"/>
                        <a:t>احصل على خصم 10% عند استخدامك أي من بطاقات التجاري الائتمانية على جميع العيادات الخارجية وقسم التجميل من مستشفى رويال حياة</a:t>
                      </a:r>
                      <a:endParaRPr lang="en-US" sz="1000"/>
                    </a:p>
                  </a:txBody>
                  <a:tcPr/>
                </a:tc>
                <a:tc>
                  <a:txBody>
                    <a:bodyPr/>
                    <a:lstStyle/>
                    <a:p>
                      <a:r>
                        <a:rPr lang="en-US" sz="1000"/>
                        <a:t>188</a:t>
                      </a:r>
                      <a:endParaRPr lang="en-US" sz="1000"/>
                    </a:p>
                  </a:txBody>
                  <a:tcPr/>
                </a:tc>
                <a:tc>
                  <a:txBody>
                    <a:bodyPr/>
                    <a:lstStyle/>
                    <a:p>
                      <a:r>
                        <a:rPr lang="en-US" sz="1000"/>
                        <a:t>0</a:t>
                      </a:r>
                      <a:endParaRPr lang="en-US" sz="1000"/>
                    </a:p>
                  </a:txBody>
                  <a:tcPr/>
                </a:tc>
                <a:tc>
                  <a:txBody>
                    <a:bodyPr/>
                    <a:lstStyle/>
                    <a:p>
                      <a:r>
                        <a:rPr lang="en-US" sz="1000"/>
                        <a:t>0.9176%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594864164"/>
                  </a:ext>
                </a:extLst>
              </a:tr>
            </a:tbl>
          </a:graphicData>
        </a:graphic>
      </p:graphicFrame>
      <p:sp>
        <p:nvSpPr>
          <p:cNvPr id="4" name="Text Placeholder 3"/>
          <p:cNvSpPr>
            <a:spLocks noGrp="1"/>
          </p:cNvSpPr>
          <p:nvPr>
            <p:ph type="body" sz="quarter" idx="14"/>
          </p:nvPr>
        </p:nvSpPr>
        <p:spPr/>
        <p:txBody>
          <a:bodyPr/>
          <a:lstStyle/>
          <a:p>
            <a:r>
              <a:rPr lang="en-US"/>
              <a:t>01/05/2017 - 01/11/2017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99197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434</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2017-01-12T09:36:36Z</dcterms:created>
  <dcterms:modified xsi:type="dcterms:W3CDTF">2017-01-12T09:37:03Z</dcterms:modified>
</cp:coreProperties>
</file>