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Lst>
  <p:sldSz cx="9144000" cy="6858000" type="screen4x3"/>
  <p:notesSz cx="6858000" cy="9144000"/>
  <p:embeddedFontLst>
    <p:embeddedFont>
      <p:font typeface="Calibri" panose="020F0502020204030204" pitchFamily="34" charset="0"/>
      <p:regular r:id="rId6"/>
      <p:bold r:id="rId7"/>
      <p:italic r:id="rId8"/>
      <p:boldItalic r:id="rId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3.fntdata"/><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font" Target="fonts/font2.fntdata"/><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1.fntdata"/><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font" Target="fonts/font4.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1/6/2017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1/6/2017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1/6/2017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1/6/2017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1/6/2017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1/6/2017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1/6/2017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1/6/2017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1/6/2017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1/6/2017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Posts Table - 1 of 4</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3427072024"/>
              </p:ext>
            </p:extLst>
          </p:nvPr>
        </p:nvGraphicFramePr>
        <p:xfrm>
          <a:off x="457200" y="1731963"/>
          <a:ext cx="8229600" cy="5674360"/>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898593787"/>
                    </a:ext>
                  </a:extLst>
                </a:gridCol>
                <a:gridCol w="987552">
                  <a:extLst>
                    <a:ext uri="{9D8B030D-6E8A-4147-A177-3AD203B41FA5}">
                      <a16:colId xmlns:a16="http://schemas.microsoft.com/office/drawing/2014/main" val="510326726"/>
                    </a:ext>
                  </a:extLst>
                </a:gridCol>
                <a:gridCol w="987552">
                  <a:extLst>
                    <a:ext uri="{9D8B030D-6E8A-4147-A177-3AD203B41FA5}">
                      <a16:colId xmlns:a16="http://schemas.microsoft.com/office/drawing/2014/main" val="2624038373"/>
                    </a:ext>
                  </a:extLst>
                </a:gridCol>
                <a:gridCol w="987552">
                  <a:extLst>
                    <a:ext uri="{9D8B030D-6E8A-4147-A177-3AD203B41FA5}">
                      <a16:colId xmlns:a16="http://schemas.microsoft.com/office/drawing/2014/main" val="355426817"/>
                    </a:ext>
                  </a:extLst>
                </a:gridCol>
                <a:gridCol w="987552">
                  <a:extLst>
                    <a:ext uri="{9D8B030D-6E8A-4147-A177-3AD203B41FA5}">
                      <a16:colId xmlns:a16="http://schemas.microsoft.com/office/drawing/2014/main" val="485665447"/>
                    </a:ext>
                  </a:extLst>
                </a:gridCol>
              </a:tblGrid>
              <a:tr h="370840">
                <a:tc>
                  <a:txBody>
                    <a:bodyPr/>
                    <a:lstStyle/>
                    <a:p>
                      <a:r>
                        <a:rPr lang="en-US" sz="1000"/>
                        <a:t>Post</a:t>
                      </a:r>
                      <a:endParaRPr lang="en-US" sz="1000"/>
                    </a:p>
                  </a:txBody>
                  <a:tcPr/>
                </a:tc>
                <a:tc>
                  <a:txBody>
                    <a:bodyPr/>
                    <a:lstStyle/>
                    <a:p>
                      <a:r>
                        <a:rPr lang="en-US" sz="1000"/>
                        <a:t>Likes</a:t>
                      </a:r>
                      <a:endParaRPr lang="en-US" sz="1000"/>
                    </a:p>
                  </a:txBody>
                  <a:tcPr/>
                </a:tc>
                <a:tc>
                  <a:txBody>
                    <a:bodyPr/>
                    <a:lstStyle/>
                    <a:p>
                      <a:r>
                        <a:rPr lang="en-US" sz="1000"/>
                        <a:t>Comments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extLst>
                  <a:ext uri="{0D108BD9-81ED-4DB2-BD59-A6C34878D82A}">
                    <a16:rowId xmlns:a16="http://schemas.microsoft.com/office/drawing/2014/main" val="2165899459"/>
                  </a:ext>
                </a:extLst>
              </a:tr>
              <a:tr h="370840">
                <a:tc>
                  <a:txBody>
                    <a:bodyPr/>
                    <a:lstStyle/>
                    <a:p>
                      <a:r>
                        <a:rPr lang="en-US" sz="1000" b="1"/>
                        <a:t>watannews (</a:t>
                      </a:r>
                      <a:r>
                        <a:rPr lang="ar-AE" sz="1000" b="1"/>
                        <a:t>جريدة الوطن الالكترونية) - 2017-01-04 23:29:52</a:t>
                      </a:r>
                      <a:r>
                        <a:rPr lang="ar-AE" sz="1000"/>
                        <a:t>
ملكة السويد تدعي أن قصرها مسكون بالأشباح!
أدلت ملكة السويد سيلفيا بتصريحات غريبة من نوعها ومثيرة للدهشة، إذ ادعت أنه بين الفينة والأخرى تصادف أشباحا طيبين في قصرها!
وقالت الملكة سيلفيا البالغة 73 عاما في فيلم وثائقي أنتجته محطة الإذاعة السويدية "</a:t>
                      </a:r>
                      <a:r>
                        <a:rPr lang="en-US" sz="1000"/>
                        <a:t>SVT": "</a:t>
                      </a:r>
                      <a:r>
                        <a:rPr lang="ar-AE" sz="1000"/>
                        <a:t>هناك أصدقاء صغار، وهم الأشباح، وجميعهم لطيفون، وبحيث تشعر من حين إلى آخر أنك لست بمفردك". وأضافت الملكة أنها لا تشعر بالخوف منهم، بل بالإثارة وحدها.
للمزيد.. تابعنا عبر جريدة «الوطن» الإلكترونية </a:t>
                      </a:r>
                      <a:r>
                        <a:rPr lang="en-US" sz="1000"/>
                        <a:t>www.kuwait.tt</a:t>
                      </a:r>
                      <a:endParaRPr lang="en-US" sz="1000"/>
                    </a:p>
                  </a:txBody>
                  <a:tcPr/>
                </a:tc>
                <a:tc>
                  <a:txBody>
                    <a:bodyPr/>
                    <a:lstStyle/>
                    <a:p>
                      <a:r>
                        <a:rPr lang="en-US" sz="1000"/>
                        <a:t>1641</a:t>
                      </a:r>
                      <a:endParaRPr lang="en-US" sz="1000"/>
                    </a:p>
                  </a:txBody>
                  <a:tcPr/>
                </a:tc>
                <a:tc>
                  <a:txBody>
                    <a:bodyPr/>
                    <a:lstStyle/>
                    <a:p>
                      <a:r>
                        <a:rPr lang="en-US" sz="1000"/>
                        <a:t>58</a:t>
                      </a:r>
                      <a:endParaRPr lang="en-US" sz="1000"/>
                    </a:p>
                  </a:txBody>
                  <a:tcPr/>
                </a:tc>
                <a:tc>
                  <a:txBody>
                    <a:bodyPr/>
                    <a:lstStyle/>
                    <a:p>
                      <a:r>
                        <a:rPr lang="en-US" sz="1000"/>
                        <a:t>0.2554%</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3267328921"/>
                  </a:ext>
                </a:extLst>
              </a:tr>
              <a:tr h="370840">
                <a:tc>
                  <a:txBody>
                    <a:bodyPr/>
                    <a:lstStyle/>
                    <a:p>
                      <a:r>
                        <a:rPr lang="en-US" sz="1000" b="1"/>
                        <a:t>watannews (</a:t>
                      </a:r>
                      <a:r>
                        <a:rPr lang="ar-AE" sz="1000" b="1"/>
                        <a:t>جريدة الوطن الالكترونية) - 2017-01-04 23:02:00</a:t>
                      </a:r>
                      <a:r>
                        <a:rPr lang="ar-AE" sz="1000"/>
                        <a:t>
«ﺑﺤﻴﺮﺓ ﻧﺎﺻﺮ» ﻓﻲ مصر.. ﻭ«ﺩﺑﻲ» ضمن أجمل صور ناسا 2016
نشرت وكالة الفضاء الأميركية "ناسا" 16 صورة مختارة بعناية بوصفها الأجمل بين ملايين الصور الملتقطة من نوافذ محطتها الفضائية عبر عدسات المصورين في عام 2016
 وحظيت إمارة دبي وأجزاء من دولة الإمارات العربية المتحدة ودولة مصر بصورتين من المجموعة المنتخبة.  ولفتت دبي الأنظار بأنوراها خلال الليل في الصورة الأولى الملتقطة في 11 مارس 2016. وفي الصورة الثانية ظهرت بحيرة ناصر جنوبي مصر باللون الأخضر وسط الصحراء في 21 يونيو 2016، وهي أكبر بحيرة صناعية في العالم، وتقع في جنوب مصر عند مدينة أسوان.  للمزيد.. تابعنا عبر جريدة «الوطن» الإلكترونية </a:t>
                      </a:r>
                      <a:r>
                        <a:rPr lang="en-US" sz="1000"/>
                        <a:t>www.kuwait.tt</a:t>
                      </a:r>
                      <a:endParaRPr lang="en-US" sz="1000"/>
                    </a:p>
                  </a:txBody>
                  <a:tcPr/>
                </a:tc>
                <a:tc>
                  <a:txBody>
                    <a:bodyPr/>
                    <a:lstStyle/>
                    <a:p>
                      <a:r>
                        <a:rPr lang="en-US" sz="1000"/>
                        <a:t>1283</a:t>
                      </a:r>
                      <a:endParaRPr lang="en-US" sz="1000"/>
                    </a:p>
                  </a:txBody>
                  <a:tcPr/>
                </a:tc>
                <a:tc>
                  <a:txBody>
                    <a:bodyPr/>
                    <a:lstStyle/>
                    <a:p>
                      <a:r>
                        <a:rPr lang="en-US" sz="1000"/>
                        <a:t>9</a:t>
                      </a:r>
                      <a:endParaRPr lang="en-US" sz="1000"/>
                    </a:p>
                  </a:txBody>
                  <a:tcPr/>
                </a:tc>
                <a:tc>
                  <a:txBody>
                    <a:bodyPr/>
                    <a:lstStyle/>
                    <a:p>
                      <a:r>
                        <a:rPr lang="en-US" sz="1000"/>
                        <a:t>0.1942%</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1188455488"/>
                  </a:ext>
                </a:extLst>
              </a:tr>
              <a:tr h="370840">
                <a:tc>
                  <a:txBody>
                    <a:bodyPr/>
                    <a:lstStyle/>
                    <a:p>
                      <a:r>
                        <a:rPr lang="en-US" sz="1000" b="1"/>
                        <a:t>watannews (</a:t>
                      </a:r>
                      <a:r>
                        <a:rPr lang="ar-AE" sz="1000" b="1"/>
                        <a:t>جريدة الوطن الالكترونية) - 2017-01-04 22:14:53</a:t>
                      </a:r>
                      <a:r>
                        <a:rPr lang="ar-AE" sz="1000"/>
                        <a:t>
مُتهم يتغلب على 3 ضباط شرطة في غرفة التحقيق
تمكن متهم صيني من التغلب على 3 ضباط شرطة، وانهال على أحدهم بالضرب، لكنه لم يتمكن من الهرب.
وفي مقطع فيديو تناقلته مواقع التواصل الاجتماعي، يظهر اثنان من الضباط، وهما يقتادان المتهم إلى غرفة التحقيق، قبل أن يستشيط غضباً، ويبدأ بمواجهتهما عندما حاول أحدهما وضع الأغلال في يديه.
ولم يرغب الضابطان في الدخول بشجار مع المتهم، لكن زميلاً ثالثاً لهما دخل إلى الغرفة، وأقحم نفسه في الشجار الدائر، قبل أن يهاجمه المتهم وينهال عليه بالضرب، مستغلاً تفوقه الجسدي. 
للمزيد.. تابعنا عبر جريدة «الوطن» الإلكترونية </a:t>
                      </a:r>
                      <a:r>
                        <a:rPr lang="en-US" sz="1000"/>
                        <a:t>www.kuwait.tt</a:t>
                      </a:r>
                      <a:endParaRPr lang="en-US" sz="1000"/>
                    </a:p>
                  </a:txBody>
                  <a:tcPr/>
                </a:tc>
                <a:tc>
                  <a:txBody>
                    <a:bodyPr/>
                    <a:lstStyle/>
                    <a:p>
                      <a:r>
                        <a:rPr lang="en-US" sz="1000"/>
                        <a:t>1744</a:t>
                      </a:r>
                      <a:endParaRPr lang="en-US" sz="1000"/>
                    </a:p>
                  </a:txBody>
                  <a:tcPr/>
                </a:tc>
                <a:tc>
                  <a:txBody>
                    <a:bodyPr/>
                    <a:lstStyle/>
                    <a:p>
                      <a:r>
                        <a:rPr lang="en-US" sz="1000"/>
                        <a:t>62</a:t>
                      </a:r>
                      <a:endParaRPr lang="en-US" sz="1000"/>
                    </a:p>
                  </a:txBody>
                  <a:tcPr/>
                </a:tc>
                <a:tc>
                  <a:txBody>
                    <a:bodyPr/>
                    <a:lstStyle/>
                    <a:p>
                      <a:r>
                        <a:rPr lang="en-US" sz="1000"/>
                        <a:t>0.2715%</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1880564432"/>
                  </a:ext>
                </a:extLst>
              </a:tr>
            </a:tbl>
          </a:graphicData>
        </a:graphic>
      </p:graphicFrame>
      <p:sp>
        <p:nvSpPr>
          <p:cNvPr id="4" name="Text Placeholder 3"/>
          <p:cNvSpPr>
            <a:spLocks noGrp="1"/>
          </p:cNvSpPr>
          <p:nvPr>
            <p:ph type="body" sz="quarter" idx="14"/>
          </p:nvPr>
        </p:nvSpPr>
        <p:spPr/>
        <p:txBody>
          <a:bodyPr/>
          <a:lstStyle/>
          <a:p>
            <a:r>
              <a:rPr lang="en-US"/>
              <a:t>01/01/2017 - 01/04/2017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024338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Posts Table - 2 of 4</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32701248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513840689"/>
                    </a:ext>
                  </a:extLst>
                </a:gridCol>
                <a:gridCol w="987552">
                  <a:extLst>
                    <a:ext uri="{9D8B030D-6E8A-4147-A177-3AD203B41FA5}">
                      <a16:colId xmlns:a16="http://schemas.microsoft.com/office/drawing/2014/main" val="3697190892"/>
                    </a:ext>
                  </a:extLst>
                </a:gridCol>
                <a:gridCol w="987552">
                  <a:extLst>
                    <a:ext uri="{9D8B030D-6E8A-4147-A177-3AD203B41FA5}">
                      <a16:colId xmlns:a16="http://schemas.microsoft.com/office/drawing/2014/main" val="1255298352"/>
                    </a:ext>
                  </a:extLst>
                </a:gridCol>
                <a:gridCol w="987552">
                  <a:extLst>
                    <a:ext uri="{9D8B030D-6E8A-4147-A177-3AD203B41FA5}">
                      <a16:colId xmlns:a16="http://schemas.microsoft.com/office/drawing/2014/main" val="3936871974"/>
                    </a:ext>
                  </a:extLst>
                </a:gridCol>
                <a:gridCol w="987552">
                  <a:extLst>
                    <a:ext uri="{9D8B030D-6E8A-4147-A177-3AD203B41FA5}">
                      <a16:colId xmlns:a16="http://schemas.microsoft.com/office/drawing/2014/main" val="1548756406"/>
                    </a:ext>
                  </a:extLst>
                </a:gridCol>
              </a:tblGrid>
              <a:tr h="370840">
                <a:tc>
                  <a:txBody>
                    <a:bodyPr/>
                    <a:lstStyle/>
                    <a:p>
                      <a:r>
                        <a:rPr lang="en-US" sz="1000"/>
                        <a:t>Post</a:t>
                      </a:r>
                      <a:endParaRPr lang="en-US" sz="1000"/>
                    </a:p>
                  </a:txBody>
                  <a:tcPr/>
                </a:tc>
                <a:tc>
                  <a:txBody>
                    <a:bodyPr/>
                    <a:lstStyle/>
                    <a:p>
                      <a:r>
                        <a:rPr lang="en-US" sz="1000"/>
                        <a:t>Likes</a:t>
                      </a:r>
                      <a:endParaRPr lang="en-US" sz="1000"/>
                    </a:p>
                  </a:txBody>
                  <a:tcPr/>
                </a:tc>
                <a:tc>
                  <a:txBody>
                    <a:bodyPr/>
                    <a:lstStyle/>
                    <a:p>
                      <a:r>
                        <a:rPr lang="en-US" sz="1000"/>
                        <a:t>Comments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extLst>
                  <a:ext uri="{0D108BD9-81ED-4DB2-BD59-A6C34878D82A}">
                    <a16:rowId xmlns:a16="http://schemas.microsoft.com/office/drawing/2014/main" val="2081350031"/>
                  </a:ext>
                </a:extLst>
              </a:tr>
              <a:tr h="370840">
                <a:tc>
                  <a:txBody>
                    <a:bodyPr/>
                    <a:lstStyle/>
                    <a:p>
                      <a:r>
                        <a:rPr lang="en-US" sz="1000" b="1"/>
                        <a:t>watannews (</a:t>
                      </a:r>
                      <a:r>
                        <a:rPr lang="ar-AE" sz="1000" b="1"/>
                        <a:t>جريدة الوطن الالكترونية) - 2017-01-04 21:37:32</a:t>
                      </a:r>
                      <a:r>
                        <a:rPr lang="ar-AE" sz="1000"/>
                        <a:t>
حى على الصلاة</a:t>
                      </a:r>
                      <a:endParaRPr lang="en-US" sz="1000"/>
                    </a:p>
                  </a:txBody>
                  <a:tcPr/>
                </a:tc>
                <a:tc>
                  <a:txBody>
                    <a:bodyPr/>
                    <a:lstStyle/>
                    <a:p>
                      <a:r>
                        <a:rPr lang="en-US" sz="1000"/>
                        <a:t>1348</a:t>
                      </a:r>
                      <a:endParaRPr lang="en-US" sz="1000"/>
                    </a:p>
                  </a:txBody>
                  <a:tcPr/>
                </a:tc>
                <a:tc>
                  <a:txBody>
                    <a:bodyPr/>
                    <a:lstStyle/>
                    <a:p>
                      <a:r>
                        <a:rPr lang="en-US" sz="1000"/>
                        <a:t>4</a:t>
                      </a:r>
                      <a:endParaRPr lang="en-US" sz="1000"/>
                    </a:p>
                  </a:txBody>
                  <a:tcPr/>
                </a:tc>
                <a:tc>
                  <a:txBody>
                    <a:bodyPr/>
                    <a:lstStyle/>
                    <a:p>
                      <a:r>
                        <a:rPr lang="en-US" sz="1000"/>
                        <a:t>0.2032%</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591118469"/>
                  </a:ext>
                </a:extLst>
              </a:tr>
              <a:tr h="370840">
                <a:tc>
                  <a:txBody>
                    <a:bodyPr/>
                    <a:lstStyle/>
                    <a:p>
                      <a:r>
                        <a:rPr lang="en-US" sz="1000" b="1"/>
                        <a:t>watannews (</a:t>
                      </a:r>
                      <a:r>
                        <a:rPr lang="ar-AE" sz="1000" b="1"/>
                        <a:t>جريدة الوطن الالكترونية) - 2017-01-04 21:36:21</a:t>
                      </a:r>
                      <a:r>
                        <a:rPr lang="ar-AE" sz="1000"/>
                        <a:t>
أمة 2016.. محاضر الفرز أمام الطاعنين اليوم
قررت المحكمة الدستورية عرض الكشوف الواردة من وزارة الداخلية بشأن انتخابات مجلس الأمة 2016 ومحاضر الفرز ومحاضر الفرز التجميعي الواردة من مجلس الأمة اعتبارا من اليوم ولمدة أسبوعين للطاعنين.
وكانت المحكمة الدستورية قد أجلت طعون الدوائر الانتخابية الأولى والثانية والثالثة إلى جلسة 23 يناير الجاري بعد الاطلاع على محاضر الفرز وانتقال مستشارين اثنين إلى مجلس الأمة قبل أيام للاطلاع على محاضر عدد من الصناديق.
وقررت المحكمة فتح الصناديق الخاصة باللجنتين 1 و 29 في الدائرة الثانية وفتح الصناديق الخاصة باللجنتين 15 و 19 في الدائرة الثالثة.
وأجلت (الدستورية) الطعون الانتخابية الخاصة بالدائرة الرابعة إلى جلسة المحكمة في 24 يناير الجاري للاطلاع وانتداب اثنين من المستشارين من المحكمة إلى مجلس الأمة للاطلاع على بعض محاضر اللجان الانتخابية في الدائرة.
للمزيد.. تابعنا عبر جريدة الوطن الإلكترونية</a:t>
                      </a:r>
                      <a:r>
                        <a:rPr lang="en-US" sz="1000"/>
                        <a:t>www.kuwait.tt</a:t>
                      </a:r>
                      <a:endParaRPr lang="en-US" sz="1000"/>
                    </a:p>
                  </a:txBody>
                  <a:tcPr/>
                </a:tc>
                <a:tc>
                  <a:txBody>
                    <a:bodyPr/>
                    <a:lstStyle/>
                    <a:p>
                      <a:r>
                        <a:rPr lang="en-US" sz="1000"/>
                        <a:t>1140</a:t>
                      </a:r>
                      <a:endParaRPr lang="en-US" sz="1000"/>
                    </a:p>
                  </a:txBody>
                  <a:tcPr/>
                </a:tc>
                <a:tc>
                  <a:txBody>
                    <a:bodyPr/>
                    <a:lstStyle/>
                    <a:p>
                      <a:r>
                        <a:rPr lang="en-US" sz="1000"/>
                        <a:t>4</a:t>
                      </a:r>
                      <a:endParaRPr lang="en-US" sz="1000"/>
                    </a:p>
                  </a:txBody>
                  <a:tcPr/>
                </a:tc>
                <a:tc>
                  <a:txBody>
                    <a:bodyPr/>
                    <a:lstStyle/>
                    <a:p>
                      <a:r>
                        <a:rPr lang="en-US" sz="1000"/>
                        <a:t>0.1720%</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1541690058"/>
                  </a:ext>
                </a:extLst>
              </a:tr>
              <a:tr h="370840">
                <a:tc>
                  <a:txBody>
                    <a:bodyPr/>
                    <a:lstStyle/>
                    <a:p>
                      <a:r>
                        <a:rPr lang="en-US" sz="1000" b="1"/>
                        <a:t>watannews (</a:t>
                      </a:r>
                      <a:r>
                        <a:rPr lang="ar-AE" sz="1000" b="1"/>
                        <a:t>جريدة الوطن الالكترونية) - 2017-01-04 21:34:41</a:t>
                      </a:r>
                      <a:r>
                        <a:rPr lang="ar-AE" sz="1000"/>
                        <a:t>
التربية: إعادة النظر في تخفيض بدل سكن المعلمين الوافدين
أكد وزير التربية ووزير التعليم العالي الكويتي الدكتور محمد الفارس الحرص على توفير الاجواء الملائمة للطلبة خلال فترة أدائهم اختبارات المرحلة الثانوية ومتابعة ما تقوم به المدارس في هذا الإطار.
وقال الفارس في تصريحات للصحافيين خلال جولة تفقدية على لجان اختبارات المرحلة الثانوية في منطقتي (مبارك الكبير) و(الأحمدي) التعليميتين اليوم الأربعاء لمتابعة سير الاختبارات فيها إن (التربية) توجه المسؤولين في المناطق التعليمية لإشاعة الأجواء التي تزيل التوتر لدى بعض الطلاب والطالبات خلال فترة الاختبارات.
وأضاف أن اختبارات المرحلة الثانوية تعتبر مصيرية لطلبة الصف ال12 لأنها ستؤثر على النسبة النهائية لهم معربا عن الأمل في أن تحقق لهم هذه الاختبارات الطموح الذي يسعى إليه كل منهم.
ولفت الى ضرورة مراعاة بعض الحالات وتدعيم الجانب النفسي لدى الطلبة والعمل على تهيئتهم لاداء الاختبارات ومساعدتهم في قراءة الأسئلة معربا عن تمنياته بالتوفيق للجميع في أداء تلك الاختبارات المصيرية.
وعن ابتكار وسائل حديثة في الغش لاسيما مع تطور التكنولوجيا أوضح أنه ناقش الامر</a:t>
                      </a:r>
                      <a:endParaRPr lang="en-US" sz="1000"/>
                    </a:p>
                  </a:txBody>
                  <a:tcPr/>
                </a:tc>
                <a:tc>
                  <a:txBody>
                    <a:bodyPr/>
                    <a:lstStyle/>
                    <a:p>
                      <a:r>
                        <a:rPr lang="en-US" sz="1000"/>
                        <a:t>1318</a:t>
                      </a:r>
                      <a:endParaRPr lang="en-US" sz="1000"/>
                    </a:p>
                  </a:txBody>
                  <a:tcPr/>
                </a:tc>
                <a:tc>
                  <a:txBody>
                    <a:bodyPr/>
                    <a:lstStyle/>
                    <a:p>
                      <a:r>
                        <a:rPr lang="en-US" sz="1000"/>
                        <a:t>44</a:t>
                      </a:r>
                      <a:endParaRPr lang="en-US" sz="1000"/>
                    </a:p>
                  </a:txBody>
                  <a:tcPr/>
                </a:tc>
                <a:tc>
                  <a:txBody>
                    <a:bodyPr/>
                    <a:lstStyle/>
                    <a:p>
                      <a:r>
                        <a:rPr lang="en-US" sz="1000"/>
                        <a:t>0.2047%</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2801745781"/>
                  </a:ext>
                </a:extLst>
              </a:tr>
              <a:tr h="370840">
                <a:tc>
                  <a:txBody>
                    <a:bodyPr/>
                    <a:lstStyle/>
                    <a:p>
                      <a:r>
                        <a:rPr lang="en-US" sz="1000" b="1"/>
                        <a:t>watannews (</a:t>
                      </a:r>
                      <a:r>
                        <a:rPr lang="ar-AE" sz="1000" b="1"/>
                        <a:t>جريدة الوطن الالكترونية) - 2017-01-04 21:33:28</a:t>
                      </a:r>
                      <a:r>
                        <a:rPr lang="ar-AE" sz="1000"/>
                        <a:t>
العصفور مستشارًا بديلا للقحطاني
يبدو أن الرأي القانوني لمحامي اللجنة المؤقتة لاتحاد القدم صالح القحطاني، والذي جاء مؤيدًا وداعمًا لقرار لجنة الانضباط باعتماد نتيجة مباراة العربي والكويت لصالح الأخير، كلفه ثمن ذلك إقالته من منصبه، ليخلفه وفق ما تواتر من أنباء المحامي حسين العصفور الذي انسجم رأيه مع ما آل إليه حكم محكمة الاستئناف الذي هدم قرار لجنة الانضباط وأقر أحقية العربي بالفوز.
يأتي ذلك القرار في الوقت الذي تم فيه الإعلان عن تشكيل لجنة الانضباط الجديدة بالاتحاد الكويتي برئاسة نواف الهزاع، حيث ضمت في عضويتها كلا من (عبدالرحمن الياسين ونايف شجاع وفهد الصواغ وخالد الزامل أعضاء).
وكان من تبعات تخطئة قرار لجنة الانضباط، ما قرره مجلس إدارة الاتحاد الكويتي لكرة القدم بحل لجنة الانضباط وتشكيل لجنة جديدة، رافق إعلانها إقالة المستشار القانوني للجنة.
للمزيد.. تابعنا عبر جريدة الوطن الإلكترونية</a:t>
                      </a:r>
                      <a:r>
                        <a:rPr lang="en-US" sz="1000"/>
                        <a:t>www.kuwait.tt</a:t>
                      </a:r>
                      <a:endParaRPr lang="en-US" sz="1000"/>
                    </a:p>
                  </a:txBody>
                  <a:tcPr/>
                </a:tc>
                <a:tc>
                  <a:txBody>
                    <a:bodyPr/>
                    <a:lstStyle/>
                    <a:p>
                      <a:r>
                        <a:rPr lang="en-US" sz="1000"/>
                        <a:t>1412</a:t>
                      </a:r>
                      <a:endParaRPr lang="en-US" sz="1000"/>
                    </a:p>
                  </a:txBody>
                  <a:tcPr/>
                </a:tc>
                <a:tc>
                  <a:txBody>
                    <a:bodyPr/>
                    <a:lstStyle/>
                    <a:p>
                      <a:r>
                        <a:rPr lang="en-US" sz="1000"/>
                        <a:t>4</a:t>
                      </a:r>
                      <a:endParaRPr lang="en-US" sz="1000"/>
                    </a:p>
                  </a:txBody>
                  <a:tcPr/>
                </a:tc>
                <a:tc>
                  <a:txBody>
                    <a:bodyPr/>
                    <a:lstStyle/>
                    <a:p>
                      <a:r>
                        <a:rPr lang="en-US" sz="1000"/>
                        <a:t>0.2128%</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3695369597"/>
                  </a:ext>
                </a:extLst>
              </a:tr>
              <a:tr h="370840">
                <a:tc>
                  <a:txBody>
                    <a:bodyPr/>
                    <a:lstStyle/>
                    <a:p>
                      <a:r>
                        <a:rPr lang="en-US" sz="1000" b="1"/>
                        <a:t>watannews (</a:t>
                      </a:r>
                      <a:r>
                        <a:rPr lang="ar-AE" sz="1000" b="1"/>
                        <a:t>جريدة الوطن الالكترونية) - 2017-01-04 21:32:41</a:t>
                      </a:r>
                      <a:r>
                        <a:rPr lang="ar-AE" sz="1000"/>
                        <a:t>
«توسعة الوفرة».. بدء تسليم أذونات البناء
أعلن المتحدث الرسمي باسم المؤسة العامة للرعاية السكنية المهندس ابراهيم الناشي أن «المؤسسة بدأت بتسليم المواطنين المخصص لهم قسائم حكومية بمنطقة توسعة الوفرة المخاطبات الخاصة في بلدية الكويت وبنك الائتمان الكويتي للبدء بإجراءات بناء قسائمهم، وذلك لعدد 2426 قسيمة».
وقال الناشي إن هذا الإجراء يأتي بعد أن تم الانتهاء من تنفيذ البنية التحتية لتلك القسائم والتي تتضمن (أعمال الطرق، شبكة الصرف الصحي، شبكة صرف مياه الأمطار، شبكة المياه العذبة، الأعمال المدنية لشبكة وخطوط الكهرباء، وتحديد القسائم والمباني العامة في القطع 5-6-7، شبكة الهاتف، ومباني محطات ومحولات الكهرباء الفرعية) طبقا للاشتراطات والمواصفات الفنية المتبعة في مشاريع الضواحي السكنية.
وأشار المتحدث الرسمي باسم المؤسسة الى أن مشروع توسعة الوفرة تبلغ مساحته نحو 8 كيلو متر مربع وبنيته التحتية تخدم 3 قطع سكنية بإجمالي 2426 قسيمة بمساحة 600م2، بالإضافة الى المباني العامة التي تنفذها المؤسسة لصالح جهات الدولة المعنية (12 مدرسة بمختلف المراحل، 16 مسجداً، مركز ضاحية، مجمع حكومي، مركز إطفاء، 9 مجموعة م</a:t>
                      </a:r>
                      <a:endParaRPr lang="en-US" sz="1000"/>
                    </a:p>
                  </a:txBody>
                  <a:tcPr/>
                </a:tc>
                <a:tc>
                  <a:txBody>
                    <a:bodyPr/>
                    <a:lstStyle/>
                    <a:p>
                      <a:r>
                        <a:rPr lang="en-US" sz="1000"/>
                        <a:t>1418</a:t>
                      </a:r>
                      <a:endParaRPr lang="en-US" sz="1000"/>
                    </a:p>
                  </a:txBody>
                  <a:tcPr/>
                </a:tc>
                <a:tc>
                  <a:txBody>
                    <a:bodyPr/>
                    <a:lstStyle/>
                    <a:p>
                      <a:r>
                        <a:rPr lang="en-US" sz="1000"/>
                        <a:t>3</a:t>
                      </a:r>
                      <a:endParaRPr lang="en-US" sz="1000"/>
                    </a:p>
                  </a:txBody>
                  <a:tcPr/>
                </a:tc>
                <a:tc>
                  <a:txBody>
                    <a:bodyPr/>
                    <a:lstStyle/>
                    <a:p>
                      <a:r>
                        <a:rPr lang="en-US" sz="1000"/>
                        <a:t>0.2136%</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478031438"/>
                  </a:ext>
                </a:extLst>
              </a:tr>
              <a:tr h="370840">
                <a:tc>
                  <a:txBody>
                    <a:bodyPr/>
                    <a:lstStyle/>
                    <a:p>
                      <a:r>
                        <a:rPr lang="en-US" sz="1000" b="1"/>
                        <a:t>alraimediagroup (</a:t>
                      </a:r>
                      <a:r>
                        <a:rPr lang="ar-AE" sz="1000" b="1"/>
                        <a:t>شركة مجموعة الراي الإعلامية) - 2017-01-04 21:32:09</a:t>
                      </a:r>
                      <a:r>
                        <a:rPr lang="ar-AE" sz="1000"/>
                        <a:t>
قيادي في البلدية نصب على مواطنين بشراء أراضٍ في السعودية
وجد عدد من المواطنين أنفسهم ضحايا نصب واحتيال من قبل قيادي في البلدية (ويلقي محاضرات بالتكليف) حين أقنعهم بشراء أراضٍ في السعودية اتضح أنه لا يمكن تحويل ملكياتها إليهم بعدما دفعوا مبالغ مالية كبيرة وصل بعضها إلى 17 ألف دينار.
وكشف مصدر أمني لـ«الراي» أن «أحد المخافر التابعة لمحافظة الفروانية سجل قضية نصب واحتيال بحق قيادي في بلدية الكويت (وهو دكتور يلقي أيضاً محاضرات في الهيئة العامة للتعليم التطبيقي بالتكليف)، بعد أن تبين أنه يبيع أراضي في المملكة العربية السعودية لمواطنين، والذين اكتشفوا حين توجههم لتسلمهم بعدم إمكانية تحويلها لوجود مشاكل قانونية». وكانت قضايا النصب التي لم يراع فيها القيادي الدكتور منصبه ومهنته انكشفت عندما تقدم بها أحد ضحاياه إلى المخفر، وروى قصته لرجال الأمن بعدما دفع مبلغ 17 ألف دينار ثمن قطعة أرض في المملكة، ثم كانت المفاجأة حين وجد نفسه غير قادر على نقل ملكيتها إلى اسمه في ظل وجود إشكاليات قانونية بين مَنْ مالك الأرض والسلطات المحلية في السعودية.
وبحسب المصدر فإن «صاحب الشكوى توجه الى البائع (القيادي ا</a:t>
                      </a:r>
                      <a:endParaRPr lang="en-US" sz="1000"/>
                    </a:p>
                  </a:txBody>
                  <a:tcPr/>
                </a:tc>
                <a:tc>
                  <a:txBody>
                    <a:bodyPr/>
                    <a:lstStyle/>
                    <a:p>
                      <a:r>
                        <a:rPr lang="en-US" sz="1000"/>
                        <a:t>237</a:t>
                      </a:r>
                      <a:endParaRPr lang="en-US" sz="1000"/>
                    </a:p>
                  </a:txBody>
                  <a:tcPr/>
                </a:tc>
                <a:tc>
                  <a:txBody>
                    <a:bodyPr/>
                    <a:lstStyle/>
                    <a:p>
                      <a:r>
                        <a:rPr lang="en-US" sz="1000"/>
                        <a:t>1</a:t>
                      </a:r>
                      <a:endParaRPr lang="en-US" sz="1000"/>
                    </a:p>
                  </a:txBody>
                  <a:tcPr/>
                </a:tc>
                <a:tc>
                  <a:txBody>
                    <a:bodyPr/>
                    <a:lstStyle/>
                    <a:p>
                      <a:r>
                        <a:rPr lang="en-US" sz="1000"/>
                        <a:t>0.2741%</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2893999746"/>
                  </a:ext>
                </a:extLst>
              </a:tr>
              <a:tr h="370840">
                <a:tc>
                  <a:txBody>
                    <a:bodyPr/>
                    <a:lstStyle/>
                    <a:p>
                      <a:r>
                        <a:rPr lang="en-US" sz="1000" b="1"/>
                        <a:t>watannews (</a:t>
                      </a:r>
                      <a:r>
                        <a:rPr lang="ar-AE" sz="1000" b="1"/>
                        <a:t>جريدة الوطن الالكترونية) - 2017-01-04 21:31:37</a:t>
                      </a:r>
                      <a:r>
                        <a:rPr lang="ar-AE" sz="1000"/>
                        <a:t>
وزير الصحة دشن النقل المرئي بالإسعاف لتشخيص الحالات
اكد وزير الصحة الدكتور جمال الحربي اهمية خدمة البث المرئي المباشر بين سيارات الاسعاف وأقسام الحوادث بمختلف المستشفيات في سرعة تشخيص وعلاج المصاب بأقل وقت زمني ممكن قبل وصوله الى المستشفى لاتخاذ بقية الاجراءات.
وقال الوزير الحربي في كلمة له خلال تدشين نظام (نقل معلومات المرضى بين سيارات الاسعاف واقسام الحوادث بالمستشفيات) انه تم تركيب 110 كاميرات مرئية في سيارات الاسعاف من اصل 150 كاميرا وسيتم تركيب الكاميرات المتبقية في السيارات الجديدة المرتقب دخولها الخدمة.
وأضاف ان هذا النظام يعد اضافة جديدة لمنظومة الطوارئ الطبية التي تأتي على رأس اولويات الوزارة مشيدا بالجهود المميزة التي تبذلها الاطقم الطبية بغية المساهمة في تقديم خدمات طبية مميزة من شأنها خفض معدلات الوفيات والمضاعفات والاعباء المترتبة على اقسام الحوادث والطوارئ الطبية.
للمزيد.. تابعنا عبر جريدة الوطن الإلكترونية</a:t>
                      </a:r>
                      <a:r>
                        <a:rPr lang="en-US" sz="1000"/>
                        <a:t>www.kuwait.tt</a:t>
                      </a:r>
                      <a:endParaRPr lang="en-US" sz="1000"/>
                    </a:p>
                  </a:txBody>
                  <a:tcPr/>
                </a:tc>
                <a:tc>
                  <a:txBody>
                    <a:bodyPr/>
                    <a:lstStyle/>
                    <a:p>
                      <a:r>
                        <a:rPr lang="en-US" sz="1000"/>
                        <a:t>2123</a:t>
                      </a:r>
                      <a:endParaRPr lang="en-US" sz="1000"/>
                    </a:p>
                  </a:txBody>
                  <a:tcPr/>
                </a:tc>
                <a:tc>
                  <a:txBody>
                    <a:bodyPr/>
                    <a:lstStyle/>
                    <a:p>
                      <a:r>
                        <a:rPr lang="en-US" sz="1000"/>
                        <a:t>29</a:t>
                      </a:r>
                      <a:endParaRPr lang="en-US" sz="1000"/>
                    </a:p>
                  </a:txBody>
                  <a:tcPr/>
                </a:tc>
                <a:tc>
                  <a:txBody>
                    <a:bodyPr/>
                    <a:lstStyle/>
                    <a:p>
                      <a:r>
                        <a:rPr lang="en-US" sz="1000"/>
                        <a:t>0.3235%</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58466125"/>
                  </a:ext>
                </a:extLst>
              </a:tr>
              <a:tr h="370840">
                <a:tc>
                  <a:txBody>
                    <a:bodyPr/>
                    <a:lstStyle/>
                    <a:p>
                      <a:r>
                        <a:rPr lang="en-US" sz="1000" b="1"/>
                        <a:t>watannews (</a:t>
                      </a:r>
                      <a:r>
                        <a:rPr lang="ar-AE" sz="1000" b="1"/>
                        <a:t>جريدة الوطن الالكترونية) - 2017-01-04 21:30:27</a:t>
                      </a:r>
                      <a:r>
                        <a:rPr lang="ar-AE" sz="1000"/>
                        <a:t>
وزير العدل: نحتاج لدعم المستشارين المصريين
أكد وزير العدل ووزير الدولة لشؤون مجلس الأمة الكويتي الدكتور فالح العزب عمق العلاقات التي تربط دولة الكويت ومصر لاسيما ما يتعلق بالتعاون القضائي والقانوني .
جاء تأكيد الوزير العزب في تصريح لوكالة الانباء الكويتية (كونا) عقب لقاء مع رئيس المحكمة الدستورية العليا المستشار عبد الوهاب عبد الرازق بمقر المحكمة في اطار زيارته الحالية الى مصر.
واشار الى توقيعه ووزير العدل المصري المستشار حسام عبد الرحيم اتفاقية للتعاون القضائي والقانوني بين البلدين الذي وصفها بانها "مانعة جامعة" لكل الاتفاقيات السابقة منذ عام 1977.
للمزيد.. تابعنا عبر جريدة الوطن الإلكترونية</a:t>
                      </a:r>
                      <a:r>
                        <a:rPr lang="en-US" sz="1000"/>
                        <a:t>www.kuwait.tt</a:t>
                      </a:r>
                      <a:endParaRPr lang="en-US" sz="1000"/>
                    </a:p>
                  </a:txBody>
                  <a:tcPr/>
                </a:tc>
                <a:tc>
                  <a:txBody>
                    <a:bodyPr/>
                    <a:lstStyle/>
                    <a:p>
                      <a:r>
                        <a:rPr lang="en-US" sz="1000"/>
                        <a:t>1336</a:t>
                      </a:r>
                      <a:endParaRPr lang="en-US" sz="1000"/>
                    </a:p>
                  </a:txBody>
                  <a:tcPr/>
                </a:tc>
                <a:tc>
                  <a:txBody>
                    <a:bodyPr/>
                    <a:lstStyle/>
                    <a:p>
                      <a:r>
                        <a:rPr lang="en-US" sz="1000"/>
                        <a:t>53</a:t>
                      </a:r>
                      <a:endParaRPr lang="en-US" sz="1000"/>
                    </a:p>
                  </a:txBody>
                  <a:tcPr/>
                </a:tc>
                <a:tc>
                  <a:txBody>
                    <a:bodyPr/>
                    <a:lstStyle/>
                    <a:p>
                      <a:r>
                        <a:rPr lang="en-US" sz="1000"/>
                        <a:t>0.2088%</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2323458702"/>
                  </a:ext>
                </a:extLst>
              </a:tr>
              <a:tr h="370840">
                <a:tc>
                  <a:txBody>
                    <a:bodyPr/>
                    <a:lstStyle/>
                    <a:p>
                      <a:r>
                        <a:rPr lang="en-US" sz="1000" b="1"/>
                        <a:t>watannews (</a:t>
                      </a:r>
                      <a:r>
                        <a:rPr lang="ar-AE" sz="1000" b="1"/>
                        <a:t>جريدة الوطن الالكترونية) - 2017-01-04 21:29:43</a:t>
                      </a:r>
                      <a:r>
                        <a:rPr lang="ar-AE" sz="1000"/>
                        <a:t>
جمعية السلام الكويتية تسير 15 شاحنة مساعدات من تركيا إلى الشعب السوري
اطلقت جمعية السلام للأعمال الانسانية والخيرية الكويتية حملة مساعدات إغاثية (قافلة الخير 5) من مدينة (هاطاي) جنوبي تركيا عبر بوابة باب الهوى الى الشعب السوري في الداخل.
وقال المدير العام للجمعية وعضو مجلس الادارة الدكتور نبيل العون ان أعضاء الجمعية والتي تضم متطوعين من أهل الكويت ودول مجلس التعاون الخليجي قاموا بتجهيز وتغليف سلات المواد الغذائية والملابس الشتوية في المستودعات المخصصة لذلك.
وأضاف ان فريق جمعية السلام قام أيضا بتجهيز 15 شاحنة بالخيام المقاومة للحرائق والبرد القارس والفرش والسجاد والمستلزمات الضروروية للأشقاء السوريين النازحين من شرق مدينة حلب.
للمزيد.. تابعنا عبر جريدة الوطن الإلكترونية</a:t>
                      </a:r>
                      <a:r>
                        <a:rPr lang="en-US" sz="1000"/>
                        <a:t>www.kuwait.tt</a:t>
                      </a:r>
                      <a:endParaRPr lang="en-US" sz="1000"/>
                    </a:p>
                  </a:txBody>
                  <a:tcPr/>
                </a:tc>
                <a:tc>
                  <a:txBody>
                    <a:bodyPr/>
                    <a:lstStyle/>
                    <a:p>
                      <a:r>
                        <a:rPr lang="en-US" sz="1000"/>
                        <a:t>1570</a:t>
                      </a:r>
                      <a:endParaRPr lang="en-US" sz="1000"/>
                    </a:p>
                  </a:txBody>
                  <a:tcPr/>
                </a:tc>
                <a:tc>
                  <a:txBody>
                    <a:bodyPr/>
                    <a:lstStyle/>
                    <a:p>
                      <a:r>
                        <a:rPr lang="en-US" sz="1000"/>
                        <a:t>16</a:t>
                      </a:r>
                      <a:endParaRPr lang="en-US" sz="1000"/>
                    </a:p>
                  </a:txBody>
                  <a:tcPr/>
                </a:tc>
                <a:tc>
                  <a:txBody>
                    <a:bodyPr/>
                    <a:lstStyle/>
                    <a:p>
                      <a:r>
                        <a:rPr lang="en-US" sz="1000"/>
                        <a:t>0.2384%</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2158577005"/>
                  </a:ext>
                </a:extLst>
              </a:tr>
              <a:tr h="370840">
                <a:tc>
                  <a:txBody>
                    <a:bodyPr/>
                    <a:lstStyle/>
                    <a:p>
                      <a:r>
                        <a:rPr lang="en-US" sz="1000" b="1"/>
                        <a:t>watannews (</a:t>
                      </a:r>
                      <a:r>
                        <a:rPr lang="ar-AE" sz="1000" b="1"/>
                        <a:t>جريدة الوطن الالكترونية) - 2017-01-04 21:18:54</a:t>
                      </a:r>
                      <a:r>
                        <a:rPr lang="ar-AE" sz="1000"/>
                        <a:t>
الصفحة الأولى من جريدة «الوطن» ليوم الخميس 5 يناير2017 
المبارك بين إلغاء زيادة الكهرباء أو الاستجواب
أمة 2016.. محاضر الفرز أمام الطاعنين اليوم 
التربية: إعادة النظر في تخفيض بدل سكن المعلمين الوافدين
رفع سن الحدث.. وإعادة النظر في قانون التقاعد
العصفور مستشارًا بديلا للقحطاني
جامعة الكويت: قبول 2277 طالبا في الفصل الثاني 
وزير العدل: نحتاج لدعم المستشارين المصريين
وزير الصحة دشن النقل المرئي بالإسعاف لتشخيص الحالات «توسعة الوفرة».. بدء تسليم أذونات البناء
الكويت تفقد هشام العتيبي
جمعية السلام الكويتية تسير 15 شاحنة مساعدات من تركيا إلى الشعب السوري
البترول: ملتزمون بخفض الإنتاج «البيئة»: العبث بمجارير الامطار المغلقة.. ممنوع
أردوغان: الهجوم على «الباب» ينتهي قريبا
للمزيد.. تابعنا عبر جريدة «الوطن» الإلكترونية</a:t>
                      </a:r>
                      <a:r>
                        <a:rPr lang="en-US" sz="1000"/>
                        <a:t>www.kuwait.tt</a:t>
                      </a:r>
                      <a:endParaRPr lang="en-US" sz="1000"/>
                    </a:p>
                  </a:txBody>
                  <a:tcPr/>
                </a:tc>
                <a:tc>
                  <a:txBody>
                    <a:bodyPr/>
                    <a:lstStyle/>
                    <a:p>
                      <a:r>
                        <a:rPr lang="en-US" sz="1000"/>
                        <a:t>1220</a:t>
                      </a:r>
                      <a:endParaRPr lang="en-US" sz="1000"/>
                    </a:p>
                  </a:txBody>
                  <a:tcPr/>
                </a:tc>
                <a:tc>
                  <a:txBody>
                    <a:bodyPr/>
                    <a:lstStyle/>
                    <a:p>
                      <a:r>
                        <a:rPr lang="en-US" sz="1000"/>
                        <a:t>0</a:t>
                      </a:r>
                      <a:endParaRPr lang="en-US" sz="1000"/>
                    </a:p>
                  </a:txBody>
                  <a:tcPr/>
                </a:tc>
                <a:tc>
                  <a:txBody>
                    <a:bodyPr/>
                    <a:lstStyle/>
                    <a:p>
                      <a:r>
                        <a:rPr lang="en-US" sz="1000"/>
                        <a:t>0.1834%</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1147060403"/>
                  </a:ext>
                </a:extLst>
              </a:tr>
            </a:tbl>
          </a:graphicData>
        </a:graphic>
      </p:graphicFrame>
      <p:sp>
        <p:nvSpPr>
          <p:cNvPr id="4" name="Text Placeholder 3"/>
          <p:cNvSpPr>
            <a:spLocks noGrp="1"/>
          </p:cNvSpPr>
          <p:nvPr>
            <p:ph type="body" sz="quarter" idx="14"/>
          </p:nvPr>
        </p:nvSpPr>
        <p:spPr/>
        <p:txBody>
          <a:bodyPr/>
          <a:lstStyle/>
          <a:p>
            <a:r>
              <a:rPr lang="en-US"/>
              <a:t>01/01/2017 - 01/04/2017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353627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Posts Table - 3 of 4</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26477036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930580945"/>
                    </a:ext>
                  </a:extLst>
                </a:gridCol>
                <a:gridCol w="987552">
                  <a:extLst>
                    <a:ext uri="{9D8B030D-6E8A-4147-A177-3AD203B41FA5}">
                      <a16:colId xmlns:a16="http://schemas.microsoft.com/office/drawing/2014/main" val="2479669159"/>
                    </a:ext>
                  </a:extLst>
                </a:gridCol>
                <a:gridCol w="987552">
                  <a:extLst>
                    <a:ext uri="{9D8B030D-6E8A-4147-A177-3AD203B41FA5}">
                      <a16:colId xmlns:a16="http://schemas.microsoft.com/office/drawing/2014/main" val="2594978617"/>
                    </a:ext>
                  </a:extLst>
                </a:gridCol>
                <a:gridCol w="987552">
                  <a:extLst>
                    <a:ext uri="{9D8B030D-6E8A-4147-A177-3AD203B41FA5}">
                      <a16:colId xmlns:a16="http://schemas.microsoft.com/office/drawing/2014/main" val="3216348016"/>
                    </a:ext>
                  </a:extLst>
                </a:gridCol>
                <a:gridCol w="987552">
                  <a:extLst>
                    <a:ext uri="{9D8B030D-6E8A-4147-A177-3AD203B41FA5}">
                      <a16:colId xmlns:a16="http://schemas.microsoft.com/office/drawing/2014/main" val="1257376824"/>
                    </a:ext>
                  </a:extLst>
                </a:gridCol>
              </a:tblGrid>
              <a:tr h="370840">
                <a:tc>
                  <a:txBody>
                    <a:bodyPr/>
                    <a:lstStyle/>
                    <a:p>
                      <a:r>
                        <a:rPr lang="en-US" sz="1000"/>
                        <a:t>Post</a:t>
                      </a:r>
                      <a:endParaRPr lang="en-US" sz="1000"/>
                    </a:p>
                  </a:txBody>
                  <a:tcPr/>
                </a:tc>
                <a:tc>
                  <a:txBody>
                    <a:bodyPr/>
                    <a:lstStyle/>
                    <a:p>
                      <a:r>
                        <a:rPr lang="en-US" sz="1000"/>
                        <a:t>Likes</a:t>
                      </a:r>
                      <a:endParaRPr lang="en-US" sz="1000"/>
                    </a:p>
                  </a:txBody>
                  <a:tcPr/>
                </a:tc>
                <a:tc>
                  <a:txBody>
                    <a:bodyPr/>
                    <a:lstStyle/>
                    <a:p>
                      <a:r>
                        <a:rPr lang="en-US" sz="1000"/>
                        <a:t>Comments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extLst>
                  <a:ext uri="{0D108BD9-81ED-4DB2-BD59-A6C34878D82A}">
                    <a16:rowId xmlns:a16="http://schemas.microsoft.com/office/drawing/2014/main" val="2652909447"/>
                  </a:ext>
                </a:extLst>
              </a:tr>
              <a:tr h="370840">
                <a:tc>
                  <a:txBody>
                    <a:bodyPr/>
                    <a:lstStyle/>
                    <a:p>
                      <a:r>
                        <a:rPr lang="en-US" sz="1000" b="1"/>
                        <a:t>alanbanews (</a:t>
                      </a:r>
                      <a:r>
                        <a:rPr lang="ar-AE" sz="1000" b="1"/>
                        <a:t>جريدة الأنباء الكويتية) - 2017-01-04 21:08:48</a:t>
                      </a:r>
                      <a:r>
                        <a:rPr lang="ar-AE" sz="1000"/>
                        <a:t>
عدد جريدة الأنباء ليوم "الخميس" الموافق 5-1-2017 
</a:t>
                      </a:r>
                      <a:r>
                        <a:rPr lang="en-US" sz="1000"/>
                        <a:t>www.pdf.alanba.com.kw</a:t>
                      </a:r>
                      <a:endParaRPr lang="en-US" sz="1000"/>
                    </a:p>
                  </a:txBody>
                  <a:tcPr/>
                </a:tc>
                <a:tc>
                  <a:txBody>
                    <a:bodyPr/>
                    <a:lstStyle/>
                    <a:p>
                      <a:r>
                        <a:rPr lang="en-US" sz="1000"/>
                        <a:t>257</a:t>
                      </a:r>
                      <a:endParaRPr lang="en-US" sz="1000"/>
                    </a:p>
                  </a:txBody>
                  <a:tcPr/>
                </a:tc>
                <a:tc>
                  <a:txBody>
                    <a:bodyPr/>
                    <a:lstStyle/>
                    <a:p>
                      <a:r>
                        <a:rPr lang="en-US" sz="1000"/>
                        <a:t>0</a:t>
                      </a:r>
                      <a:endParaRPr lang="en-US" sz="1000"/>
                    </a:p>
                  </a:txBody>
                  <a:tcPr/>
                </a:tc>
                <a:tc>
                  <a:txBody>
                    <a:bodyPr/>
                    <a:lstStyle/>
                    <a:p>
                      <a:r>
                        <a:rPr lang="en-US" sz="1000"/>
                        <a:t>0.1823%</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398143339"/>
                  </a:ext>
                </a:extLst>
              </a:tr>
              <a:tr h="370840">
                <a:tc>
                  <a:txBody>
                    <a:bodyPr/>
                    <a:lstStyle/>
                    <a:p>
                      <a:r>
                        <a:rPr lang="en-US" sz="1000" b="1"/>
                        <a:t>alanbanews (</a:t>
                      </a:r>
                      <a:r>
                        <a:rPr lang="ar-AE" sz="1000" b="1"/>
                        <a:t>جريدة الأنباء الكويتية) - 2017-01-04 21:08:40</a:t>
                      </a:r>
                      <a:r>
                        <a:rPr lang="ar-AE" sz="1000"/>
                        <a:t>
عدد جريدة الأنباء ليوم "الخميس" الموافق 5-1-2017 
</a:t>
                      </a:r>
                      <a:r>
                        <a:rPr lang="en-US" sz="1000"/>
                        <a:t>www.pdf.alanba.com.kw</a:t>
                      </a:r>
                      <a:endParaRPr lang="en-US" sz="1000"/>
                    </a:p>
                  </a:txBody>
                  <a:tcPr/>
                </a:tc>
                <a:tc>
                  <a:txBody>
                    <a:bodyPr/>
                    <a:lstStyle/>
                    <a:p>
                      <a:r>
                        <a:rPr lang="en-US" sz="1000"/>
                        <a:t>292</a:t>
                      </a:r>
                      <a:endParaRPr lang="en-US" sz="1000"/>
                    </a:p>
                  </a:txBody>
                  <a:tcPr/>
                </a:tc>
                <a:tc>
                  <a:txBody>
                    <a:bodyPr/>
                    <a:lstStyle/>
                    <a:p>
                      <a:r>
                        <a:rPr lang="en-US" sz="1000"/>
                        <a:t>0</a:t>
                      </a:r>
                      <a:endParaRPr lang="en-US" sz="1000"/>
                    </a:p>
                  </a:txBody>
                  <a:tcPr/>
                </a:tc>
                <a:tc>
                  <a:txBody>
                    <a:bodyPr/>
                    <a:lstStyle/>
                    <a:p>
                      <a:r>
                        <a:rPr lang="en-US" sz="1000"/>
                        <a:t>0.2071%</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546886947"/>
                  </a:ext>
                </a:extLst>
              </a:tr>
              <a:tr h="370840">
                <a:tc>
                  <a:txBody>
                    <a:bodyPr/>
                    <a:lstStyle/>
                    <a:p>
                      <a:r>
                        <a:rPr lang="en-US" sz="1000" b="1"/>
                        <a:t>alanbanews (</a:t>
                      </a:r>
                      <a:r>
                        <a:rPr lang="ar-AE" sz="1000" b="1"/>
                        <a:t>جريدة الأنباء الكويتية) - 2017-01-04 20:30:37</a:t>
                      </a:r>
                      <a:r>
                        <a:rPr lang="ar-AE" sz="1000"/>
                        <a:t>
العثور على 2643 طلقة مع متعاطٍ ومدين
احال رجال امن الجهراء الى الادارة العامة للمباحث الجنائية مواطنا لحيازة ذخيرة على ما يبدو بقصد الاتجار على ان يحال لاحقا الى مكافحة المخدرات للتحقيق معه في قضية اخرى متعلقة بحيازة المخدرات ومن ثم الى ادارة التنفيذ المدني لكونه مدينا بـ 450 دينارا.
وبحسب مصدر امني فإن احدى دوريات امن الجهراء وخلال جولة لها رصدت مركبة خلف محطة وقود في طريق المطلاع، ولدى التحدث مع الشخص تبين انه متعاط ليتم اخضاع مركبته للتفتيش ومن ثم عثر رجال الامن على الطلقات والتي بلغت 2643 طلقة،
ولدى الاستعلام عنه تبين انه مدين بـ 450 دينارا.</a:t>
                      </a:r>
                      <a:endParaRPr lang="en-US" sz="1000"/>
                    </a:p>
                  </a:txBody>
                  <a:tcPr/>
                </a:tc>
                <a:tc>
                  <a:txBody>
                    <a:bodyPr/>
                    <a:lstStyle/>
                    <a:p>
                      <a:r>
                        <a:rPr lang="en-US" sz="1000"/>
                        <a:t>268</a:t>
                      </a:r>
                      <a:endParaRPr lang="en-US" sz="1000"/>
                    </a:p>
                  </a:txBody>
                  <a:tcPr/>
                </a:tc>
                <a:tc>
                  <a:txBody>
                    <a:bodyPr/>
                    <a:lstStyle/>
                    <a:p>
                      <a:r>
                        <a:rPr lang="en-US" sz="1000"/>
                        <a:t>4</a:t>
                      </a:r>
                      <a:endParaRPr lang="en-US" sz="1000"/>
                    </a:p>
                  </a:txBody>
                  <a:tcPr/>
                </a:tc>
                <a:tc>
                  <a:txBody>
                    <a:bodyPr/>
                    <a:lstStyle/>
                    <a:p>
                      <a:r>
                        <a:rPr lang="en-US" sz="1000"/>
                        <a:t>0.1929%</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712352154"/>
                  </a:ext>
                </a:extLst>
              </a:tr>
              <a:tr h="370840">
                <a:tc>
                  <a:txBody>
                    <a:bodyPr/>
                    <a:lstStyle/>
                    <a:p>
                      <a:r>
                        <a:rPr lang="en-US" sz="1000" b="1"/>
                        <a:t>watannews (</a:t>
                      </a:r>
                      <a:r>
                        <a:rPr lang="ar-AE" sz="1000" b="1"/>
                        <a:t>جريدة الوطن الالكترونية) - 2017-01-04 20:18:41</a:t>
                      </a:r>
                      <a:r>
                        <a:rPr lang="ar-AE" sz="1000"/>
                        <a:t>
أحمد بودستور: حزب الله من تحرير فلسطين إلى تحرير سوريا من السوريين !! عبدالله الهدلق: تحالفٌ إسلاميٌّ ضِدّٓ الإرهابِ الفارسيِّ الإيرانيّ
بدر عبدالله المديرس: رثاء الأخ المرحوم هشام سليمان العتيبي
فرح العبداللات: أوتار عود
لقراءة المقالات كاملة طالع جريدة الوطن الإلكترونية  </a:t>
                      </a:r>
                      <a:r>
                        <a:rPr lang="en-US" sz="1000"/>
                        <a:t>www.kuwait.tt</a:t>
                      </a:r>
                      <a:endParaRPr lang="en-US" sz="1000"/>
                    </a:p>
                  </a:txBody>
                  <a:tcPr/>
                </a:tc>
                <a:tc>
                  <a:txBody>
                    <a:bodyPr/>
                    <a:lstStyle/>
                    <a:p>
                      <a:r>
                        <a:rPr lang="en-US" sz="1000"/>
                        <a:t>1042</a:t>
                      </a:r>
                      <a:endParaRPr lang="en-US" sz="1000"/>
                    </a:p>
                  </a:txBody>
                  <a:tcPr/>
                </a:tc>
                <a:tc>
                  <a:txBody>
                    <a:bodyPr/>
                    <a:lstStyle/>
                    <a:p>
                      <a:r>
                        <a:rPr lang="en-US" sz="1000"/>
                        <a:t>2</a:t>
                      </a:r>
                      <a:endParaRPr lang="en-US" sz="1000"/>
                    </a:p>
                  </a:txBody>
                  <a:tcPr/>
                </a:tc>
                <a:tc>
                  <a:txBody>
                    <a:bodyPr/>
                    <a:lstStyle/>
                    <a:p>
                      <a:r>
                        <a:rPr lang="en-US" sz="1000"/>
                        <a:t>0.1569%</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2313318575"/>
                  </a:ext>
                </a:extLst>
              </a:tr>
              <a:tr h="370840">
                <a:tc>
                  <a:txBody>
                    <a:bodyPr/>
                    <a:lstStyle/>
                    <a:p>
                      <a:r>
                        <a:rPr lang="en-US" sz="1000" b="1"/>
                        <a:t>aljarida (Aljarida | </a:t>
                      </a:r>
                      <a:r>
                        <a:rPr lang="ar-AE" sz="1000" b="1"/>
                        <a:t>الجريدة | </a:t>
                      </a:r>
                      <a:r>
                        <a:rPr lang="en-US" sz="1000" b="1"/>
                        <a:t>Newspaper) - 2017-01-04 19:58:30</a:t>
                      </a:r>
                      <a:r>
                        <a:rPr lang="en-US" sz="1000"/>
                        <a:t>
‏</a:t>
                      </a:r>
                      <a:r>
                        <a:rPr lang="ar-AE" sz="1000"/>
                        <a:t>فيديو / المحكمة الدستورية تبدأ صباح غداً الخميس ولمدة أسبوعين، بعرض محاضر الفرز والتجميع في الدوائر الانتخابية بمقر المحكمة على الطاعنين فقط</a:t>
                      </a:r>
                      <a:endParaRPr lang="en-US" sz="1000"/>
                    </a:p>
                  </a:txBody>
                  <a:tcPr/>
                </a:tc>
                <a:tc>
                  <a:txBody>
                    <a:bodyPr/>
                    <a:lstStyle/>
                    <a:p>
                      <a:r>
                        <a:rPr lang="en-US" sz="1000"/>
                        <a:t>104</a:t>
                      </a:r>
                      <a:endParaRPr lang="en-US" sz="1000"/>
                    </a:p>
                  </a:txBody>
                  <a:tcPr/>
                </a:tc>
                <a:tc>
                  <a:txBody>
                    <a:bodyPr/>
                    <a:lstStyle/>
                    <a:p>
                      <a:r>
                        <a:rPr lang="en-US" sz="1000"/>
                        <a:t>0</a:t>
                      </a:r>
                      <a:endParaRPr lang="en-US" sz="1000"/>
                    </a:p>
                  </a:txBody>
                  <a:tcPr/>
                </a:tc>
                <a:tc>
                  <a:txBody>
                    <a:bodyPr/>
                    <a:lstStyle/>
                    <a:p>
                      <a:r>
                        <a:rPr lang="en-US" sz="1000"/>
                        <a:t>0.2015%</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1031414520"/>
                  </a:ext>
                </a:extLst>
              </a:tr>
              <a:tr h="370840">
                <a:tc>
                  <a:txBody>
                    <a:bodyPr/>
                    <a:lstStyle/>
                    <a:p>
                      <a:r>
                        <a:rPr lang="en-US" sz="1000" b="1"/>
                        <a:t>alraimediagroup (</a:t>
                      </a:r>
                      <a:r>
                        <a:rPr lang="ar-AE" sz="1000" b="1"/>
                        <a:t>شركة مجموعة الراي الإعلامية) - 2017-01-04 19:49:01</a:t>
                      </a:r>
                      <a:r>
                        <a:rPr lang="ar-AE" sz="1000"/>
                        <a:t>
السعودي خاشقجي 
يروي اللحظات العصيبة: عند بدء الهجوم قلت لزوجتي فكري بالجنة وزحفنا حتى قفزنا بالبحر 
سرد الناجي السعودي من هجوم «رينا» حسن خاشقجي التفاصيل العصيبة التي عاشها لحظة وقوع الهجوم باسطنبول ليلة رأس السنة، حيث كان بصحبة زوجته قبيل إطلاق النار بـ40 دقيقة. 
وقال بحسب «العربية.نت»: «قمنا بحجز مقعدين في»رينا«حسب مقترح الفندق لنا، إذ قيل إنه آمن، وترتاده كبار الشخصيات. ووصلنا قرابة 11.20 إلى المطعم بعد تخطي زحمة السير في أوتوركي».
وأضاف: «وضعنا معاطفنا أنا وزوجتي في الأمانات، وقادنا أحد المنظمين إلى طاولتنا الخاصة». وتابع: «دقت الساعة 12 معلنة عاماً جديداً، وكانت الفرحة والبهجة تعم المكان، وكان الجميع في حالة من الفرح والسرور، وفي لحظة سمعنا دربكة، وقلنا ربما يكون شجارا على إحدى الطاولات». وذكر أنه في تلك اللحظات قام من مقعده ليطمئن على الوضع، وفجأة سمع صوت إطلاق نار، فنظر إلى زوجته وقد همت بالتوجه إلى «التراس» (حاجز خشبي)، فقفز أيضاً نحو الحاجز للاختباء من الطلقات.
وتابع: «صرخت زوجتي أريد أطفالي، أريد أن أذهب إلى بيتي، وصرخت أنا أيضاً، وقلت لها فكري بالجنة الآن، قولي أشهد أن لا </a:t>
                      </a:r>
                      <a:endParaRPr lang="en-US" sz="1000"/>
                    </a:p>
                  </a:txBody>
                  <a:tcPr/>
                </a:tc>
                <a:tc>
                  <a:txBody>
                    <a:bodyPr/>
                    <a:lstStyle/>
                    <a:p>
                      <a:r>
                        <a:rPr lang="en-US" sz="1000"/>
                        <a:t>244</a:t>
                      </a:r>
                      <a:endParaRPr lang="en-US" sz="1000"/>
                    </a:p>
                  </a:txBody>
                  <a:tcPr/>
                </a:tc>
                <a:tc>
                  <a:txBody>
                    <a:bodyPr/>
                    <a:lstStyle/>
                    <a:p>
                      <a:r>
                        <a:rPr lang="en-US" sz="1000"/>
                        <a:t>10</a:t>
                      </a:r>
                      <a:endParaRPr lang="en-US" sz="1000"/>
                    </a:p>
                  </a:txBody>
                  <a:tcPr/>
                </a:tc>
                <a:tc>
                  <a:txBody>
                    <a:bodyPr/>
                    <a:lstStyle/>
                    <a:p>
                      <a:r>
                        <a:rPr lang="en-US" sz="1000"/>
                        <a:t>0.2925%</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3020389189"/>
                  </a:ext>
                </a:extLst>
              </a:tr>
              <a:tr h="370840">
                <a:tc>
                  <a:txBody>
                    <a:bodyPr/>
                    <a:lstStyle/>
                    <a:p>
                      <a:r>
                        <a:rPr lang="en-US" sz="1000" b="1"/>
                        <a:t>watannews (</a:t>
                      </a:r>
                      <a:r>
                        <a:rPr lang="ar-AE" sz="1000" b="1"/>
                        <a:t>جريدة الوطن الالكترونية) - 2017-01-04 19:47:31</a:t>
                      </a:r>
                      <a:r>
                        <a:rPr lang="ar-AE" sz="1000"/>
                        <a:t>
انطلاق أول قطار شحن من الصين إلى بريطانيا
نقلت وكالة "شينخوا" الصينية عن شركة السكك الحديدية الثلاثاء 3 يناير، قولها إن الصين أطلقت أول قطار شحن إلى لندن.
وسيسافر القطار بعد مغادرة محطة السكك الحديدية الغربية في ييوو بمقاطعة تشيجيانغ شرق الصين والمعروفة بإنتاج السلع، لمدة حوالي 18 يوما يقطع خلالها مسافة تزيد عن 12 ألف كيلومتر، قبل أن يصل إلى وجهته الأخيرة في بريطانيا.
ويعتقد مراقبون أن خط سكك الحديد بين أوروبا وآسيا سيؤثر سلبا على ايرادات قناة السويس المصرية.
ويوفر الخط الجديد الوقت مقارنة بنقل البضائع عبر ممر قناة السويس الملاحي، بالاضافة إلى كلفته القليلة مقارنة بالنقل الجوي.
وسيمر القطار عبر كازاخستان وروسيا وبيلاروسيا وبولندا وألمانيا وبلجيكا وفرنسا قبل وصوله إلى لندن، عبر نفق بحر المانش، حاملا بضائع رئيسية من بينها مستلزمات منزلية وملابس وأقمشة وحقائب.
للمزيد.. تابعنا عبر جريدة «الوطن» الإلكترونية </a:t>
                      </a:r>
                      <a:r>
                        <a:rPr lang="en-US" sz="1000"/>
                        <a:t>www.kuwait.tt</a:t>
                      </a:r>
                      <a:endParaRPr lang="en-US" sz="1000"/>
                    </a:p>
                  </a:txBody>
                  <a:tcPr/>
                </a:tc>
                <a:tc>
                  <a:txBody>
                    <a:bodyPr/>
                    <a:lstStyle/>
                    <a:p>
                      <a:r>
                        <a:rPr lang="en-US" sz="1000"/>
                        <a:t>1681</a:t>
                      </a:r>
                      <a:endParaRPr lang="en-US" sz="1000"/>
                    </a:p>
                  </a:txBody>
                  <a:tcPr/>
                </a:tc>
                <a:tc>
                  <a:txBody>
                    <a:bodyPr/>
                    <a:lstStyle/>
                    <a:p>
                      <a:r>
                        <a:rPr lang="en-US" sz="1000"/>
                        <a:t>18</a:t>
                      </a:r>
                      <a:endParaRPr lang="en-US" sz="1000"/>
                    </a:p>
                  </a:txBody>
                  <a:tcPr/>
                </a:tc>
                <a:tc>
                  <a:txBody>
                    <a:bodyPr/>
                    <a:lstStyle/>
                    <a:p>
                      <a:r>
                        <a:rPr lang="en-US" sz="1000"/>
                        <a:t>0.2554%</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2166152115"/>
                  </a:ext>
                </a:extLst>
              </a:tr>
              <a:tr h="370840">
                <a:tc>
                  <a:txBody>
                    <a:bodyPr/>
                    <a:lstStyle/>
                    <a:p>
                      <a:r>
                        <a:rPr lang="en-US" sz="1000" b="1"/>
                        <a:t>alqabas (</a:t>
                      </a:r>
                      <a:r>
                        <a:rPr lang="ar-AE" sz="1000" b="1"/>
                        <a:t>جريدة القبس الالكتروني) - 2017-01-04 19:44:50</a:t>
                      </a:r>
                      <a:r>
                        <a:rPr lang="ar-AE" sz="1000"/>
                        <a:t>
</a:t>
                      </a:r>
                      <a:endParaRPr lang="en-US" sz="1000"/>
                    </a:p>
                  </a:txBody>
                  <a:tcPr/>
                </a:tc>
                <a:tc>
                  <a:txBody>
                    <a:bodyPr/>
                    <a:lstStyle/>
                    <a:p>
                      <a:r>
                        <a:rPr lang="en-US" sz="1000"/>
                        <a:t>682</a:t>
                      </a:r>
                      <a:endParaRPr lang="en-US" sz="1000"/>
                    </a:p>
                  </a:txBody>
                  <a:tcPr/>
                </a:tc>
                <a:tc>
                  <a:txBody>
                    <a:bodyPr/>
                    <a:lstStyle/>
                    <a:p>
                      <a:r>
                        <a:rPr lang="en-US" sz="1000"/>
                        <a:t>129</a:t>
                      </a:r>
                      <a:endParaRPr lang="en-US" sz="1000"/>
                    </a:p>
                  </a:txBody>
                  <a:tcPr/>
                </a:tc>
                <a:tc>
                  <a:txBody>
                    <a:bodyPr/>
                    <a:lstStyle/>
                    <a:p>
                      <a:r>
                        <a:rPr lang="en-US" sz="1000"/>
                        <a:t>0.7810%</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2973720070"/>
                  </a:ext>
                </a:extLst>
              </a:tr>
              <a:tr h="370840">
                <a:tc>
                  <a:txBody>
                    <a:bodyPr/>
                    <a:lstStyle/>
                    <a:p>
                      <a:r>
                        <a:rPr lang="en-US" sz="1000" b="1"/>
                        <a:t>alanbanews (</a:t>
                      </a:r>
                      <a:r>
                        <a:rPr lang="ar-AE" sz="1000" b="1"/>
                        <a:t>جريدة الأنباء الكويتية) - 2017-01-04 19:30:04</a:t>
                      </a:r>
                      <a:r>
                        <a:rPr lang="ar-AE" sz="1000"/>
                        <a:t>
هذه الفيتامينات يجب تناولها بعد الأربعين!
مع بلوغ سن الأربعين، يحتاج جسم الإنسان إلى بعض الفيتامينات على هيئة مكملات غذائية للحفاظ على الصحة والوقاية من عدد كبير من الأمراض التي تظهر مع التقدم بالعمر.
ورغم أن تلك الفيتامينات الأساسية موجودة في العديد من المأكولات كاللحوم، الأسماك، الدواجن والخضروات وغيرها إلا أن امتصاص الجسم لها والاستفادة منها يقل مع بلوغ الأربعين عاماً، لذا يتعين الاستعانة بالمكملات الغذائية لضمان الفائدة.
وإليكم فيما يلي أهم الفيتامينات التي يجب الحرص على تناولها بانتظام مع بلوغ العقد الرابع من العمر، حسب ما جاء في موقع "بولد سكاي" المعني بالصحة وهي كالآتي:
1- فيتامين </a:t>
                      </a:r>
                      <a:r>
                        <a:rPr lang="en-US" sz="1000"/>
                        <a:t>B12
</a:t>
                      </a:r>
                      <a:r>
                        <a:rPr lang="ar-AE" sz="1000"/>
                        <a:t>يعتبر فيتامين </a:t>
                      </a:r>
                      <a:r>
                        <a:rPr lang="en-US" sz="1000"/>
                        <a:t>B12 </a:t>
                      </a:r>
                      <a:r>
                        <a:rPr lang="ar-AE" sz="1000"/>
                        <a:t>ضروريا جدا لضمان كفاءة عمل المخ والجهاز العصبي، فضلاً عن دوره في تكوين كرات الدم الحمراء.
2- الكالسيوم
يساهم الكالسيوم في منع الإصابة بالعديد من الأمراض مثل النوبات القلبية والسكتة الدماغية، وهشاشة العظام التي قد تسبب الكسور الخطيرة.
ويجب على من هم فوق الأربعين تناول 1000 ملغ من الكالسيوم يوميا، لذا فينصح بتناولهم الأطعمة الغنية بالكالسيوم مثل الحليب واللبن الرائب، العدس، الفاصول</a:t>
                      </a:r>
                      <a:endParaRPr lang="en-US" sz="1000"/>
                    </a:p>
                  </a:txBody>
                  <a:tcPr/>
                </a:tc>
                <a:tc>
                  <a:txBody>
                    <a:bodyPr/>
                    <a:lstStyle/>
                    <a:p>
                      <a:r>
                        <a:rPr lang="en-US" sz="1000"/>
                        <a:t>196</a:t>
                      </a:r>
                      <a:endParaRPr lang="en-US" sz="1000"/>
                    </a:p>
                  </a:txBody>
                  <a:tcPr/>
                </a:tc>
                <a:tc>
                  <a:txBody>
                    <a:bodyPr/>
                    <a:lstStyle/>
                    <a:p>
                      <a:r>
                        <a:rPr lang="en-US" sz="1000"/>
                        <a:t>0</a:t>
                      </a:r>
                      <a:endParaRPr lang="en-US" sz="1000"/>
                    </a:p>
                  </a:txBody>
                  <a:tcPr/>
                </a:tc>
                <a:tc>
                  <a:txBody>
                    <a:bodyPr/>
                    <a:lstStyle/>
                    <a:p>
                      <a:r>
                        <a:rPr lang="en-US" sz="1000"/>
                        <a:t>0.1390%</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3197299510"/>
                  </a:ext>
                </a:extLst>
              </a:tr>
              <a:tr h="370840">
                <a:tc>
                  <a:txBody>
                    <a:bodyPr/>
                    <a:lstStyle/>
                    <a:p>
                      <a:r>
                        <a:rPr lang="en-US" sz="1000" b="1"/>
                        <a:t>alqabas (</a:t>
                      </a:r>
                      <a:r>
                        <a:rPr lang="ar-AE" sz="1000" b="1"/>
                        <a:t>جريدة القبس الالكتروني) - 2017-01-04 19:17:00</a:t>
                      </a:r>
                      <a:r>
                        <a:rPr lang="ar-AE" sz="1000"/>
                        <a:t>
</a:t>
                      </a:r>
                      <a:endParaRPr lang="en-US" sz="1000"/>
                    </a:p>
                  </a:txBody>
                  <a:tcPr/>
                </a:tc>
                <a:tc>
                  <a:txBody>
                    <a:bodyPr/>
                    <a:lstStyle/>
                    <a:p>
                      <a:r>
                        <a:rPr lang="en-US" sz="1000"/>
                        <a:t>1039</a:t>
                      </a:r>
                      <a:endParaRPr lang="en-US" sz="1000"/>
                    </a:p>
                  </a:txBody>
                  <a:tcPr/>
                </a:tc>
                <a:tc>
                  <a:txBody>
                    <a:bodyPr/>
                    <a:lstStyle/>
                    <a:p>
                      <a:r>
                        <a:rPr lang="en-US" sz="1000"/>
                        <a:t>155</a:t>
                      </a:r>
                      <a:endParaRPr lang="en-US" sz="1000"/>
                    </a:p>
                  </a:txBody>
                  <a:tcPr/>
                </a:tc>
                <a:tc>
                  <a:txBody>
                    <a:bodyPr/>
                    <a:lstStyle/>
                    <a:p>
                      <a:r>
                        <a:rPr lang="en-US" sz="1000"/>
                        <a:t>1.1499%</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3550882077"/>
                  </a:ext>
                </a:extLst>
              </a:tr>
            </a:tbl>
          </a:graphicData>
        </a:graphic>
      </p:graphicFrame>
      <p:sp>
        <p:nvSpPr>
          <p:cNvPr id="4" name="Text Placeholder 3"/>
          <p:cNvSpPr>
            <a:spLocks noGrp="1"/>
          </p:cNvSpPr>
          <p:nvPr>
            <p:ph type="body" sz="quarter" idx="14"/>
          </p:nvPr>
        </p:nvSpPr>
        <p:spPr/>
        <p:txBody>
          <a:bodyPr/>
          <a:lstStyle/>
          <a:p>
            <a:r>
              <a:rPr lang="en-US"/>
              <a:t>01/01/2017 - 01/04/2017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340237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Posts Table - 4 of 4</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33958101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120519731"/>
                    </a:ext>
                  </a:extLst>
                </a:gridCol>
                <a:gridCol w="987552">
                  <a:extLst>
                    <a:ext uri="{9D8B030D-6E8A-4147-A177-3AD203B41FA5}">
                      <a16:colId xmlns:a16="http://schemas.microsoft.com/office/drawing/2014/main" val="3241370387"/>
                    </a:ext>
                  </a:extLst>
                </a:gridCol>
                <a:gridCol w="987552">
                  <a:extLst>
                    <a:ext uri="{9D8B030D-6E8A-4147-A177-3AD203B41FA5}">
                      <a16:colId xmlns:a16="http://schemas.microsoft.com/office/drawing/2014/main" val="2664930447"/>
                    </a:ext>
                  </a:extLst>
                </a:gridCol>
                <a:gridCol w="987552">
                  <a:extLst>
                    <a:ext uri="{9D8B030D-6E8A-4147-A177-3AD203B41FA5}">
                      <a16:colId xmlns:a16="http://schemas.microsoft.com/office/drawing/2014/main" val="1541795261"/>
                    </a:ext>
                  </a:extLst>
                </a:gridCol>
                <a:gridCol w="987552">
                  <a:extLst>
                    <a:ext uri="{9D8B030D-6E8A-4147-A177-3AD203B41FA5}">
                      <a16:colId xmlns:a16="http://schemas.microsoft.com/office/drawing/2014/main" val="1574257604"/>
                    </a:ext>
                  </a:extLst>
                </a:gridCol>
              </a:tblGrid>
              <a:tr h="370840">
                <a:tc>
                  <a:txBody>
                    <a:bodyPr/>
                    <a:lstStyle/>
                    <a:p>
                      <a:r>
                        <a:rPr lang="en-US" sz="1000"/>
                        <a:t>Post</a:t>
                      </a:r>
                      <a:endParaRPr lang="en-US" sz="1000"/>
                    </a:p>
                  </a:txBody>
                  <a:tcPr/>
                </a:tc>
                <a:tc>
                  <a:txBody>
                    <a:bodyPr/>
                    <a:lstStyle/>
                    <a:p>
                      <a:r>
                        <a:rPr lang="en-US" sz="1000"/>
                        <a:t>Likes</a:t>
                      </a:r>
                      <a:endParaRPr lang="en-US" sz="1000"/>
                    </a:p>
                  </a:txBody>
                  <a:tcPr/>
                </a:tc>
                <a:tc>
                  <a:txBody>
                    <a:bodyPr/>
                    <a:lstStyle/>
                    <a:p>
                      <a:r>
                        <a:rPr lang="en-US" sz="1000"/>
                        <a:t>Comments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extLst>
                  <a:ext uri="{0D108BD9-81ED-4DB2-BD59-A6C34878D82A}">
                    <a16:rowId xmlns:a16="http://schemas.microsoft.com/office/drawing/2014/main" val="1431855726"/>
                  </a:ext>
                </a:extLst>
              </a:tr>
              <a:tr h="370840">
                <a:tc>
                  <a:txBody>
                    <a:bodyPr/>
                    <a:lstStyle/>
                    <a:p>
                      <a:r>
                        <a:rPr lang="en-US" sz="1000" b="1"/>
                        <a:t>alanbanews (</a:t>
                      </a:r>
                      <a:r>
                        <a:rPr lang="ar-AE" sz="1000" b="1"/>
                        <a:t>جريدة الأنباء الكويتية) - 2017-01-04 19:14:43</a:t>
                      </a:r>
                      <a:r>
                        <a:rPr lang="ar-AE" sz="1000"/>
                        <a:t>
تأثير مذهل لماء سلق البطاطا على الجسم
كشفت أحدث الأبحاث الطبية أن ماء سلق البطاطس سرعان ما سيحتل كأحدث صيحات رفع كفاءة الجسم وإزالة السموم في 2017.
فقد أوصى باحثون يابانيون بأن تناول ماء سلق البطاطس يعد مزيجا فعالا للتخلص من الشوائب والسموم التي تعرقل كفاءة عمل العديد من وظائف الجسم.
كما توصل الباحثون إلى أن بروتينات (الببتيد المتواجد في البطاطس)، والتي تترسب في ماء المغلي، تعمل على نحو فعال على كبح شهية الفئران، في الوقت الذي يعتقدون أن لها نفس التأثير على الإنسان.
وأشارت الأبحاث إلى أنه بعد مرور 28 يوما على إتباع فئران التجارب لنظام غذائي مرتفع الدهون وتناولوا مغلي سلق البطاطس، تراجعت أوزانهم بصورة ملحوظة، فضلا عن انخفاض مستويات الكوليسترول في الدم، ومستويات هرمون"الليبتين"، مما يساعد في تنظيم مستويات الجوع بينهم.</a:t>
                      </a:r>
                      <a:endParaRPr lang="en-US" sz="1000"/>
                    </a:p>
                  </a:txBody>
                  <a:tcPr/>
                </a:tc>
                <a:tc>
                  <a:txBody>
                    <a:bodyPr/>
                    <a:lstStyle/>
                    <a:p>
                      <a:r>
                        <a:rPr lang="en-US" sz="1000"/>
                        <a:t>365</a:t>
                      </a:r>
                      <a:endParaRPr lang="en-US" sz="1000"/>
                    </a:p>
                  </a:txBody>
                  <a:tcPr/>
                </a:tc>
                <a:tc>
                  <a:txBody>
                    <a:bodyPr/>
                    <a:lstStyle/>
                    <a:p>
                      <a:r>
                        <a:rPr lang="en-US" sz="1000"/>
                        <a:t>4</a:t>
                      </a:r>
                      <a:endParaRPr lang="en-US" sz="1000"/>
                    </a:p>
                  </a:txBody>
                  <a:tcPr/>
                </a:tc>
                <a:tc>
                  <a:txBody>
                    <a:bodyPr/>
                    <a:lstStyle/>
                    <a:p>
                      <a:r>
                        <a:rPr lang="en-US" sz="1000"/>
                        <a:t>0.2617%</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4043523675"/>
                  </a:ext>
                </a:extLst>
              </a:tr>
              <a:tr h="370840">
                <a:tc>
                  <a:txBody>
                    <a:bodyPr/>
                    <a:lstStyle/>
                    <a:p>
                      <a:r>
                        <a:rPr lang="en-US" sz="1000" b="1"/>
                        <a:t>watannews (</a:t>
                      </a:r>
                      <a:r>
                        <a:rPr lang="ar-AE" sz="1000" b="1"/>
                        <a:t>جريدة الوطن الالكترونية) - 2017-01-04 19:14:24</a:t>
                      </a:r>
                      <a:r>
                        <a:rPr lang="ar-AE" sz="1000"/>
                        <a:t>
#شيييل السوووبر كوبووون ووفر 40% على عروض شركة </a:t>
                      </a:r>
                      <a:r>
                        <a:rPr lang="en-US" sz="1000"/>
                        <a:t>ABC
.
</a:t>
                      </a:r>
                      <a:r>
                        <a:rPr lang="ar-AE" sz="1000"/>
                        <a:t>وفر 40٪ على 400 قنينة من مياه </a:t>
                      </a:r>
                      <a:r>
                        <a:rPr lang="en-US" sz="1000"/>
                        <a:t>ABC ( </a:t>
                      </a:r>
                      <a:r>
                        <a:rPr lang="ar-AE" sz="1000"/>
                        <a:t>تأتي في١٠صندوق ، سعة٣٣٠مل ) 
إحصل على هذا العرض المدهش بقيمة 19.8 وإدفع فقط 11.88 دينار
.
وفر 40٪ على 15 صندوق مياه </a:t>
                      </a:r>
                      <a:r>
                        <a:rPr lang="en-US" sz="1000"/>
                        <a:t>Wellness (</a:t>
                      </a:r>
                      <a:r>
                        <a:rPr lang="ar-AE" sz="1000"/>
                        <a:t>كل صندوق يحتوي على 12 قنينة × 600 مل)
إحصل على هذا العرض المدهش بقيمة 14.55 وإدفع فقط 8.73 دينار
.
وفر 40٪ على 3 صناديق عصير </a:t>
                      </a:r>
                      <a:r>
                        <a:rPr lang="en-US" sz="1000"/>
                        <a:t>ABC </a:t>
                      </a:r>
                      <a:r>
                        <a:rPr lang="ar-AE" sz="1000"/>
                        <a:t>بنكهاته المختلفة (كل صندوق يحتوي على 24 علبة سعة 250 مل)
إحصل على هذا العرض المدهش بقيمة 8.34 وإدفع فقط 5 دينار (خدمة التوصيل للمنازل مجانا)
.
للطلب حياكم
</a:t>
                      </a:r>
                      <a:r>
                        <a:rPr lang="en-US" sz="1000"/>
                        <a:t>www.sheeel.com
</a:t>
                      </a:r>
                      <a:r>
                        <a:rPr lang="ar-AE" sz="1000"/>
                        <a:t>وللإستفسار خدمة العملاء متواجدين على مدار الساعة 1821010</a:t>
                      </a:r>
                      <a:endParaRPr lang="en-US" sz="1000"/>
                    </a:p>
                  </a:txBody>
                  <a:tcPr/>
                </a:tc>
                <a:tc>
                  <a:txBody>
                    <a:bodyPr/>
                    <a:lstStyle/>
                    <a:p>
                      <a:r>
                        <a:rPr lang="en-US" sz="1000"/>
                        <a:t>952</a:t>
                      </a:r>
                      <a:endParaRPr lang="en-US" sz="1000"/>
                    </a:p>
                  </a:txBody>
                  <a:tcPr/>
                </a:tc>
                <a:tc>
                  <a:txBody>
                    <a:bodyPr/>
                    <a:lstStyle/>
                    <a:p>
                      <a:r>
                        <a:rPr lang="en-US" sz="1000"/>
                        <a:t>11</a:t>
                      </a:r>
                      <a:endParaRPr lang="en-US" sz="1000"/>
                    </a:p>
                  </a:txBody>
                  <a:tcPr/>
                </a:tc>
                <a:tc>
                  <a:txBody>
                    <a:bodyPr/>
                    <a:lstStyle/>
                    <a:p>
                      <a:r>
                        <a:rPr lang="en-US" sz="1000"/>
                        <a:t>0.1448%</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1809948267"/>
                  </a:ext>
                </a:extLst>
              </a:tr>
            </a:tbl>
          </a:graphicData>
        </a:graphic>
      </p:graphicFrame>
      <p:sp>
        <p:nvSpPr>
          <p:cNvPr id="4" name="Text Placeholder 3"/>
          <p:cNvSpPr>
            <a:spLocks noGrp="1"/>
          </p:cNvSpPr>
          <p:nvPr>
            <p:ph type="body" sz="quarter" idx="14"/>
          </p:nvPr>
        </p:nvSpPr>
        <p:spPr/>
        <p:txBody>
          <a:bodyPr/>
          <a:lstStyle/>
          <a:p>
            <a:r>
              <a:rPr lang="en-US"/>
              <a:t>01/01/2017 - 01/04/2017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5461213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422</Words>
  <Application>Microsoft Office PowerPoint</Application>
  <PresentationFormat>On-screen Show (4:3)</PresentationFormat>
  <Paragraphs>157</Paragraphs>
  <Slides>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quintly_template</vt:lpstr>
      <vt:lpstr>Posts Table - 1 of 4</vt:lpstr>
      <vt:lpstr>Posts Table - 2 of 4</vt:lpstr>
      <vt:lpstr>Posts Table - 3 of 4</vt:lpstr>
      <vt:lpstr>Posts Table - 4 of 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Posts Table - 1 of 4</dc:title>
  <dc:creator>Administrator</dc:creator>
  <cp:lastModifiedBy>Administrator</cp:lastModifiedBy>
  <cp:revision>1</cp:revision>
  <dcterms:created xsi:type="dcterms:W3CDTF">2017-01-06T08:56:00Z</dcterms:created>
  <dcterms:modified xsi:type="dcterms:W3CDTF">2017-01-06T08:56:23Z</dcterms:modified>
</cp:coreProperties>
</file>