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Lst>
  <p:sldSz cx="9144000" cy="6858000" type="screen4x3"/>
  <p:notesSz cx="6858000" cy="9144000"/>
  <p:embeddedFontLst>
    <p:embeddedFont>
      <p:font typeface="Calibri" panose="020F0502020204030204" pitchFamily="34" charset="0"/>
      <p:regular r:id="rId4"/>
      <p:bold r:id="rId5"/>
      <p:italic r:id="rId6"/>
      <p:boldItalic r:id="rId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font" Target="fonts/font4.fntdata"/><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tableStyles" Target="tableStyles.xml"/><Relationship Id="rId5" Type="http://schemas.openxmlformats.org/officeDocument/2006/relationships/font" Target="fonts/font2.fntdata"/><Relationship Id="rId10" Type="http://schemas.openxmlformats.org/officeDocument/2006/relationships/theme" Target="theme/theme1.xml"/><Relationship Id="rId4" Type="http://schemas.openxmlformats.org/officeDocument/2006/relationships/font" Target="fonts/font1.fntdata"/><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Updates Table - 1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470787538"/>
              </p:ext>
            </p:extLst>
          </p:nvPr>
        </p:nvGraphicFramePr>
        <p:xfrm>
          <a:off x="457200" y="1731963"/>
          <a:ext cx="8229600" cy="332740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89235665"/>
                    </a:ext>
                  </a:extLst>
                </a:gridCol>
                <a:gridCol w="987552">
                  <a:extLst>
                    <a:ext uri="{9D8B030D-6E8A-4147-A177-3AD203B41FA5}">
                      <a16:colId xmlns:a16="http://schemas.microsoft.com/office/drawing/2014/main" val="1568715160"/>
                    </a:ext>
                  </a:extLst>
                </a:gridCol>
                <a:gridCol w="987552">
                  <a:extLst>
                    <a:ext uri="{9D8B030D-6E8A-4147-A177-3AD203B41FA5}">
                      <a16:colId xmlns:a16="http://schemas.microsoft.com/office/drawing/2014/main" val="1835294845"/>
                    </a:ext>
                  </a:extLst>
                </a:gridCol>
                <a:gridCol w="987552">
                  <a:extLst>
                    <a:ext uri="{9D8B030D-6E8A-4147-A177-3AD203B41FA5}">
                      <a16:colId xmlns:a16="http://schemas.microsoft.com/office/drawing/2014/main" val="444077293"/>
                    </a:ext>
                  </a:extLst>
                </a:gridCol>
                <a:gridCol w="987552">
                  <a:extLst>
                    <a:ext uri="{9D8B030D-6E8A-4147-A177-3AD203B41FA5}">
                      <a16:colId xmlns:a16="http://schemas.microsoft.com/office/drawing/2014/main" val="2816241178"/>
                    </a:ext>
                  </a:extLst>
                </a:gridCol>
              </a:tblGrid>
              <a:tr h="370840">
                <a:tc>
                  <a:txBody>
                    <a:bodyPr/>
                    <a:lstStyle/>
                    <a:p>
                      <a:r>
                        <a:rPr lang="en-US" sz="1000"/>
                        <a:t>Status Update</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2628739158"/>
                  </a:ext>
                </a:extLst>
              </a:tr>
              <a:tr h="370840">
                <a:tc>
                  <a:txBody>
                    <a:bodyPr/>
                    <a:lstStyle/>
                    <a:p>
                      <a:r>
                        <a:rPr lang="en-US" sz="1000" b="1"/>
                        <a:t>Kuwait Finance House - 2017-01-02 07:45:53</a:t>
                      </a:r>
                      <a:r>
                        <a:rPr lang="en-US" sz="1000"/>
                        <a:t>
</a:t>
                      </a:r>
                      <a:r>
                        <a:rPr lang="ar-AE" sz="1000"/>
                        <a:t>تحفيز الموظفين على إطلاق الأفكار التي تطور خدمات البنك هي إحدى أهدافنا، لذلك أطلقنا جائزة الابتكار السنوية على مستوى المجموعة</a:t>
                      </a:r>
                      <a:endParaRPr lang="en-US" sz="1000"/>
                    </a:p>
                  </a:txBody>
                  <a:tcPr/>
                </a:tc>
                <a:tc>
                  <a:txBody>
                    <a:bodyPr/>
                    <a:lstStyle/>
                    <a:p>
                      <a:r>
                        <a:rPr lang="en-US" sz="1000"/>
                        <a:t>102</a:t>
                      </a:r>
                      <a:endParaRPr lang="en-US" sz="1000"/>
                    </a:p>
                  </a:txBody>
                  <a:tcPr/>
                </a:tc>
                <a:tc>
                  <a:txBody>
                    <a:bodyPr/>
                    <a:lstStyle/>
                    <a:p>
                      <a:r>
                        <a:rPr lang="en-US" sz="1000"/>
                        <a:t>7</a:t>
                      </a:r>
                      <a:endParaRPr lang="en-US" sz="1000"/>
                    </a:p>
                  </a:txBody>
                  <a:tcPr/>
                </a:tc>
                <a:tc>
                  <a:txBody>
                    <a:bodyPr/>
                    <a:lstStyle/>
                    <a:p>
                      <a:r>
                        <a:rPr lang="en-US" sz="1000"/>
                        <a:t>0.4129%</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506914244"/>
                  </a:ext>
                </a:extLst>
              </a:tr>
              <a:tr h="370840">
                <a:tc>
                  <a:txBody>
                    <a:bodyPr/>
                    <a:lstStyle/>
                    <a:p>
                      <a:r>
                        <a:rPr lang="en-US" sz="1000" b="1"/>
                        <a:t>Kuwait Finance House - 2017-01-01 10:59:18</a:t>
                      </a:r>
                      <a:r>
                        <a:rPr lang="en-US" sz="1000"/>
                        <a:t>
</a:t>
                      </a:r>
                      <a:r>
                        <a:rPr lang="ar-AE" sz="1000"/>
                        <a:t>مع أطيب تمنياتنا لكم في العام الجديد</a:t>
                      </a:r>
                      <a:endParaRPr lang="en-US" sz="1000"/>
                    </a:p>
                  </a:txBody>
                  <a:tcPr/>
                </a:tc>
                <a:tc>
                  <a:txBody>
                    <a:bodyPr/>
                    <a:lstStyle/>
                    <a:p>
                      <a:r>
                        <a:rPr lang="en-US" sz="1000"/>
                        <a:t>96</a:t>
                      </a:r>
                      <a:endParaRPr lang="en-US" sz="1000"/>
                    </a:p>
                  </a:txBody>
                  <a:tcPr/>
                </a:tc>
                <a:tc>
                  <a:txBody>
                    <a:bodyPr/>
                    <a:lstStyle/>
                    <a:p>
                      <a:r>
                        <a:rPr lang="en-US" sz="1000"/>
                        <a:t>2</a:t>
                      </a:r>
                      <a:endParaRPr lang="en-US" sz="1000"/>
                    </a:p>
                  </a:txBody>
                  <a:tcPr/>
                </a:tc>
                <a:tc>
                  <a:txBody>
                    <a:bodyPr/>
                    <a:lstStyle/>
                    <a:p>
                      <a:r>
                        <a:rPr lang="en-US" sz="1000"/>
                        <a:t>0.3714%</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4284319999"/>
                  </a:ext>
                </a:extLst>
              </a:tr>
              <a:tr h="370840">
                <a:tc>
                  <a:txBody>
                    <a:bodyPr/>
                    <a:lstStyle/>
                    <a:p>
                      <a:r>
                        <a:rPr lang="en-US" sz="1000" b="1"/>
                        <a:t>Kuwait Finance House - 2017-01-03 14:03:44</a:t>
                      </a:r>
                      <a:r>
                        <a:rPr lang="en-US" sz="1000"/>
                        <a:t>
</a:t>
                      </a:r>
                      <a:r>
                        <a:rPr lang="ar-AE" sz="1000"/>
                        <a:t>من باب اهتمامنا بذوي الاحتياجات الخاصة، تم توفير تقنية جديدة للسحب والايداع الآلي مخصصة للمكفوفين
.
</a:t>
                      </a:r>
                      <a:r>
                        <a:rPr lang="en-US" sz="1000"/>
                        <a:t>For blind customers we have updated our ATM and deposit machines that makes any bank transaction easier</a:t>
                      </a:r>
                      <a:endParaRPr lang="en-US" sz="1000"/>
                    </a:p>
                  </a:txBody>
                  <a:tcPr/>
                </a:tc>
                <a:tc>
                  <a:txBody>
                    <a:bodyPr/>
                    <a:lstStyle/>
                    <a:p>
                      <a:r>
                        <a:rPr lang="en-US" sz="1000"/>
                        <a:t>62</a:t>
                      </a:r>
                      <a:endParaRPr lang="en-US" sz="1000"/>
                    </a:p>
                  </a:txBody>
                  <a:tcPr/>
                </a:tc>
                <a:tc>
                  <a:txBody>
                    <a:bodyPr/>
                    <a:lstStyle/>
                    <a:p>
                      <a:r>
                        <a:rPr lang="en-US" sz="1000"/>
                        <a:t>3</a:t>
                      </a:r>
                      <a:endParaRPr lang="en-US" sz="1000"/>
                    </a:p>
                  </a:txBody>
                  <a:tcPr/>
                </a:tc>
                <a:tc>
                  <a:txBody>
                    <a:bodyPr/>
                    <a:lstStyle/>
                    <a:p>
                      <a:r>
                        <a:rPr lang="en-US" sz="1000"/>
                        <a:t>0.2460%</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565482364"/>
                  </a:ext>
                </a:extLst>
              </a:tr>
              <a:tr h="370840">
                <a:tc>
                  <a:txBody>
                    <a:bodyPr/>
                    <a:lstStyle/>
                    <a:p>
                      <a:r>
                        <a:rPr lang="en-US" sz="1000" b="1"/>
                        <a:t>National Bank of Kuwait - 2017-01-04 04:48:09</a:t>
                      </a:r>
                      <a:r>
                        <a:rPr lang="en-US" sz="1000"/>
                        <a:t>
Kuwait’s trade surplus widened slightly for the second consecutive quarter in 3Q16, thanks to a continued recovery in oil prices. However, at KD 1.4 billion, it still remains well below pre-2014 levels .
More on Kuwait's Foreign Trade please visit NBK's Page
https://lnkd.in/gegMy_r</a:t>
                      </a:r>
                      <a:endParaRPr lang="en-US" sz="1000"/>
                    </a:p>
                  </a:txBody>
                  <a:tcPr/>
                </a:tc>
                <a:tc>
                  <a:txBody>
                    <a:bodyPr/>
                    <a:lstStyle/>
                    <a:p>
                      <a:r>
                        <a:rPr lang="en-US" sz="1000"/>
                        <a:t>25</a:t>
                      </a:r>
                      <a:endParaRPr lang="en-US" sz="1000"/>
                    </a:p>
                  </a:txBody>
                  <a:tcPr/>
                </a:tc>
                <a:tc>
                  <a:txBody>
                    <a:bodyPr/>
                    <a:lstStyle/>
                    <a:p>
                      <a:r>
                        <a:rPr lang="en-US" sz="1000"/>
                        <a:t>0</a:t>
                      </a:r>
                      <a:endParaRPr lang="en-US" sz="1000"/>
                    </a:p>
                  </a:txBody>
                  <a:tcPr/>
                </a:tc>
                <a:tc>
                  <a:txBody>
                    <a:bodyPr/>
                    <a:lstStyle/>
                    <a:p>
                      <a:r>
                        <a:rPr lang="en-US" sz="1000"/>
                        <a:t>0.0770%</a:t>
                      </a:r>
                      <a:endParaRPr lang="en-US" sz="1000"/>
                    </a:p>
                  </a:txBody>
                  <a:tcPr/>
                </a:tc>
                <a:tc>
                  <a:txBody>
                    <a:bodyPr/>
                    <a:lstStyle/>
                    <a:p>
                      <a:r>
                        <a:rPr lang="en-US" sz="1000"/>
                        <a:t>Status</a:t>
                      </a:r>
                      <a:endParaRPr lang="en-US" sz="1000"/>
                    </a:p>
                  </a:txBody>
                  <a:tcPr/>
                </a:tc>
                <a:extLst>
                  <a:ext uri="{0D108BD9-81ED-4DB2-BD59-A6C34878D82A}">
                    <a16:rowId xmlns:a16="http://schemas.microsoft.com/office/drawing/2014/main" val="1232563076"/>
                  </a:ext>
                </a:extLst>
              </a:tr>
            </a:tbl>
          </a:graphicData>
        </a:graphic>
      </p:graphicFrame>
      <p:sp>
        <p:nvSpPr>
          <p:cNvPr id="4" name="Text Placeholder 3"/>
          <p:cNvSpPr>
            <a:spLocks noGrp="1"/>
          </p:cNvSpPr>
          <p:nvPr>
            <p:ph type="body" sz="quarter" idx="14"/>
          </p:nvPr>
        </p:nvSpPr>
        <p:spPr/>
        <p:txBody>
          <a:bodyPr/>
          <a:lstStyle/>
          <a:p>
            <a:r>
              <a:rPr lang="en-US"/>
              <a:t>01/01/2017 - 01/04/2017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5601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Updates Table - 2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762473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321095357"/>
                    </a:ext>
                  </a:extLst>
                </a:gridCol>
                <a:gridCol w="987552">
                  <a:extLst>
                    <a:ext uri="{9D8B030D-6E8A-4147-A177-3AD203B41FA5}">
                      <a16:colId xmlns:a16="http://schemas.microsoft.com/office/drawing/2014/main" val="4146857287"/>
                    </a:ext>
                  </a:extLst>
                </a:gridCol>
                <a:gridCol w="987552">
                  <a:extLst>
                    <a:ext uri="{9D8B030D-6E8A-4147-A177-3AD203B41FA5}">
                      <a16:colId xmlns:a16="http://schemas.microsoft.com/office/drawing/2014/main" val="522573266"/>
                    </a:ext>
                  </a:extLst>
                </a:gridCol>
                <a:gridCol w="987552">
                  <a:extLst>
                    <a:ext uri="{9D8B030D-6E8A-4147-A177-3AD203B41FA5}">
                      <a16:colId xmlns:a16="http://schemas.microsoft.com/office/drawing/2014/main" val="2165449601"/>
                    </a:ext>
                  </a:extLst>
                </a:gridCol>
                <a:gridCol w="987552">
                  <a:extLst>
                    <a:ext uri="{9D8B030D-6E8A-4147-A177-3AD203B41FA5}">
                      <a16:colId xmlns:a16="http://schemas.microsoft.com/office/drawing/2014/main" val="3028120974"/>
                    </a:ext>
                  </a:extLst>
                </a:gridCol>
              </a:tblGrid>
              <a:tr h="370840">
                <a:tc>
                  <a:txBody>
                    <a:bodyPr/>
                    <a:lstStyle/>
                    <a:p>
                      <a:r>
                        <a:rPr lang="en-US" sz="1000"/>
                        <a:t>Status Update</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1147102782"/>
                  </a:ext>
                </a:extLst>
              </a:tr>
              <a:tr h="370840">
                <a:tc>
                  <a:txBody>
                    <a:bodyPr/>
                    <a:lstStyle/>
                    <a:p>
                      <a:r>
                        <a:rPr lang="en-US" sz="1000" b="1"/>
                        <a:t>Gulf Bank - 2017-01-04 12:17:45</a:t>
                      </a:r>
                      <a:r>
                        <a:rPr lang="en-US" sz="1000"/>
                        <a:t>
Biggest draw of 2017
Join us for:
-Al Danah KD1 Million draw
-Salary &amp; red draw for Cadillac
-Salary &amp; red draw for KD1,000
-Big announcement
-Surprise gust
-Entertainment &amp; instant prizes
January 5, 2017 Avenues at 7 PM</a:t>
                      </a:r>
                      <a:endParaRPr lang="en-US" sz="1000"/>
                    </a:p>
                  </a:txBody>
                  <a:tcPr/>
                </a:tc>
                <a:tc>
                  <a:txBody>
                    <a:bodyPr/>
                    <a:lstStyle/>
                    <a:p>
                      <a:r>
                        <a:rPr lang="en-US" sz="1000"/>
                        <a:t>13</a:t>
                      </a:r>
                      <a:endParaRPr lang="en-US" sz="1000"/>
                    </a:p>
                  </a:txBody>
                  <a:tcPr/>
                </a:tc>
                <a:tc>
                  <a:txBody>
                    <a:bodyPr/>
                    <a:lstStyle/>
                    <a:p>
                      <a:r>
                        <a:rPr lang="en-US" sz="1000"/>
                        <a:t>0</a:t>
                      </a:r>
                      <a:endParaRPr lang="en-US" sz="1000"/>
                    </a:p>
                  </a:txBody>
                  <a:tcPr/>
                </a:tc>
                <a:tc>
                  <a:txBody>
                    <a:bodyPr/>
                    <a:lstStyle/>
                    <a:p>
                      <a:r>
                        <a:rPr lang="en-US" sz="1000"/>
                        <a:t>0.0988%</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645280536"/>
                  </a:ext>
                </a:extLst>
              </a:tr>
              <a:tr h="370840">
                <a:tc>
                  <a:txBody>
                    <a:bodyPr/>
                    <a:lstStyle/>
                    <a:p>
                      <a:r>
                        <a:rPr lang="en-US" sz="1000" b="1"/>
                        <a:t>National Bank of Kuwait - 2017-01-04 04:54:24</a:t>
                      </a:r>
                      <a:r>
                        <a:rPr lang="en-US" sz="1000"/>
                        <a:t>
Inflation in consumer prices eased for the second consecutive month in November. Headline inflation came in at 3.4% year-on-year (y/y), versus the 3.6% reading in October, as inflation in most components slowed or remained broadly steady.
https://lnkd.in/g67D5Ab</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0.0154%</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840491342"/>
                  </a:ext>
                </a:extLst>
              </a:tr>
              <a:tr h="370840">
                <a:tc>
                  <a:txBody>
                    <a:bodyPr/>
                    <a:lstStyle/>
                    <a:p>
                      <a:r>
                        <a:rPr lang="en-US" sz="1000" b="1"/>
                        <a:t>Gulf Bank - 2017-01-04 11:55:11</a:t>
                      </a:r>
                      <a:r>
                        <a:rPr lang="en-US" sz="1000"/>
                        <a:t>
</a:t>
                      </a:r>
                      <a:r>
                        <a:rPr lang="ar-AE" sz="1000"/>
                        <a:t>أكبر سحب للعام 2017
حيّاكم الله 5 يناير 2017 . الأفنيوز . 7 مساءً . سحب الدانة على مليون دينار كويتي
. سحب حسابي الراتب و </a:t>
                      </a:r>
                      <a:r>
                        <a:rPr lang="en-US" sz="1000"/>
                        <a:t>red </a:t>
                      </a:r>
                      <a:r>
                        <a:rPr lang="ar-AE" sz="1000"/>
                        <a:t>على سيارة كاديلاك اسكاليد
. حسابي الراتب و </a:t>
                      </a:r>
                      <a:r>
                        <a:rPr lang="en-US" sz="1000"/>
                        <a:t>red </a:t>
                      </a:r>
                      <a:r>
                        <a:rPr lang="ar-AE" sz="1000"/>
                        <a:t>على جائزة 1,000 د.ك
. الإعلان الكبير
. ضيفنا المميز
. فعاليات وجوائز فورية</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0.0228%</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732143655"/>
                  </a:ext>
                </a:extLst>
              </a:tr>
              <a:tr h="370840">
                <a:tc>
                  <a:txBody>
                    <a:bodyPr/>
                    <a:lstStyle/>
                    <a:p>
                      <a:r>
                        <a:rPr lang="en-US" sz="1000" b="1"/>
                        <a:t>National Bank of Kuwait - 2017-01-04 04:53:13</a:t>
                      </a:r>
                      <a:r>
                        <a:rPr lang="en-US" sz="1000"/>
                        <a:t>
</a:t>
                      </a:r>
                      <a:r>
                        <a:rPr lang="ar-AE" sz="1000"/>
                        <a:t>تراجع معدل التضخم في أسعار المستهلك خلال نوفمبر للشهر الثاني على التوالي حيث بلغ معدل التضخم العام 3.4٪ على أساس سنوي مقابل 3.6٪ خلال أكتوبر وذلك إثر تباطؤ أو ثبات التضخم في معظم المكونات.
</a:t>
                      </a:r>
                      <a:r>
                        <a:rPr lang="en-US" sz="1000"/>
                        <a:t>https://lnkd.in/gUwD_R9</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0.0000%</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8854890"/>
                  </a:ext>
                </a:extLst>
              </a:tr>
              <a:tr h="370840">
                <a:tc>
                  <a:txBody>
                    <a:bodyPr/>
                    <a:lstStyle/>
                    <a:p>
                      <a:r>
                        <a:rPr lang="en-US" sz="1000" b="1"/>
                        <a:t>National Bank of Kuwait - 2017-01-04 04:46:04</a:t>
                      </a:r>
                      <a:r>
                        <a:rPr lang="en-US" sz="1000"/>
                        <a:t>
</a:t>
                      </a:r>
                      <a:r>
                        <a:rPr lang="ar-AE" sz="1000"/>
                        <a:t>ارتفع فائض الميزان التجاري للكويت قليلاً للمرة الثانية على التوالي خلال الربع الثالث من العام 2016 ليصل إلى 1.4 مليار دينار كويتي، وذلك إثر استمرار تعافي أسعار النفط، إلا أنه لا يزال دون مستوياته لما قبل العام 2014. المزيد عن تقرير التجارة الخارجية في الكويت على الرابط
</a:t>
                      </a:r>
                      <a:r>
                        <a:rPr lang="en-US" sz="1000"/>
                        <a:t>https://lnkd.in/gJHkRrh</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0.0000%</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966489376"/>
                  </a:ext>
                </a:extLst>
              </a:tr>
            </a:tbl>
          </a:graphicData>
        </a:graphic>
      </p:graphicFrame>
      <p:sp>
        <p:nvSpPr>
          <p:cNvPr id="4" name="Text Placeholder 3"/>
          <p:cNvSpPr>
            <a:spLocks noGrp="1"/>
          </p:cNvSpPr>
          <p:nvPr>
            <p:ph type="body" sz="quarter" idx="14"/>
          </p:nvPr>
        </p:nvSpPr>
        <p:spPr/>
        <p:txBody>
          <a:bodyPr/>
          <a:lstStyle/>
          <a:p>
            <a:r>
              <a:rPr lang="en-US"/>
              <a:t>01/01/2017 - 01/04/2017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494320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137</Words>
  <Application>Microsoft Office PowerPoint</Application>
  <PresentationFormat>On-screen Show (4:3)</PresentationFormat>
  <Paragraphs>61</Paragraphs>
  <Slides>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vt:i4>
      </vt:variant>
    </vt:vector>
  </HeadingPairs>
  <TitlesOfParts>
    <vt:vector size="5" baseType="lpstr">
      <vt:lpstr>Arial</vt:lpstr>
      <vt:lpstr>Calibri</vt:lpstr>
      <vt:lpstr>quintly_template</vt:lpstr>
      <vt:lpstr>Updates Table - 1 of 2</vt:lpstr>
      <vt:lpstr>Updates Table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Updates Table - 1 of 2</dc:title>
  <dc:creator>Administrator</dc:creator>
  <cp:lastModifiedBy>Administrator</cp:lastModifiedBy>
  <cp:revision>1</cp:revision>
  <dcterms:created xsi:type="dcterms:W3CDTF">2017-01-05T09:53:37Z</dcterms:created>
  <dcterms:modified xsi:type="dcterms:W3CDTF">2017-01-05T09:53:50Z</dcterms:modified>
</cp:coreProperties>
</file>