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232665191"/>
              </p:ext>
            </p:extLst>
          </p:nvPr>
        </p:nvGraphicFramePr>
        <p:xfrm>
          <a:off x="457200" y="1731963"/>
          <a:ext cx="8229600" cy="429768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1417233"/>
                    </a:ext>
                  </a:extLst>
                </a:gridCol>
                <a:gridCol w="658368">
                  <a:extLst>
                    <a:ext uri="{9D8B030D-6E8A-4147-A177-3AD203B41FA5}">
                      <a16:colId xmlns:a16="http://schemas.microsoft.com/office/drawing/2014/main" val="70854649"/>
                    </a:ext>
                  </a:extLst>
                </a:gridCol>
                <a:gridCol w="658368">
                  <a:extLst>
                    <a:ext uri="{9D8B030D-6E8A-4147-A177-3AD203B41FA5}">
                      <a16:colId xmlns:a16="http://schemas.microsoft.com/office/drawing/2014/main" val="1953556246"/>
                    </a:ext>
                  </a:extLst>
                </a:gridCol>
                <a:gridCol w="658368">
                  <a:extLst>
                    <a:ext uri="{9D8B030D-6E8A-4147-A177-3AD203B41FA5}">
                      <a16:colId xmlns:a16="http://schemas.microsoft.com/office/drawing/2014/main" val="3983909045"/>
                    </a:ext>
                  </a:extLst>
                </a:gridCol>
                <a:gridCol w="658368">
                  <a:extLst>
                    <a:ext uri="{9D8B030D-6E8A-4147-A177-3AD203B41FA5}">
                      <a16:colId xmlns:a16="http://schemas.microsoft.com/office/drawing/2014/main" val="284495283"/>
                    </a:ext>
                  </a:extLst>
                </a:gridCol>
                <a:gridCol w="658368">
                  <a:extLst>
                    <a:ext uri="{9D8B030D-6E8A-4147-A177-3AD203B41FA5}">
                      <a16:colId xmlns:a16="http://schemas.microsoft.com/office/drawing/2014/main" val="3207795581"/>
                    </a:ext>
                  </a:extLst>
                </a:gridCol>
                <a:gridCol w="658368">
                  <a:extLst>
                    <a:ext uri="{9D8B030D-6E8A-4147-A177-3AD203B41FA5}">
                      <a16:colId xmlns:a16="http://schemas.microsoft.com/office/drawing/2014/main" val="1074211627"/>
                    </a:ext>
                  </a:extLst>
                </a:gridCol>
                <a:gridCol w="658368">
                  <a:extLst>
                    <a:ext uri="{9D8B030D-6E8A-4147-A177-3AD203B41FA5}">
                      <a16:colId xmlns:a16="http://schemas.microsoft.com/office/drawing/2014/main" val="1753874181"/>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84242366"/>
                  </a:ext>
                </a:extLst>
              </a:tr>
              <a:tr h="370840">
                <a:tc>
                  <a:txBody>
                    <a:bodyPr/>
                    <a:lstStyle/>
                    <a:p>
                      <a:r>
                        <a:rPr lang="en-US" sz="1000" b="1"/>
                        <a:t>NBKGroup - 2017-01-03 12:10:26</a:t>
                      </a:r>
                      <a:r>
                        <a:rPr lang="en-US" sz="1000"/>
                        <a:t>
</a:t>
                      </a:r>
                      <a:r>
                        <a:rPr lang="ar-AE" sz="1000"/>
                        <a:t>مبروك عميلنا/ محمد رازي خان الرابح بالسحب الاسبوعي بمبلغ 5،000 د.ك. يمكن ان تكون انت سعيد الحظ التالي!</a:t>
                      </a:r>
                      <a:endParaRPr lang="en-US" sz="1000"/>
                    </a:p>
                  </a:txBody>
                  <a:tcPr/>
                </a:tc>
                <a:tc>
                  <a:txBody>
                    <a:bodyPr/>
                    <a:lstStyle/>
                    <a:p>
                      <a:r>
                        <a:rPr lang="en-US" sz="1000"/>
                        <a:t>242</a:t>
                      </a:r>
                      <a:endParaRPr lang="en-US" sz="1000"/>
                    </a:p>
                  </a:txBody>
                  <a:tcPr/>
                </a:tc>
                <a:tc>
                  <a:txBody>
                    <a:bodyPr/>
                    <a:lstStyle/>
                    <a:p>
                      <a:r>
                        <a:rPr lang="en-US" sz="1000"/>
                        <a:t>196</a:t>
                      </a:r>
                      <a:endParaRPr lang="en-US" sz="1000"/>
                    </a:p>
                  </a:txBody>
                  <a:tcPr/>
                </a:tc>
                <a:tc>
                  <a:txBody>
                    <a:bodyPr/>
                    <a:lstStyle/>
                    <a:p>
                      <a:r>
                        <a:rPr lang="en-US" sz="1000"/>
                        <a:t>41</a:t>
                      </a:r>
                      <a:endParaRPr lang="en-US" sz="1000"/>
                    </a:p>
                  </a:txBody>
                  <a:tcPr/>
                </a:tc>
                <a:tc>
                  <a:txBody>
                    <a:bodyPr/>
                    <a:lstStyle/>
                    <a:p>
                      <a:r>
                        <a:rPr lang="en-US" sz="1000"/>
                        <a:t>5</a:t>
                      </a:r>
                      <a:endParaRPr lang="en-US" sz="1000"/>
                    </a:p>
                  </a:txBody>
                  <a:tcPr/>
                </a:tc>
                <a:tc>
                  <a:txBody>
                    <a:bodyPr/>
                    <a:lstStyle/>
                    <a:p>
                      <a:r>
                        <a:rPr lang="en-US" sz="1000"/>
                        <a:t>0.1396%</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715936263"/>
                  </a:ext>
                </a:extLst>
              </a:tr>
              <a:tr h="370840">
                <a:tc>
                  <a:txBody>
                    <a:bodyPr/>
                    <a:lstStyle/>
                    <a:p>
                      <a:r>
                        <a:rPr lang="en-US" sz="1000" b="1"/>
                        <a:t>NBKGroup - 2017-01-03 12:11:35</a:t>
                      </a:r>
                      <a:r>
                        <a:rPr lang="en-US" sz="1000"/>
                        <a:t>
Congratulations to our customer Mohammed Razi Khan winner of the weekly prize KD 5,000. You could be the next winner!</a:t>
                      </a:r>
                      <a:endParaRPr lang="en-US" sz="1000"/>
                    </a:p>
                  </a:txBody>
                  <a:tcPr/>
                </a:tc>
                <a:tc>
                  <a:txBody>
                    <a:bodyPr/>
                    <a:lstStyle/>
                    <a:p>
                      <a:r>
                        <a:rPr lang="en-US" sz="1000"/>
                        <a:t>99</a:t>
                      </a:r>
                      <a:endParaRPr lang="en-US" sz="1000"/>
                    </a:p>
                  </a:txBody>
                  <a:tcPr/>
                </a:tc>
                <a:tc>
                  <a:txBody>
                    <a:bodyPr/>
                    <a:lstStyle/>
                    <a:p>
                      <a:r>
                        <a:rPr lang="en-US" sz="1000"/>
                        <a:t>92</a:t>
                      </a:r>
                      <a:endParaRPr lang="en-US" sz="1000"/>
                    </a:p>
                  </a:txBody>
                  <a:tcPr/>
                </a:tc>
                <a:tc>
                  <a:txBody>
                    <a:bodyPr/>
                    <a:lstStyle/>
                    <a:p>
                      <a:r>
                        <a:rPr lang="en-US" sz="1000"/>
                        <a:t>5</a:t>
                      </a:r>
                      <a:endParaRPr lang="en-US" sz="1000"/>
                    </a:p>
                  </a:txBody>
                  <a:tcPr/>
                </a:tc>
                <a:tc>
                  <a:txBody>
                    <a:bodyPr/>
                    <a:lstStyle/>
                    <a:p>
                      <a:r>
                        <a:rPr lang="en-US" sz="1000"/>
                        <a:t>2</a:t>
                      </a:r>
                      <a:endParaRPr lang="en-US" sz="1000"/>
                    </a:p>
                  </a:txBody>
                  <a:tcPr/>
                </a:tc>
                <a:tc>
                  <a:txBody>
                    <a:bodyPr/>
                    <a:lstStyle/>
                    <a:p>
                      <a:r>
                        <a:rPr lang="en-US" sz="1000"/>
                        <a:t>0.0571%</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091579569"/>
                  </a:ext>
                </a:extLst>
              </a:tr>
              <a:tr h="370840">
                <a:tc>
                  <a:txBody>
                    <a:bodyPr/>
                    <a:lstStyle/>
                    <a:p>
                      <a:r>
                        <a:rPr lang="en-US" sz="1000" b="1"/>
                        <a:t>Commercial Bank of Kuwait - 2017-01-02 11:12:55</a:t>
                      </a:r>
                      <a:r>
                        <a:rPr lang="en-US" sz="1000"/>
                        <a:t>
</a:t>
                      </a:r>
                      <a:r>
                        <a:rPr lang="ar-AE" sz="1000"/>
                        <a:t>مبروك للرابح في سحب النجمة الكبير للربع الرابع
</a:t>
                      </a:r>
                      <a:r>
                        <a:rPr lang="en-US" sz="1000"/>
                        <a:t>Congratulations to the winner of the Najma Mega Draw for the 4th Quarter</a:t>
                      </a:r>
                      <a:endParaRPr lang="en-US" sz="1000"/>
                    </a:p>
                  </a:txBody>
                  <a:tcPr/>
                </a:tc>
                <a:tc>
                  <a:txBody>
                    <a:bodyPr/>
                    <a:lstStyle/>
                    <a:p>
                      <a:r>
                        <a:rPr lang="en-US" sz="1000"/>
                        <a:t>86</a:t>
                      </a:r>
                      <a:endParaRPr lang="en-US" sz="1000"/>
                    </a:p>
                  </a:txBody>
                  <a:tcPr/>
                </a:tc>
                <a:tc>
                  <a:txBody>
                    <a:bodyPr/>
                    <a:lstStyle/>
                    <a:p>
                      <a:r>
                        <a:rPr lang="en-US" sz="1000"/>
                        <a:t>63</a:t>
                      </a:r>
                      <a:endParaRPr lang="en-US" sz="1000"/>
                    </a:p>
                  </a:txBody>
                  <a:tcPr/>
                </a:tc>
                <a:tc>
                  <a:txBody>
                    <a:bodyPr/>
                    <a:lstStyle/>
                    <a:p>
                      <a:r>
                        <a:rPr lang="en-US" sz="1000"/>
                        <a:t>22</a:t>
                      </a:r>
                      <a:endParaRPr lang="en-US" sz="1000"/>
                    </a:p>
                  </a:txBody>
                  <a:tcPr/>
                </a:tc>
                <a:tc>
                  <a:txBody>
                    <a:bodyPr/>
                    <a:lstStyle/>
                    <a:p>
                      <a:r>
                        <a:rPr lang="en-US" sz="1000"/>
                        <a:t>1</a:t>
                      </a:r>
                      <a:endParaRPr lang="en-US" sz="1000"/>
                    </a:p>
                  </a:txBody>
                  <a:tcPr/>
                </a:tc>
                <a:tc>
                  <a:txBody>
                    <a:bodyPr/>
                    <a:lstStyle/>
                    <a:p>
                      <a:r>
                        <a:rPr lang="en-US" sz="1000"/>
                        <a:t>1.1547%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17526595"/>
                  </a:ext>
                </a:extLst>
              </a:tr>
              <a:tr h="370840">
                <a:tc>
                  <a:txBody>
                    <a:bodyPr/>
                    <a:lstStyle/>
                    <a:p>
                      <a:r>
                        <a:rPr lang="en-US" sz="1000" b="1"/>
                        <a:t>Kuwait Finance House ( KFH ) - 2017-01-01 11:57:40</a:t>
                      </a:r>
                      <a:r>
                        <a:rPr lang="en-US" sz="1000"/>
                        <a:t>
</a:t>
                      </a:r>
                      <a:r>
                        <a:rPr lang="ar-AE" sz="1000"/>
                        <a:t>الرئيس التنفيذي للمجموعة/ مازن الناهض يهنئ عملاء " بيتك " بالعام الجديد ، ويرحب باقتراحاتكم و ملاحظاتكم متمنياً التوفيق للجميع</a:t>
                      </a:r>
                      <a:endParaRPr lang="en-US" sz="1000"/>
                    </a:p>
                  </a:txBody>
                  <a:tcPr/>
                </a:tc>
                <a:tc>
                  <a:txBody>
                    <a:bodyPr/>
                    <a:lstStyle/>
                    <a:p>
                      <a:r>
                        <a:rPr lang="en-US" sz="1000"/>
                        <a:t>67</a:t>
                      </a:r>
                      <a:endParaRPr lang="en-US" sz="1000"/>
                    </a:p>
                  </a:txBody>
                  <a:tcPr/>
                </a:tc>
                <a:tc>
                  <a:txBody>
                    <a:bodyPr/>
                    <a:lstStyle/>
                    <a:p>
                      <a:r>
                        <a:rPr lang="en-US" sz="1000"/>
                        <a:t>62</a:t>
                      </a:r>
                      <a:endParaRPr lang="en-US" sz="1000"/>
                    </a:p>
                  </a:txBody>
                  <a:tcPr/>
                </a:tc>
                <a:tc>
                  <a:txBody>
                    <a:bodyPr/>
                    <a:lstStyle/>
                    <a:p>
                      <a:r>
                        <a:rPr lang="en-US" sz="1000"/>
                        <a:t>2</a:t>
                      </a:r>
                      <a:endParaRPr lang="en-US" sz="1000"/>
                    </a:p>
                  </a:txBody>
                  <a:tcPr/>
                </a:tc>
                <a:tc>
                  <a:txBody>
                    <a:bodyPr/>
                    <a:lstStyle/>
                    <a:p>
                      <a:r>
                        <a:rPr lang="en-US" sz="1000"/>
                        <a:t>3</a:t>
                      </a:r>
                      <a:endParaRPr lang="en-US" sz="1000"/>
                    </a:p>
                  </a:txBody>
                  <a:tcPr/>
                </a:tc>
                <a:tc>
                  <a:txBody>
                    <a:bodyPr/>
                    <a:lstStyle/>
                    <a:p>
                      <a:r>
                        <a:rPr lang="en-US" sz="1000"/>
                        <a:t>0.0388%</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242648710"/>
                  </a:ext>
                </a:extLst>
              </a:tr>
              <a:tr h="370840">
                <a:tc>
                  <a:txBody>
                    <a:bodyPr/>
                    <a:lstStyle/>
                    <a:p>
                      <a:r>
                        <a:rPr lang="en-US" sz="1000" b="1"/>
                        <a:t>Kuwait Finance House ( KFH ) - 2017-01-03 10:38:25</a:t>
                      </a:r>
                      <a:r>
                        <a:rPr lang="en-US" sz="1000"/>
                        <a:t>
</a:t>
                      </a:r>
                      <a:r>
                        <a:rPr lang="ar-AE" sz="1000"/>
                        <a:t>ممثل جمعية المكفوفين الكويتية أثناء تجربته التقنية الجديدة في أجهزة السحب الآلي والتي تسهل على فاقدي البصر انجاز العمليات المصرفية
#</a:t>
                      </a:r>
                      <a:r>
                        <a:rPr lang="en-US" sz="1000"/>
                        <a:t>ATM</a:t>
                      </a:r>
                      <a:endParaRPr lang="en-US" sz="1000"/>
                    </a:p>
                  </a:txBody>
                  <a:tcPr/>
                </a:tc>
                <a:tc>
                  <a:txBody>
                    <a:bodyPr/>
                    <a:lstStyle/>
                    <a:p>
                      <a:r>
                        <a:rPr lang="en-US" sz="1000"/>
                        <a:t>66</a:t>
                      </a:r>
                      <a:endParaRPr lang="en-US" sz="1000"/>
                    </a:p>
                  </a:txBody>
                  <a:tcPr/>
                </a:tc>
                <a:tc>
                  <a:txBody>
                    <a:bodyPr/>
                    <a:lstStyle/>
                    <a:p>
                      <a:r>
                        <a:rPr lang="en-US" sz="1000"/>
                        <a:t>56</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tc>
                  <a:txBody>
                    <a:bodyPr/>
                    <a:lstStyle/>
                    <a:p>
                      <a:r>
                        <a:rPr lang="en-US" sz="1000"/>
                        <a:t>0.0382%</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223797670"/>
                  </a:ext>
                </a:extLst>
              </a:tr>
              <a:tr h="370840">
                <a:tc>
                  <a:txBody>
                    <a:bodyPr/>
                    <a:lstStyle/>
                    <a:p>
                      <a:r>
                        <a:rPr lang="en-US" sz="1000" b="1"/>
                        <a:t>Commercial Bank of Kuwait - 2017-01-02 12:02:45</a:t>
                      </a:r>
                      <a:r>
                        <a:rPr lang="en-US" sz="1000"/>
                        <a:t>
</a:t>
                      </a:r>
                      <a:r>
                        <a:rPr lang="ar-AE" sz="1000"/>
                        <a:t>نهنئ الفائزين بسحب النجمة اليومي من 25/12/2016 إلى 29/12/2016</a:t>
                      </a:r>
                      <a:endParaRPr lang="en-US" sz="1000"/>
                    </a:p>
                  </a:txBody>
                  <a:tcPr/>
                </a:tc>
                <a:tc>
                  <a:txBody>
                    <a:bodyPr/>
                    <a:lstStyle/>
                    <a:p>
                      <a:r>
                        <a:rPr lang="en-US" sz="1000"/>
                        <a:t>62</a:t>
                      </a:r>
                      <a:endParaRPr lang="en-US" sz="1000"/>
                    </a:p>
                  </a:txBody>
                  <a:tcPr/>
                </a:tc>
                <a:tc>
                  <a:txBody>
                    <a:bodyPr/>
                    <a:lstStyle/>
                    <a:p>
                      <a:r>
                        <a:rPr lang="en-US" sz="1000"/>
                        <a:t>56</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0.8324%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421379818"/>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9049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280627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98170809"/>
                    </a:ext>
                  </a:extLst>
                </a:gridCol>
                <a:gridCol w="658368">
                  <a:extLst>
                    <a:ext uri="{9D8B030D-6E8A-4147-A177-3AD203B41FA5}">
                      <a16:colId xmlns:a16="http://schemas.microsoft.com/office/drawing/2014/main" val="1991613128"/>
                    </a:ext>
                  </a:extLst>
                </a:gridCol>
                <a:gridCol w="658368">
                  <a:extLst>
                    <a:ext uri="{9D8B030D-6E8A-4147-A177-3AD203B41FA5}">
                      <a16:colId xmlns:a16="http://schemas.microsoft.com/office/drawing/2014/main" val="538368317"/>
                    </a:ext>
                  </a:extLst>
                </a:gridCol>
                <a:gridCol w="658368">
                  <a:extLst>
                    <a:ext uri="{9D8B030D-6E8A-4147-A177-3AD203B41FA5}">
                      <a16:colId xmlns:a16="http://schemas.microsoft.com/office/drawing/2014/main" val="2054744453"/>
                    </a:ext>
                  </a:extLst>
                </a:gridCol>
                <a:gridCol w="658368">
                  <a:extLst>
                    <a:ext uri="{9D8B030D-6E8A-4147-A177-3AD203B41FA5}">
                      <a16:colId xmlns:a16="http://schemas.microsoft.com/office/drawing/2014/main" val="1969273001"/>
                    </a:ext>
                  </a:extLst>
                </a:gridCol>
                <a:gridCol w="658368">
                  <a:extLst>
                    <a:ext uri="{9D8B030D-6E8A-4147-A177-3AD203B41FA5}">
                      <a16:colId xmlns:a16="http://schemas.microsoft.com/office/drawing/2014/main" val="1539433809"/>
                    </a:ext>
                  </a:extLst>
                </a:gridCol>
                <a:gridCol w="658368">
                  <a:extLst>
                    <a:ext uri="{9D8B030D-6E8A-4147-A177-3AD203B41FA5}">
                      <a16:colId xmlns:a16="http://schemas.microsoft.com/office/drawing/2014/main" val="1843319694"/>
                    </a:ext>
                  </a:extLst>
                </a:gridCol>
                <a:gridCol w="658368">
                  <a:extLst>
                    <a:ext uri="{9D8B030D-6E8A-4147-A177-3AD203B41FA5}">
                      <a16:colId xmlns:a16="http://schemas.microsoft.com/office/drawing/2014/main" val="2194582368"/>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4207310126"/>
                  </a:ext>
                </a:extLst>
              </a:tr>
              <a:tr h="370840">
                <a:tc>
                  <a:txBody>
                    <a:bodyPr/>
                    <a:lstStyle/>
                    <a:p>
                      <a:r>
                        <a:rPr lang="en-US" sz="1000" b="1"/>
                        <a:t>Kuwait Finance House ( KFH ) - 2017-01-02 07:42:55</a:t>
                      </a:r>
                      <a:r>
                        <a:rPr lang="en-US" sz="1000"/>
                        <a:t>
</a:t>
                      </a:r>
                      <a:r>
                        <a:rPr lang="ar-AE" sz="1000"/>
                        <a:t>تحفيز الموظفين على إطلاق الأفكار التي تطور خدمات البنك هي إحدى أهدافنا، لذلك أطلقنا جائزة الابتكار السنوية على مستوى المجموعة
.
#</a:t>
                      </a:r>
                      <a:r>
                        <a:rPr lang="en-US" sz="1000"/>
                        <a:t>KFHStaff</a:t>
                      </a:r>
                      <a:endParaRPr lang="en-US" sz="1000"/>
                    </a:p>
                  </a:txBody>
                  <a:tcPr/>
                </a:tc>
                <a:tc>
                  <a:txBody>
                    <a:bodyPr/>
                    <a:lstStyle/>
                    <a:p>
                      <a:r>
                        <a:rPr lang="en-US" sz="1000"/>
                        <a:t>54</a:t>
                      </a:r>
                      <a:endParaRPr lang="en-US" sz="1000"/>
                    </a:p>
                  </a:txBody>
                  <a:tcPr/>
                </a:tc>
                <a:tc>
                  <a:txBody>
                    <a:bodyPr/>
                    <a:lstStyle/>
                    <a:p>
                      <a:r>
                        <a:rPr lang="en-US" sz="1000"/>
                        <a:t>51</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0.0313%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988277597"/>
                  </a:ext>
                </a:extLst>
              </a:tr>
              <a:tr h="370840">
                <a:tc>
                  <a:txBody>
                    <a:bodyPr/>
                    <a:lstStyle/>
                    <a:p>
                      <a:r>
                        <a:rPr lang="en-US" sz="1000" b="1"/>
                        <a:t>Gulf Bank - 2017-01-02 12:22:13</a:t>
                      </a:r>
                      <a:r>
                        <a:rPr lang="en-US" sz="1000"/>
                        <a:t>
</a:t>
                      </a:r>
                      <a:r>
                        <a:rPr lang="ar-AE" sz="1000"/>
                        <a:t>مبروك للرابحين في السحب اليومي من الدانة
</a:t>
                      </a:r>
                      <a:r>
                        <a:rPr lang="en-US" sz="1000"/>
                        <a:t>Congratulations to the Al Danah daily winners draw</a:t>
                      </a:r>
                      <a:endParaRPr lang="en-US" sz="1000"/>
                    </a:p>
                  </a:txBody>
                  <a:tcPr/>
                </a:tc>
                <a:tc>
                  <a:txBody>
                    <a:bodyPr/>
                    <a:lstStyle/>
                    <a:p>
                      <a:r>
                        <a:rPr lang="en-US" sz="1000"/>
                        <a:t>42</a:t>
                      </a:r>
                      <a:endParaRPr lang="en-US" sz="1000"/>
                    </a:p>
                  </a:txBody>
                  <a:tcPr/>
                </a:tc>
                <a:tc>
                  <a:txBody>
                    <a:bodyPr/>
                    <a:lstStyle/>
                    <a:p>
                      <a:r>
                        <a:rPr lang="en-US" sz="1000"/>
                        <a:t>35</a:t>
                      </a:r>
                      <a:endParaRPr lang="en-US" sz="1000"/>
                    </a:p>
                  </a:txBody>
                  <a:tcPr/>
                </a:tc>
                <a:tc>
                  <a:txBody>
                    <a:bodyPr/>
                    <a:lstStyle/>
                    <a:p>
                      <a:r>
                        <a:rPr lang="en-US" sz="1000"/>
                        <a:t>3</a:t>
                      </a:r>
                      <a:endParaRPr lang="en-US" sz="1000"/>
                    </a:p>
                  </a:txBody>
                  <a:tcPr/>
                </a:tc>
                <a:tc>
                  <a:txBody>
                    <a:bodyPr/>
                    <a:lstStyle/>
                    <a:p>
                      <a:r>
                        <a:rPr lang="en-US" sz="1000"/>
                        <a:t>4</a:t>
                      </a:r>
                      <a:endParaRPr lang="en-US" sz="1000"/>
                    </a:p>
                  </a:txBody>
                  <a:tcPr/>
                </a:tc>
                <a:tc>
                  <a:txBody>
                    <a:bodyPr/>
                    <a:lstStyle/>
                    <a:p>
                      <a:r>
                        <a:rPr lang="en-US" sz="1000"/>
                        <a:t>0.0427%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293578066"/>
                  </a:ext>
                </a:extLst>
              </a:tr>
              <a:tr h="370840">
                <a:tc>
                  <a:txBody>
                    <a:bodyPr/>
                    <a:lstStyle/>
                    <a:p>
                      <a:r>
                        <a:rPr lang="en-US" sz="1000" b="1"/>
                        <a:t>NBKGroup - 2017-01-03 07:02:41</a:t>
                      </a:r>
                      <a:r>
                        <a:rPr lang="en-US" sz="1000"/>
                        <a:t>
Double your chances with Al Jawhara simply by keeping your money in the account without a withdrawal or a transfer transaction!</a:t>
                      </a:r>
                      <a:endParaRPr lang="en-US" sz="1000"/>
                    </a:p>
                  </a:txBody>
                  <a:tcPr/>
                </a:tc>
                <a:tc>
                  <a:txBody>
                    <a:bodyPr/>
                    <a:lstStyle/>
                    <a:p>
                      <a:r>
                        <a:rPr lang="en-US" sz="1000"/>
                        <a:t>41</a:t>
                      </a:r>
                      <a:endParaRPr lang="en-US" sz="1000"/>
                    </a:p>
                  </a:txBody>
                  <a:tcPr/>
                </a:tc>
                <a:tc>
                  <a:txBody>
                    <a:bodyPr/>
                    <a:lstStyle/>
                    <a:p>
                      <a:r>
                        <a:rPr lang="en-US" sz="1000"/>
                        <a:t>37</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0.0237%</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437559184"/>
                  </a:ext>
                </a:extLst>
              </a:tr>
              <a:tr h="370840">
                <a:tc>
                  <a:txBody>
                    <a:bodyPr/>
                    <a:lstStyle/>
                    <a:p>
                      <a:r>
                        <a:rPr lang="en-US" sz="1000" b="1"/>
                        <a:t>Commercial Bank of Kuwait - 2017-01-01 15:03:18</a:t>
                      </a:r>
                      <a:r>
                        <a:rPr lang="en-US" sz="1000"/>
                        <a:t>
</a:t>
                      </a:r>
                      <a:r>
                        <a:rPr lang="ar-AE" sz="1000"/>
                        <a:t>أفتح حساب النجمة الآن وأدخل السحب على أكبر جائزة يومية في الكويت بقيمة 7,000 د.ك</a:t>
                      </a:r>
                      <a:endParaRPr lang="en-US" sz="1000"/>
                    </a:p>
                  </a:txBody>
                  <a:tcPr/>
                </a:tc>
                <a:tc>
                  <a:txBody>
                    <a:bodyPr/>
                    <a:lstStyle/>
                    <a:p>
                      <a:r>
                        <a:rPr lang="en-US" sz="1000"/>
                        <a:t>38</a:t>
                      </a:r>
                      <a:endParaRPr lang="en-US" sz="1000"/>
                    </a:p>
                  </a:txBody>
                  <a:tcPr/>
                </a:tc>
                <a:tc>
                  <a:txBody>
                    <a:bodyPr/>
                    <a:lstStyle/>
                    <a:p>
                      <a:r>
                        <a:rPr lang="en-US" sz="1000"/>
                        <a:t>37</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0.5114%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941311411"/>
                  </a:ext>
                </a:extLst>
              </a:tr>
              <a:tr h="370840">
                <a:tc>
                  <a:txBody>
                    <a:bodyPr/>
                    <a:lstStyle/>
                    <a:p>
                      <a:r>
                        <a:rPr lang="en-US" sz="1000" b="1"/>
                        <a:t>Kuwait Finance House ( KFH ) - 2017-01-03 14:29:40</a:t>
                      </a:r>
                      <a:r>
                        <a:rPr lang="en-US" sz="1000"/>
                        <a:t>
</a:t>
                      </a:r>
                      <a:r>
                        <a:rPr lang="ar-AE" sz="1000"/>
                        <a:t>قبل عشر سنوات سجلت موسوعة غينيس العالمية شيكا بقيمة ١٠٠ ألف دولار صادر من بيت التمويل الكويتي وبلغ ارتفاعه ١٢م والعرض ٢٥م ليكون أكبر شيك بالعالم</a:t>
                      </a:r>
                      <a:endParaRPr lang="en-US" sz="1000"/>
                    </a:p>
                  </a:txBody>
                  <a:tcPr/>
                </a:tc>
                <a:tc>
                  <a:txBody>
                    <a:bodyPr/>
                    <a:lstStyle/>
                    <a:p>
                      <a:r>
                        <a:rPr lang="en-US" sz="1000"/>
                        <a:t>37</a:t>
                      </a:r>
                      <a:endParaRPr lang="en-US" sz="1000"/>
                    </a:p>
                  </a:txBody>
                  <a:tcPr/>
                </a:tc>
                <a:tc>
                  <a:txBody>
                    <a:bodyPr/>
                    <a:lstStyle/>
                    <a:p>
                      <a:r>
                        <a:rPr lang="en-US" sz="1000"/>
                        <a:t>34</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0.0214%</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506899215"/>
                  </a:ext>
                </a:extLst>
              </a:tr>
              <a:tr h="370840">
                <a:tc>
                  <a:txBody>
                    <a:bodyPr/>
                    <a:lstStyle/>
                    <a:p>
                      <a:r>
                        <a:rPr lang="en-US" sz="1000" b="1"/>
                        <a:t>Kuwait Finance House ( KFH ) - 2017-01-04 11:53:24</a:t>
                      </a:r>
                      <a:r>
                        <a:rPr lang="en-US" sz="1000"/>
                        <a:t>
</a:t>
                      </a:r>
                      <a:r>
                        <a:rPr lang="ar-AE" sz="1000"/>
                        <a:t>جانب من زيارة مجموعة "بيتك" اليوم لمعالي نائب وزير الخارجية خالد الجارالله</a:t>
                      </a:r>
                      <a:endParaRPr lang="en-US" sz="1000"/>
                    </a:p>
                  </a:txBody>
                  <a:tcPr/>
                </a:tc>
                <a:tc>
                  <a:txBody>
                    <a:bodyPr/>
                    <a:lstStyle/>
                    <a:p>
                      <a:r>
                        <a:rPr lang="en-US" sz="1000"/>
                        <a:t>34</a:t>
                      </a:r>
                      <a:endParaRPr lang="en-US" sz="1000"/>
                    </a:p>
                  </a:txBody>
                  <a:tcPr/>
                </a:tc>
                <a:tc>
                  <a:txBody>
                    <a:bodyPr/>
                    <a:lstStyle/>
                    <a:p>
                      <a:r>
                        <a:rPr lang="en-US" sz="1000"/>
                        <a:t>31</a:t>
                      </a:r>
                      <a:endParaRPr lang="en-US" sz="1000"/>
                    </a:p>
                  </a:txBody>
                  <a:tcPr/>
                </a:tc>
                <a:tc>
                  <a:txBody>
                    <a:bodyPr/>
                    <a:lstStyle/>
                    <a:p>
                      <a:r>
                        <a:rPr lang="en-US" sz="1000"/>
                        <a:t>2</a:t>
                      </a:r>
                      <a:endParaRPr lang="en-US" sz="1000"/>
                    </a:p>
                  </a:txBody>
                  <a:tcPr/>
                </a:tc>
                <a:tc>
                  <a:txBody>
                    <a:bodyPr/>
                    <a:lstStyle/>
                    <a:p>
                      <a:r>
                        <a:rPr lang="en-US" sz="1000"/>
                        <a:t>1</a:t>
                      </a:r>
                      <a:endParaRPr lang="en-US" sz="1000"/>
                    </a:p>
                  </a:txBody>
                  <a:tcPr/>
                </a:tc>
                <a:tc>
                  <a:txBody>
                    <a:bodyPr/>
                    <a:lstStyle/>
                    <a:p>
                      <a:r>
                        <a:rPr lang="en-US" sz="1000"/>
                        <a:t>0.0197%</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972725918"/>
                  </a:ext>
                </a:extLst>
              </a:tr>
              <a:tr h="370840">
                <a:tc>
                  <a:txBody>
                    <a:bodyPr/>
                    <a:lstStyle/>
                    <a:p>
                      <a:r>
                        <a:rPr lang="en-US" sz="1000" b="1"/>
                        <a:t>NBKGroup - 2017-01-03 05:15:03</a:t>
                      </a:r>
                      <a:r>
                        <a:rPr lang="en-US" sz="1000"/>
                        <a:t>
Enjoy the best of Pinoy cuisine at Max's Restaurant, now a member of #NBKRewards. Get 20% discount when you pay with your NBK credit cards!</a:t>
                      </a:r>
                      <a:endParaRPr lang="en-US" sz="1000"/>
                    </a:p>
                  </a:txBody>
                  <a:tcPr/>
                </a:tc>
                <a:tc>
                  <a:txBody>
                    <a:bodyPr/>
                    <a:lstStyle/>
                    <a:p>
                      <a:r>
                        <a:rPr lang="en-US" sz="1000"/>
                        <a:t>34</a:t>
                      </a:r>
                      <a:endParaRPr lang="en-US" sz="1000"/>
                    </a:p>
                  </a:txBody>
                  <a:tcPr/>
                </a:tc>
                <a:tc>
                  <a:txBody>
                    <a:bodyPr/>
                    <a:lstStyle/>
                    <a:p>
                      <a:r>
                        <a:rPr lang="en-US" sz="1000"/>
                        <a:t>32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0.0196%</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801170918"/>
                  </a:ext>
                </a:extLst>
              </a:tr>
              <a:tr h="370840">
                <a:tc>
                  <a:txBody>
                    <a:bodyPr/>
                    <a:lstStyle/>
                    <a:p>
                      <a:r>
                        <a:rPr lang="en-US" sz="1000" b="1"/>
                        <a:t>Kuwait Finance House ( KFH ) - 2017-01-02 09:13:53</a:t>
                      </a:r>
                      <a:r>
                        <a:rPr lang="en-US" sz="1000"/>
                        <a:t>
</a:t>
                      </a:r>
                      <a:r>
                        <a:rPr lang="ar-AE" sz="1000"/>
                        <a:t>المتسابق الكويتي ابراهيم الربيعان يستعد لأولى مشاركاته في رالي داكار الدولي الذي يبدأ اليوم ويمر المتسابق بثلاث دول في أمريكا اللاتينية يقطع خلالها عشرة الآف كيلو متر على مدى اسبوعين وهو المتسابق العربي الوحيد في فئة الدراجات النارية بهذه البطولة
.
#مبادري_بيتك</a:t>
                      </a:r>
                      <a:endParaRPr lang="en-US" sz="1000"/>
                    </a:p>
                  </a:txBody>
                  <a:tcPr/>
                </a:tc>
                <a:tc>
                  <a:txBody>
                    <a:bodyPr/>
                    <a:lstStyle/>
                    <a:p>
                      <a:r>
                        <a:rPr lang="en-US" sz="1000"/>
                        <a:t>31</a:t>
                      </a:r>
                      <a:endParaRPr lang="en-US" sz="1000"/>
                    </a:p>
                  </a:txBody>
                  <a:tcPr/>
                </a:tc>
                <a:tc>
                  <a:txBody>
                    <a:bodyPr/>
                    <a:lstStyle/>
                    <a:p>
                      <a:r>
                        <a:rPr lang="en-US" sz="1000"/>
                        <a:t>31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0.0180%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189481240"/>
                  </a:ext>
                </a:extLst>
              </a:tr>
              <a:tr h="370840">
                <a:tc>
                  <a:txBody>
                    <a:bodyPr/>
                    <a:lstStyle/>
                    <a:p>
                      <a:r>
                        <a:rPr lang="en-US" sz="1000" b="1"/>
                        <a:t>Kuwait Finance House ( KFH ) - 2017-01-02 16:14:08</a:t>
                      </a:r>
                      <a:r>
                        <a:rPr lang="en-US" sz="1000"/>
                        <a:t>
‏</a:t>
                      </a:r>
                      <a:r>
                        <a:rPr lang="ar-AE" sz="1000"/>
                        <a:t>المتسابق الكويتي "ابراهيم الربيعان" ينهي استعداده لقطع مسافة عشرة آلاف كيلو متر بدراجته النارية
</a:t>
                      </a:r>
                      <a:r>
                        <a:rPr lang="en-US" sz="1000"/>
                        <a:t>https://www.facebook.com/AljazeeraSports/videos/1697121013638716/</a:t>
                      </a:r>
                      <a:endParaRPr lang="en-US" sz="1000"/>
                    </a:p>
                  </a:txBody>
                  <a:tcPr/>
                </a:tc>
                <a:tc>
                  <a:txBody>
                    <a:bodyPr/>
                    <a:lstStyle/>
                    <a:p>
                      <a:r>
                        <a:rPr lang="en-US" sz="1000"/>
                        <a:t>27</a:t>
                      </a:r>
                      <a:endParaRPr lang="en-US" sz="1000"/>
                    </a:p>
                  </a:txBody>
                  <a:tcPr/>
                </a:tc>
                <a:tc>
                  <a:txBody>
                    <a:bodyPr/>
                    <a:lstStyle/>
                    <a:p>
                      <a:r>
                        <a:rPr lang="en-US" sz="1000"/>
                        <a:t>26</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0.0156%</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57909876"/>
                  </a:ext>
                </a:extLst>
              </a:tr>
              <a:tr h="370840">
                <a:tc>
                  <a:txBody>
                    <a:bodyPr/>
                    <a:lstStyle/>
                    <a:p>
                      <a:r>
                        <a:rPr lang="en-US" sz="1000" b="1"/>
                        <a:t>NBKGroup - 2017-01-03 07:01:18</a:t>
                      </a:r>
                      <a:r>
                        <a:rPr lang="en-US" sz="1000"/>
                        <a:t>
</a:t>
                      </a:r>
                      <a:r>
                        <a:rPr lang="ar-AE" sz="1000"/>
                        <a:t>ضاعف فرصك مع الجوهرة عن طريق الاحتفاظ بأموالك في الحساب دون عمليات سحب أو تحويل!</a:t>
                      </a:r>
                      <a:endParaRPr lang="en-US" sz="1000"/>
                    </a:p>
                  </a:txBody>
                  <a:tcPr/>
                </a:tc>
                <a:tc>
                  <a:txBody>
                    <a:bodyPr/>
                    <a:lstStyle/>
                    <a:p>
                      <a:r>
                        <a:rPr lang="en-US" sz="1000"/>
                        <a:t>25</a:t>
                      </a:r>
                      <a:endParaRPr lang="en-US" sz="1000"/>
                    </a:p>
                  </a:txBody>
                  <a:tcPr/>
                </a:tc>
                <a:tc>
                  <a:txBody>
                    <a:bodyPr/>
                    <a:lstStyle/>
                    <a:p>
                      <a:r>
                        <a:rPr lang="en-US" sz="1000"/>
                        <a:t>23</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0.0144%</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78381615"/>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922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474811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31130105"/>
                    </a:ext>
                  </a:extLst>
                </a:gridCol>
                <a:gridCol w="658368">
                  <a:extLst>
                    <a:ext uri="{9D8B030D-6E8A-4147-A177-3AD203B41FA5}">
                      <a16:colId xmlns:a16="http://schemas.microsoft.com/office/drawing/2014/main" val="277946752"/>
                    </a:ext>
                  </a:extLst>
                </a:gridCol>
                <a:gridCol w="658368">
                  <a:extLst>
                    <a:ext uri="{9D8B030D-6E8A-4147-A177-3AD203B41FA5}">
                      <a16:colId xmlns:a16="http://schemas.microsoft.com/office/drawing/2014/main" val="2924068076"/>
                    </a:ext>
                  </a:extLst>
                </a:gridCol>
                <a:gridCol w="658368">
                  <a:extLst>
                    <a:ext uri="{9D8B030D-6E8A-4147-A177-3AD203B41FA5}">
                      <a16:colId xmlns:a16="http://schemas.microsoft.com/office/drawing/2014/main" val="832779420"/>
                    </a:ext>
                  </a:extLst>
                </a:gridCol>
                <a:gridCol w="658368">
                  <a:extLst>
                    <a:ext uri="{9D8B030D-6E8A-4147-A177-3AD203B41FA5}">
                      <a16:colId xmlns:a16="http://schemas.microsoft.com/office/drawing/2014/main" val="3883779365"/>
                    </a:ext>
                  </a:extLst>
                </a:gridCol>
                <a:gridCol w="658368">
                  <a:extLst>
                    <a:ext uri="{9D8B030D-6E8A-4147-A177-3AD203B41FA5}">
                      <a16:colId xmlns:a16="http://schemas.microsoft.com/office/drawing/2014/main" val="3505290863"/>
                    </a:ext>
                  </a:extLst>
                </a:gridCol>
                <a:gridCol w="658368">
                  <a:extLst>
                    <a:ext uri="{9D8B030D-6E8A-4147-A177-3AD203B41FA5}">
                      <a16:colId xmlns:a16="http://schemas.microsoft.com/office/drawing/2014/main" val="3734728179"/>
                    </a:ext>
                  </a:extLst>
                </a:gridCol>
                <a:gridCol w="658368">
                  <a:extLst>
                    <a:ext uri="{9D8B030D-6E8A-4147-A177-3AD203B41FA5}">
                      <a16:colId xmlns:a16="http://schemas.microsoft.com/office/drawing/2014/main" val="3402279688"/>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940205974"/>
                  </a:ext>
                </a:extLst>
              </a:tr>
              <a:tr h="370840">
                <a:tc>
                  <a:txBody>
                    <a:bodyPr/>
                    <a:lstStyle/>
                    <a:p>
                      <a:r>
                        <a:rPr lang="en-US" sz="1000" b="1"/>
                        <a:t>NBKGroup - 2017-01-04 06:55:24</a:t>
                      </a:r>
                      <a:r>
                        <a:rPr lang="en-US" sz="1000"/>
                        <a:t>
#NBKPrivateJet Visit Dubai with 1 of your friends or family on a Private jet, just by using your NBK Visa cards! Visit nbk.com/ privatejet</a:t>
                      </a:r>
                      <a:endParaRPr lang="en-US" sz="1000"/>
                    </a:p>
                  </a:txBody>
                  <a:tcPr/>
                </a:tc>
                <a:tc>
                  <a:txBody>
                    <a:bodyPr/>
                    <a:lstStyle/>
                    <a:p>
                      <a:r>
                        <a:rPr lang="en-US" sz="1000"/>
                        <a:t>25</a:t>
                      </a:r>
                      <a:endParaRPr lang="en-US" sz="1000"/>
                    </a:p>
                  </a:txBody>
                  <a:tcPr/>
                </a:tc>
                <a:tc>
                  <a:txBody>
                    <a:bodyPr/>
                    <a:lstStyle/>
                    <a:p>
                      <a:r>
                        <a:rPr lang="en-US" sz="1000"/>
                        <a:t>25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0.0144%</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142754604"/>
                  </a:ext>
                </a:extLst>
              </a:tr>
              <a:tr h="370840">
                <a:tc>
                  <a:txBody>
                    <a:bodyPr/>
                    <a:lstStyle/>
                    <a:p>
                      <a:r>
                        <a:rPr lang="en-US" sz="1000" b="1"/>
                        <a:t>Gulf Bank - 2017-01-02 10:27:09</a:t>
                      </a:r>
                      <a:r>
                        <a:rPr lang="en-US" sz="1000"/>
                        <a:t>
</a:t>
                      </a:r>
                      <a:r>
                        <a:rPr lang="ar-AE" sz="1000"/>
                        <a:t>باقي ٣ أيام على أكبر سحب لعام ٢٠١٧</a:t>
                      </a:r>
                      <a:endParaRPr lang="en-US" sz="1000"/>
                    </a:p>
                  </a:txBody>
                  <a:tcPr/>
                </a:tc>
                <a:tc>
                  <a:txBody>
                    <a:bodyPr/>
                    <a:lstStyle/>
                    <a:p>
                      <a:r>
                        <a:rPr lang="en-US" sz="1000"/>
                        <a:t>24</a:t>
                      </a:r>
                      <a:endParaRPr lang="en-US" sz="1000"/>
                    </a:p>
                  </a:txBody>
                  <a:tcPr/>
                </a:tc>
                <a:tc>
                  <a:txBody>
                    <a:bodyPr/>
                    <a:lstStyle/>
                    <a:p>
                      <a:r>
                        <a:rPr lang="en-US" sz="1000"/>
                        <a:t>22</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0.0244%</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462897384"/>
                  </a:ext>
                </a:extLst>
              </a:tr>
              <a:tr h="370840">
                <a:tc>
                  <a:txBody>
                    <a:bodyPr/>
                    <a:lstStyle/>
                    <a:p>
                      <a:r>
                        <a:rPr lang="en-US" sz="1000" b="1"/>
                        <a:t>Gulf Bank - 2017-01-01 09:34:23</a:t>
                      </a:r>
                      <a:r>
                        <a:rPr lang="en-US" sz="1000"/>
                        <a:t>
</a:t>
                      </a:r>
                      <a:r>
                        <a:rPr lang="ar-AE" sz="1000"/>
                        <a:t>باقي ٤ أيام على أكبر سحب لعام ٢٠١٧</a:t>
                      </a:r>
                      <a:endParaRPr lang="en-US" sz="1000"/>
                    </a:p>
                  </a:txBody>
                  <a:tcPr/>
                </a:tc>
                <a:tc>
                  <a:txBody>
                    <a:bodyPr/>
                    <a:lstStyle/>
                    <a:p>
                      <a:r>
                        <a:rPr lang="en-US" sz="1000"/>
                        <a:t>23</a:t>
                      </a:r>
                      <a:endParaRPr lang="en-US" sz="1000"/>
                    </a:p>
                  </a:txBody>
                  <a:tcPr/>
                </a:tc>
                <a:tc>
                  <a:txBody>
                    <a:bodyPr/>
                    <a:lstStyle/>
                    <a:p>
                      <a:r>
                        <a:rPr lang="en-US" sz="1000"/>
                        <a:t>20</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0.0234%</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22221924"/>
                  </a:ext>
                </a:extLst>
              </a:tr>
              <a:tr h="370840">
                <a:tc>
                  <a:txBody>
                    <a:bodyPr/>
                    <a:lstStyle/>
                    <a:p>
                      <a:r>
                        <a:rPr lang="en-US" sz="1000" b="1"/>
                        <a:t>Gulf Bank - 2017-01-03 12:41:33</a:t>
                      </a:r>
                      <a:r>
                        <a:rPr lang="en-US" sz="1000"/>
                        <a:t>
</a:t>
                      </a:r>
                      <a:r>
                        <a:rPr lang="ar-AE" sz="1000"/>
                        <a:t>باقي يومين على أكبر سحب لعام ٢٠١٧</a:t>
                      </a:r>
                      <a:endParaRPr lang="en-US" sz="1000"/>
                    </a:p>
                  </a:txBody>
                  <a:tcPr/>
                </a:tc>
                <a:tc>
                  <a:txBody>
                    <a:bodyPr/>
                    <a:lstStyle/>
                    <a:p>
                      <a:r>
                        <a:rPr lang="en-US" sz="1000"/>
                        <a:t>22</a:t>
                      </a:r>
                      <a:endParaRPr lang="en-US" sz="1000"/>
                    </a:p>
                  </a:txBody>
                  <a:tcPr/>
                </a:tc>
                <a:tc>
                  <a:txBody>
                    <a:bodyPr/>
                    <a:lstStyle/>
                    <a:p>
                      <a:r>
                        <a:rPr lang="en-US" sz="1000"/>
                        <a:t>20</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0.0223%</a:t>
                      </a:r>
                      <a:endParaRPr lang="en-US" sz="1000"/>
                    </a:p>
                  </a:txBody>
                  <a:tcPr/>
                </a:tc>
                <a:tc>
                  <a:txBody>
                    <a:bodyPr/>
                    <a:lstStyle/>
                    <a:p>
                      <a:r>
                        <a:rPr lang="en-US" sz="1000"/>
                        <a:t>Video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764032336"/>
                  </a:ext>
                </a:extLst>
              </a:tr>
              <a:tr h="370840">
                <a:tc>
                  <a:txBody>
                    <a:bodyPr/>
                    <a:lstStyle/>
                    <a:p>
                      <a:r>
                        <a:rPr lang="en-US" sz="1000" b="1"/>
                        <a:t>Gulf Bank - 2017-01-04 07:22:35</a:t>
                      </a:r>
                      <a:r>
                        <a:rPr lang="en-US" sz="1000"/>
                        <a:t>
‫</a:t>
                      </a:r>
                      <a:r>
                        <a:rPr lang="ar-AE" sz="1000"/>
                        <a:t>غداً أكبر سحب لعام ٢٠١٧‬
‫حياكم الافنيوز الساعة ٧ مساءً‬</a:t>
                      </a:r>
                      <a:endParaRPr lang="en-US" sz="1000"/>
                    </a:p>
                  </a:txBody>
                  <a:tcPr/>
                </a:tc>
                <a:tc>
                  <a:txBody>
                    <a:bodyPr/>
                    <a:lstStyle/>
                    <a:p>
                      <a:r>
                        <a:rPr lang="en-US" sz="1000"/>
                        <a:t>21</a:t>
                      </a:r>
                      <a:endParaRPr lang="en-US" sz="1000"/>
                    </a:p>
                  </a:txBody>
                  <a:tcPr/>
                </a:tc>
                <a:tc>
                  <a:txBody>
                    <a:bodyPr/>
                    <a:lstStyle/>
                    <a:p>
                      <a:r>
                        <a:rPr lang="en-US" sz="1000"/>
                        <a:t>18</a:t>
                      </a:r>
                      <a:endParaRPr lang="en-US" sz="1000"/>
                    </a:p>
                  </a:txBody>
                  <a:tcPr/>
                </a:tc>
                <a:tc>
                  <a:txBody>
                    <a:bodyPr/>
                    <a:lstStyle/>
                    <a:p>
                      <a:r>
                        <a:rPr lang="en-US" sz="1000"/>
                        <a:t>2</a:t>
                      </a:r>
                      <a:endParaRPr lang="en-US" sz="1000"/>
                    </a:p>
                  </a:txBody>
                  <a:tcPr/>
                </a:tc>
                <a:tc>
                  <a:txBody>
                    <a:bodyPr/>
                    <a:lstStyle/>
                    <a:p>
                      <a:r>
                        <a:rPr lang="en-US" sz="1000"/>
                        <a:t>1</a:t>
                      </a:r>
                      <a:endParaRPr lang="en-US" sz="1000"/>
                    </a:p>
                  </a:txBody>
                  <a:tcPr/>
                </a:tc>
                <a:tc>
                  <a:txBody>
                    <a:bodyPr/>
                    <a:lstStyle/>
                    <a:p>
                      <a:r>
                        <a:rPr lang="en-US" sz="1000"/>
                        <a:t>0.0213%</a:t>
                      </a:r>
                      <a:endParaRPr lang="en-US" sz="1000"/>
                    </a:p>
                  </a:txBody>
                  <a:tcPr/>
                </a:tc>
                <a:tc>
                  <a:txBody>
                    <a:bodyPr/>
                    <a:lstStyle/>
                    <a:p>
                      <a:r>
                        <a:rPr lang="en-US" sz="1000"/>
                        <a:t>Video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970232155"/>
                  </a:ext>
                </a:extLst>
              </a:tr>
              <a:tr h="370840">
                <a:tc>
                  <a:txBody>
                    <a:bodyPr/>
                    <a:lstStyle/>
                    <a:p>
                      <a:r>
                        <a:rPr lang="en-US" sz="1000" b="1"/>
                        <a:t>NBKGroup - 2017-01-04 05:05:14</a:t>
                      </a:r>
                      <a:r>
                        <a:rPr lang="en-US" sz="1000"/>
                        <a:t>
</a:t>
                      </a:r>
                      <a:r>
                        <a:rPr lang="ar-AE" sz="1000"/>
                        <a:t>استخدم بطاقة مايلز </a:t>
                      </a:r>
                      <a:r>
                        <a:rPr lang="en-US" sz="1000"/>
                        <a:t>World MasterCard </a:t>
                      </a:r>
                      <a:r>
                        <a:rPr lang="ar-AE" sz="1000"/>
                        <a:t>الوطني الائتمانية وكافئ نفسك بالمزايا الفريدة! اكسب نقاط مكافآت الوطني من خلال تجربة تسوّق مشوّقة في أكثر من 600 محل مشارك في برنامج مكافآت الوطني الأضخم في الكويت.</a:t>
                      </a:r>
                      <a:endParaRPr lang="en-US" sz="1000"/>
                    </a:p>
                  </a:txBody>
                  <a:tcPr/>
                </a:tc>
                <a:tc>
                  <a:txBody>
                    <a:bodyPr/>
                    <a:lstStyle/>
                    <a:p>
                      <a:r>
                        <a:rPr lang="en-US" sz="1000"/>
                        <a:t>21</a:t>
                      </a:r>
                      <a:endParaRPr lang="en-US" sz="1000"/>
                    </a:p>
                  </a:txBody>
                  <a:tcPr/>
                </a:tc>
                <a:tc>
                  <a:txBody>
                    <a:bodyPr/>
                    <a:lstStyle/>
                    <a:p>
                      <a:r>
                        <a:rPr lang="en-US" sz="1000"/>
                        <a:t>20</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0.0121%</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583874640"/>
                  </a:ext>
                </a:extLst>
              </a:tr>
              <a:tr h="370840">
                <a:tc>
                  <a:txBody>
                    <a:bodyPr/>
                    <a:lstStyle/>
                    <a:p>
                      <a:r>
                        <a:rPr lang="en-US" sz="1000" b="1"/>
                        <a:t>Commercial Bank of Kuwait - 2017-01-03 08:38:00</a:t>
                      </a:r>
                      <a:r>
                        <a:rPr lang="en-US" sz="1000"/>
                        <a:t>
</a:t>
                      </a:r>
                      <a:r>
                        <a:rPr lang="ar-AE" sz="1000"/>
                        <a:t>مفاجآت التجاري لا تنتهي ... و جوائز النجمة تزيد يوم بعد يوم</a:t>
                      </a:r>
                      <a:endParaRPr lang="en-US" sz="1000"/>
                    </a:p>
                  </a:txBody>
                  <a:tcPr/>
                </a:tc>
                <a:tc>
                  <a:txBody>
                    <a:bodyPr/>
                    <a:lstStyle/>
                    <a:p>
                      <a:r>
                        <a:rPr lang="en-US" sz="1000"/>
                        <a:t>18</a:t>
                      </a:r>
                      <a:endParaRPr lang="en-US" sz="1000"/>
                    </a:p>
                  </a:txBody>
                  <a:tcPr/>
                </a:tc>
                <a:tc>
                  <a:txBody>
                    <a:bodyPr/>
                    <a:lstStyle/>
                    <a:p>
                      <a:r>
                        <a:rPr lang="en-US" sz="1000"/>
                        <a:t>18</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0.2414%</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387306856"/>
                  </a:ext>
                </a:extLst>
              </a:tr>
              <a:tr h="370840">
                <a:tc>
                  <a:txBody>
                    <a:bodyPr/>
                    <a:lstStyle/>
                    <a:p>
                      <a:r>
                        <a:rPr lang="en-US" sz="1000" b="1"/>
                        <a:t>NBKGroup - 2017-01-03 05:14:39</a:t>
                      </a:r>
                      <a:r>
                        <a:rPr lang="en-US" sz="1000"/>
                        <a:t>
</a:t>
                      </a:r>
                      <a:r>
                        <a:rPr lang="ar-AE" sz="1000"/>
                        <a:t>استخدم بطاقات الوطني الائتمانية وتمتّع بخصم 20% على اطباق الشرق الآسيوية/ أطباق بينوي المميزة في مطعم ماكس المشارك ببرنامج مكافآت الوطني!</a:t>
                      </a:r>
                      <a:endParaRPr lang="en-US" sz="1000"/>
                    </a:p>
                  </a:txBody>
                  <a:tcPr/>
                </a:tc>
                <a:tc>
                  <a:txBody>
                    <a:bodyPr/>
                    <a:lstStyle/>
                    <a:p>
                      <a:r>
                        <a:rPr lang="en-US" sz="1000"/>
                        <a:t>17</a:t>
                      </a:r>
                      <a:endParaRPr lang="en-US" sz="1000"/>
                    </a:p>
                  </a:txBody>
                  <a:tcPr/>
                </a:tc>
                <a:tc>
                  <a:txBody>
                    <a:bodyPr/>
                    <a:lstStyle/>
                    <a:p>
                      <a:r>
                        <a:rPr lang="en-US" sz="1000"/>
                        <a:t>17</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0.0098%</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249333164"/>
                  </a:ext>
                </a:extLst>
              </a:tr>
              <a:tr h="370840">
                <a:tc>
                  <a:txBody>
                    <a:bodyPr/>
                    <a:lstStyle/>
                    <a:p>
                      <a:r>
                        <a:rPr lang="en-US" sz="1000" b="1"/>
                        <a:t>NBKGroup - 2017-01-04 05:05:11</a:t>
                      </a:r>
                      <a:r>
                        <a:rPr lang="en-US" sz="1000"/>
                        <a:t>
Use your NBK Miles World MasterCard credit card to reward yourself! Get Miles and NBK Rewards points at over 600 participating outlets!</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0.0086%</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348873494"/>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82660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451</Words>
  <Application>Microsoft Office PowerPoint</Application>
  <PresentationFormat>On-screen Show (4:3)</PresentationFormat>
  <Paragraphs>233</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Own Posts Table - 1 of 3</vt:lpstr>
      <vt:lpstr>Own Posts Table - 2 of 3</vt:lpstr>
      <vt:lpstr>Own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3</dc:title>
  <dc:creator>Administrator</dc:creator>
  <cp:lastModifiedBy>Administrator</cp:lastModifiedBy>
  <cp:revision>1</cp:revision>
  <dcterms:created xsi:type="dcterms:W3CDTF">2017-01-05T07:38:43Z</dcterms:created>
  <dcterms:modified xsi:type="dcterms:W3CDTF">2017-01-05T07:39:43Z</dcterms:modified>
</cp:coreProperties>
</file>