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0.97589999999999999</c:v>
                </c:pt>
                <c:pt idx="1">
                  <c:v>20.512799999999999</c:v>
                </c:pt>
                <c:pt idx="2">
                  <c:v>0.1148</c:v>
                </c:pt>
                <c:pt idx="3">
                  <c:v>0</c:v>
                </c:pt>
                <c:pt idx="4">
                  <c:v>0.91790000000000005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99-4C12-B570-81478DA947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11.4284</c:v>
                </c:pt>
                <c:pt idx="5">
                  <c:v>76.151499999999999</c:v>
                </c:pt>
                <c:pt idx="6">
                  <c:v>18.739699999999999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99-4C12-B570-81478DA947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50.187100000000001</c:v>
                </c:pt>
                <c:pt idx="1">
                  <c:v>46.794899999999998</c:v>
                </c:pt>
                <c:pt idx="2">
                  <c:v>27.595600000000001</c:v>
                </c:pt>
                <c:pt idx="3">
                  <c:v>38.181800000000003</c:v>
                </c:pt>
                <c:pt idx="4">
                  <c:v>10.145300000000001</c:v>
                </c:pt>
                <c:pt idx="5">
                  <c:v>57.918900000000001</c:v>
                </c:pt>
                <c:pt idx="6">
                  <c:v>11.195600000000001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99-4C12-B570-81478DA947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28.7698</c:v>
                </c:pt>
                <c:pt idx="1">
                  <c:v>68.589699999999993</c:v>
                </c:pt>
                <c:pt idx="2">
                  <c:v>39.343699999999998</c:v>
                </c:pt>
                <c:pt idx="3">
                  <c:v>21.818200000000001</c:v>
                </c:pt>
                <c:pt idx="4">
                  <c:v>28.153099999999998</c:v>
                </c:pt>
                <c:pt idx="5">
                  <c:v>57.738799999999998</c:v>
                </c:pt>
                <c:pt idx="6">
                  <c:v>11.3927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99-4C12-B570-81478DA947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47.070599999999999</c:v>
                </c:pt>
                <c:pt idx="1">
                  <c:v>76.2821</c:v>
                </c:pt>
                <c:pt idx="2">
                  <c:v>86.7393</c:v>
                </c:pt>
                <c:pt idx="3">
                  <c:v>61.818199999999997</c:v>
                </c:pt>
                <c:pt idx="4">
                  <c:v>30.656600000000001</c:v>
                </c:pt>
                <c:pt idx="5">
                  <c:v>100</c:v>
                </c:pt>
                <c:pt idx="6">
                  <c:v>15.9214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99-4C12-B570-81478DA947D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6.5968999999999998</c:v>
                </c:pt>
                <c:pt idx="1">
                  <c:v>21.1538</c:v>
                </c:pt>
                <c:pt idx="2">
                  <c:v>0.67979999999999996</c:v>
                </c:pt>
                <c:pt idx="3">
                  <c:v>5.4545000000000003</c:v>
                </c:pt>
                <c:pt idx="4">
                  <c:v>1.2632000000000001</c:v>
                </c:pt>
                <c:pt idx="5">
                  <c:v>62.920299999999997</c:v>
                </c:pt>
                <c:pt idx="6">
                  <c:v>-7.0880000000000001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E99-4C12-B570-81478DA947D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1.4516</c:v>
                </c:pt>
                <c:pt idx="1">
                  <c:v>14.743600000000001</c:v>
                </c:pt>
                <c:pt idx="2">
                  <c:v>0.1118</c:v>
                </c:pt>
                <c:pt idx="3">
                  <c:v>0</c:v>
                </c:pt>
                <c:pt idx="4">
                  <c:v>2.8885000000000001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E99-4C12-B570-81478DA947D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1.8853</c:v>
                </c:pt>
                <c:pt idx="1">
                  <c:v>18.589700000000001</c:v>
                </c:pt>
                <c:pt idx="2">
                  <c:v>62.027700000000003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E99-4C12-B570-81478DA94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1606896"/>
        <c:axId val="231608208"/>
      </c:radarChart>
      <c:catAx>
        <c:axId val="23160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08208"/>
        <c:crosses val="autoZero"/>
        <c:auto val="1"/>
        <c:lblAlgn val="ctr"/>
        <c:lblOffset val="100"/>
        <c:noMultiLvlLbl val="0"/>
      </c:catAx>
      <c:valAx>
        <c:axId val="23160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60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03-4F25-B3BF-71954B8371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28589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03-4F25-B3BF-71954B8371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03-4F25-B3BF-71954B8371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03-4F25-B3BF-71954B8371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13457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A03-4F25-B3BF-71954B83713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1886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A03-4F25-B3BF-71954B83713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A03-4F25-B3BF-71954B83713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A03-4F25-B3BF-71954B837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91232"/>
        <c:axId val="287990904"/>
      </c:lineChart>
      <c:catAx>
        <c:axId val="28799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0904"/>
        <c:crosses val="autoZero"/>
        <c:auto val="1"/>
        <c:lblAlgn val="ctr"/>
        <c:lblOffset val="100"/>
        <c:noMultiLvlLbl val="0"/>
      </c:catAx>
      <c:valAx>
        <c:axId val="28799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F5-431F-B501-E9EAC7614D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F5-431F-B501-E9EAC7614D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F5-431F-B501-E9EAC7614D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4F5-431F-B501-E9EAC7614D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4F5-431F-B501-E9EAC7614DD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4F5-431F-B501-E9EAC7614DD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4F5-431F-B501-E9EAC7614DD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4F5-431F-B501-E9EAC7614D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81064"/>
        <c:axId val="287985000"/>
      </c:lineChart>
      <c:catAx>
        <c:axId val="28798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85000"/>
        <c:crosses val="autoZero"/>
        <c:auto val="1"/>
        <c:lblAlgn val="ctr"/>
        <c:lblOffset val="100"/>
        <c:noMultiLvlLbl val="0"/>
      </c:catAx>
      <c:valAx>
        <c:axId val="28798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8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5D-46BB-8476-8183CC3713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0.14010998633928001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5D-46BB-8476-8183CC3713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8.3705357142856998E-2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5D-46BB-8476-8183CC3713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8.5178875638841994E-2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05D-46BB-8476-8183CC3713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0.11903876199688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05D-46BB-8476-8183CC37134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-5.2994170641229001E-2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05D-46BB-8476-8183CC37134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05D-46BB-8476-8183CC37134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0.74766355140187002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05D-46BB-8476-8183CC3713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92872"/>
        <c:axId val="287988280"/>
      </c:lineChart>
      <c:catAx>
        <c:axId val="28799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88280"/>
        <c:crosses val="autoZero"/>
        <c:auto val="1"/>
        <c:lblAlgn val="ctr"/>
        <c:lblOffset val="100"/>
        <c:noMultiLvlLbl val="0"/>
      </c:catAx>
      <c:valAx>
        <c:axId val="28798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D6-484A-9601-2038EBC0BF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D6-484A-9601-2038EBC0BF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D6-484A-9601-2038EBC0BF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D6-484A-9601-2038EBC0BF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D6-484A-9601-2038EBC0BF8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1D6-484A-9601-2038EBC0BF8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1D6-484A-9601-2038EBC0BF8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1D6-484A-9601-2038EBC0B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977456"/>
        <c:axId val="287986312"/>
      </c:barChart>
      <c:catAx>
        <c:axId val="28797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86312"/>
        <c:crosses val="autoZero"/>
        <c:auto val="1"/>
        <c:lblAlgn val="ctr"/>
        <c:lblOffset val="100"/>
        <c:noMultiLvlLbl val="0"/>
      </c:catAx>
      <c:valAx>
        <c:axId val="28798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7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6D-4EC1-A41B-951DCADCF4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6D-4EC1-A41B-951DCADCF4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6D-4EC1-A41B-951DCADCF4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6D-4EC1-A41B-951DCADCF4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26D-4EC1-A41B-951DCADCF4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26D-4EC1-A41B-951DCADCF4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26D-4EC1-A41B-951DCADCF4A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26D-4EC1-A41B-951DCADCF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951704"/>
        <c:axId val="228950392"/>
      </c:lineChart>
      <c:catAx>
        <c:axId val="22895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50392"/>
        <c:crosses val="autoZero"/>
        <c:auto val="1"/>
        <c:lblAlgn val="ctr"/>
        <c:lblOffset val="100"/>
        <c:noMultiLvlLbl val="0"/>
      </c:catAx>
      <c:valAx>
        <c:axId val="22895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5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7A-442E-A5A9-A32774F20E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7A-442E-A5A9-A32774F20E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7A-442E-A5A9-A32774F20E8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07A-442E-A5A9-A32774F20E8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07A-442E-A5A9-A32774F20E8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07A-442E-A5A9-A32774F20E8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07A-442E-A5A9-A32774F20E8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07A-442E-A5A9-A32774F20E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947768"/>
        <c:axId val="228947112"/>
      </c:lineChart>
      <c:catAx>
        <c:axId val="22894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47112"/>
        <c:crosses val="autoZero"/>
        <c:auto val="1"/>
        <c:lblAlgn val="ctr"/>
        <c:lblOffset val="100"/>
        <c:noMultiLvlLbl val="0"/>
      </c:catAx>
      <c:valAx>
        <c:axId val="22894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4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634392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B0-42EA-B98A-3DA6802F18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44454620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B0-42EA-B98A-3DA6802F18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13815710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B0-42EA-B98A-3DA6802F18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7116124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B0-42EA-B98A-3DA6802F18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14400373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8B0-42EA-B98A-3DA6802F18F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2730544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8B0-42EA-B98A-3DA6802F18F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196490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8B0-42EA-B98A-3DA6802F18F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3185527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8B0-42EA-B98A-3DA6802F18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947440"/>
        <c:axId val="228938584"/>
      </c:lineChart>
      <c:catAx>
        <c:axId val="22894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38584"/>
        <c:crosses val="autoZero"/>
        <c:auto val="1"/>
        <c:lblAlgn val="ctr"/>
        <c:lblOffset val="100"/>
        <c:noMultiLvlLbl val="0"/>
      </c:catAx>
      <c:valAx>
        <c:axId val="22893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4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86-4CA3-AA67-F920E3AF68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33980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86-4CA3-AA67-F920E3AF68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9377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86-4CA3-AA67-F920E3AF68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13369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886-4CA3-AA67-F920E3AF68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29474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886-4CA3-AA67-F920E3AF68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886-4CA3-AA67-F920E3AF68B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886-4CA3-AA67-F920E3AF68B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21077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886-4CA3-AA67-F920E3AF68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78112"/>
        <c:axId val="287979424"/>
      </c:lineChart>
      <c:catAx>
        <c:axId val="28797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79424"/>
        <c:crosses val="autoZero"/>
        <c:auto val="1"/>
        <c:lblAlgn val="ctr"/>
        <c:lblOffset val="100"/>
        <c:noMultiLvlLbl val="0"/>
      </c:catAx>
      <c:valAx>
        <c:axId val="28797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7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1.0877738943724E-2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28-4037-800D-8B4C079937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0.14906354136739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28-4037-800D-8B4C079937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0.12510828211319999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28-4037-800D-8B4C079937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0.37777836081261001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D28-4037-800D-8B4C079937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0.32887510765043998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D28-4037-800D-8B4C0799374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1.798499882603E-2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D28-4037-800D-8B4C0799374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4.6334248137719997E-2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D28-4037-800D-8B4C0799374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1.2370809009468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D28-4037-800D-8B4C07993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938912"/>
        <c:axId val="228939240"/>
      </c:lineChart>
      <c:catAx>
        <c:axId val="22893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39240"/>
        <c:crosses val="autoZero"/>
        <c:auto val="1"/>
        <c:lblAlgn val="ctr"/>
        <c:lblOffset val="100"/>
        <c:noMultiLvlLbl val="0"/>
      </c:catAx>
      <c:valAx>
        <c:axId val="22893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3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0.13980000000000001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06-4F6C-B6F9-9FD52B8507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1.1894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06-4F6C-B6F9-9FD52B8507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0.65380000000000005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06-4F6C-B6F9-9FD52B8507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1.6262000000000001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06-4F6C-B6F9-9FD52B8507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2.1915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E06-4F6C-B6F9-9FD52B8507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0.1225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E06-4F6C-B6F9-9FD52B8507A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9.1600000000000001E-2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E06-4F6C-B6F9-9FD52B8507A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39.249499999999998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E06-4F6C-B6F9-9FD52B850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746656"/>
        <c:axId val="224748624"/>
      </c:lineChart>
      <c:catAx>
        <c:axId val="22474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748624"/>
        <c:crosses val="autoZero"/>
        <c:auto val="1"/>
        <c:lblAlgn val="ctr"/>
        <c:lblOffset val="100"/>
        <c:noMultiLvlLbl val="0"/>
      </c:catAx>
      <c:valAx>
        <c:axId val="22474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74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1.2188000000000001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A1-4479-BBF0-8530B5A248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216.4331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A1-4479-BBF0-8530B5A248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128.4521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A1-4479-BBF0-8530B5A248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137.82470000000001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9A1-4479-BBF0-8530B5A248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223.28790000000001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9A1-4479-BBF0-8530B5A248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7.4516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9A1-4479-BBF0-8530B5A2480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1.7273000000000001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9A1-4479-BBF0-8530B5A2480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752.75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9A1-4479-BBF0-8530B5A24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26504"/>
        <c:axId val="272026832"/>
      </c:lineChart>
      <c:catAx>
        <c:axId val="27202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26832"/>
        <c:crosses val="autoZero"/>
        <c:auto val="1"/>
        <c:lblAlgn val="ctr"/>
        <c:lblOffset val="100"/>
        <c:noMultiLvlLbl val="0"/>
      </c:catAx>
      <c:valAx>
        <c:axId val="27202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2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91-4A5A-9CFB-584F5BC140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0.19251636389092999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91-4A5A-9CFB-584F5BC140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0.14642309301352999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91-4A5A-9CFB-584F5BC140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0.14596764383895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B91-4A5A-9CFB-584F5BC140B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0.25280690014127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B91-4A5A-9CFB-584F5BC140B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0.15906680805938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B91-4A5A-9CFB-584F5BC140B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B91-4A5A-9CFB-584F5BC140B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B91-4A5A-9CFB-584F5BC140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942520"/>
        <c:axId val="228941536"/>
      </c:lineChart>
      <c:catAx>
        <c:axId val="22894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41536"/>
        <c:crosses val="autoZero"/>
        <c:auto val="1"/>
        <c:lblAlgn val="ctr"/>
        <c:lblOffset val="100"/>
        <c:noMultiLvlLbl val="0"/>
      </c:catAx>
      <c:valAx>
        <c:axId val="22894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4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F3-4D72-B534-9E5604D96A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0.3503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F3-4D72-B534-9E5604D96A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0.28770000000000001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F3-4D72-B534-9E5604D96A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0.1237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8F3-4D72-B534-9E5604D96AE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0.2576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8F3-4D72-B534-9E5604D96AE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9.6799999999999997E-2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8F3-4D72-B534-9E5604D96AE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8F3-4D72-B534-9E5604D96AE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8F3-4D72-B534-9E5604D96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84672"/>
        <c:axId val="270868824"/>
      </c:lineChart>
      <c:catAx>
        <c:axId val="28798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68824"/>
        <c:crosses val="autoZero"/>
        <c:auto val="1"/>
        <c:lblAlgn val="ctr"/>
        <c:lblOffset val="100"/>
        <c:noMultiLvlLbl val="0"/>
      </c:catAx>
      <c:valAx>
        <c:axId val="27086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8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68-4B0B-B418-7C8E6661FC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0.32479999999999998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68-4B0B-B418-7C8E6661FC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0.27400000000000002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68-4B0B-B418-7C8E6661FC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0.1134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E68-4B0B-B418-7C8E6661FC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E68-4B0B-B418-7C8E6661FCD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9.6799999999999997E-2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E68-4B0B-B418-7C8E6661FCD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E68-4B0B-B418-7C8E6661FCD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E68-4B0B-B418-7C8E6661FC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870136"/>
        <c:axId val="270865216"/>
      </c:lineChart>
      <c:catAx>
        <c:axId val="270870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65216"/>
        <c:crosses val="autoZero"/>
        <c:auto val="1"/>
        <c:lblAlgn val="ctr"/>
        <c:lblOffset val="100"/>
        <c:noMultiLvlLbl val="0"/>
      </c:catAx>
      <c:valAx>
        <c:axId val="27086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70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13-4004-A736-737FCCAC92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1.2699999999999999E-2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13-4004-A736-737FCCAC92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13-4004-A736-737FCCAC92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1.03E-2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13-4004-A736-737FCCAC92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7.6E-3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13-4004-A736-737FCCAC92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F13-4004-A736-737FCCAC92E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F13-4004-A736-737FCCAC92E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F13-4004-A736-737FCCAC9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867184"/>
        <c:axId val="270867512"/>
      </c:lineChart>
      <c:catAx>
        <c:axId val="27086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67512"/>
        <c:crosses val="autoZero"/>
        <c:auto val="1"/>
        <c:lblAlgn val="ctr"/>
        <c:lblOffset val="100"/>
        <c:noMultiLvlLbl val="0"/>
      </c:catAx>
      <c:valAx>
        <c:axId val="27086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6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ALTijariCBK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50-478A-AF2C-69625DC691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1.2699999999999999E-2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50-478A-AF2C-69625DC691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GulfBankChannel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1.37E-2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50-478A-AF2C-69625DC691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Kuwait Finance House KFHGroup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50-478A-AF2C-69625DC691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bankboubyan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50-478A-AF2C-69625DC691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alDawliBank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850-478A-AF2C-69625DC6911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850-478A-AF2C-69625DC6911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18/12/2016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850-478A-AF2C-69625DC691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876040"/>
        <c:axId val="270874400"/>
      </c:lineChart>
      <c:catAx>
        <c:axId val="27087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74400"/>
        <c:crosses val="autoZero"/>
        <c:auto val="1"/>
        <c:lblAlgn val="ctr"/>
        <c:lblOffset val="100"/>
        <c:noMultiLvlLbl val="0"/>
      </c:catAx>
      <c:valAx>
        <c:axId val="27087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7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YT full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0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419792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0294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6464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0876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824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2948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597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0222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2908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151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9387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7582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96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72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2.3160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08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GulfBankChannel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1.2037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14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3.2578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800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3.5099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41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0.2603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85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0.2193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64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72.4879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1545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331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0264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223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0651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277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6771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377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0362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6406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9583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560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9013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406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2053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63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2091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817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7448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627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157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470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Subscriber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5388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389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Views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56013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984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9907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717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2791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277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7926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751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Dislikes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8528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937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Comments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526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46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301</Words>
  <Application>Microsoft Office PowerPoint</Application>
  <PresentationFormat>On-screen Show (4:3)</PresentationFormat>
  <Paragraphs>164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YT full</vt:lpstr>
      <vt:lpstr>Key Metrics Table</vt:lpstr>
      <vt:lpstr>Key Metrics Radar</vt:lpstr>
      <vt:lpstr>Subscribers Total</vt:lpstr>
      <vt:lpstr>Subscribers Change</vt:lpstr>
      <vt:lpstr>Subscribers Change Rate</vt:lpstr>
      <vt:lpstr>Subscribers Change Per Weekday</vt:lpstr>
      <vt:lpstr>Videos Total</vt:lpstr>
      <vt:lpstr>Videos Change</vt:lpstr>
      <vt:lpstr>Views Total</vt:lpstr>
      <vt:lpstr>Views Change</vt:lpstr>
      <vt:lpstr>Views Change Rate</vt:lpstr>
      <vt:lpstr>Views Subscriber Rate</vt:lpstr>
      <vt:lpstr>Average Views Per Video</vt:lpstr>
      <vt:lpstr>Interaction Rate</vt:lpstr>
      <vt:lpstr>Average Interactions Per Video</vt:lpstr>
      <vt:lpstr>Average Likes Per Video</vt:lpstr>
      <vt:lpstr>Average Dislikes Per Video</vt:lpstr>
      <vt:lpstr>Average Comments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YT full</dc:title>
  <dc:creator>Administrator</dc:creator>
  <cp:lastModifiedBy>Administrator</cp:lastModifiedBy>
  <cp:revision>1</cp:revision>
  <dcterms:created xsi:type="dcterms:W3CDTF">2016-12-22T08:35:11Z</dcterms:created>
  <dcterms:modified xsi:type="dcterms:W3CDTF">2016-12-22T08:35:39Z</dcterms:modified>
</cp:coreProperties>
</file>