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Sheet1!$B$2:$B$8</c:f>
              <c:numCache>
                <c:formatCode>General</c:formatCode>
                <c:ptCount val="7"/>
                <c:pt idx="0">
                  <c:v>74.584999999999994</c:v>
                </c:pt>
                <c:pt idx="1">
                  <c:v>33.333300000000001</c:v>
                </c:pt>
                <c:pt idx="2">
                  <c:v>66.666700000000006</c:v>
                </c:pt>
                <c:pt idx="3">
                  <c:v>44.444400000000002</c:v>
                </c:pt>
                <c:pt idx="4">
                  <c:v>9.4497</c:v>
                </c:pt>
                <c:pt idx="5">
                  <c:v>12.8726</c:v>
                </c:pt>
                <c:pt idx="6">
                  <c:v>17.254200000000001</c:v>
                </c:pt>
              </c:numCache>
            </c:numRef>
          </c:val>
          <c:extLst>
            <c:ext xmlns:c16="http://schemas.microsoft.com/office/drawing/2014/chart" uri="{C3380CC4-5D6E-409C-BE32-E72D297353CC}">
              <c16:uniqueId val="{00000000-1550-4EA9-A584-6631DE08371A}"/>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Sheet1!$C$2:$C$8</c:f>
              <c:numCache>
                <c:formatCode>General</c:formatCode>
                <c:ptCount val="7"/>
                <c:pt idx="0">
                  <c:v>10.396100000000001</c:v>
                </c:pt>
                <c:pt idx="1">
                  <c:v>16.666699999999999</c:v>
                </c:pt>
                <c:pt idx="2">
                  <c:v>0</c:v>
                </c:pt>
                <c:pt idx="3">
                  <c:v>11.1111</c:v>
                </c:pt>
                <c:pt idx="4">
                  <c:v>0.64370000000000005</c:v>
                </c:pt>
                <c:pt idx="5">
                  <c:v>25.186399999999999</c:v>
                </c:pt>
                <c:pt idx="6">
                  <c:v>63.025100000000002</c:v>
                </c:pt>
              </c:numCache>
            </c:numRef>
          </c:val>
          <c:extLst>
            <c:ext xmlns:c16="http://schemas.microsoft.com/office/drawing/2014/chart" uri="{C3380CC4-5D6E-409C-BE32-E72D297353CC}">
              <c16:uniqueId val="{00000001-1550-4EA9-A584-6631DE08371A}"/>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Sheet1!$D$2:$D$8</c:f>
              <c:numCache>
                <c:formatCode>General</c:formatCode>
                <c:ptCount val="7"/>
                <c:pt idx="0">
                  <c:v>81.407399999999996</c:v>
                </c:pt>
                <c:pt idx="1">
                  <c:v>66.666700000000006</c:v>
                </c:pt>
                <c:pt idx="2">
                  <c:v>33.333300000000001</c:v>
                </c:pt>
                <c:pt idx="3">
                  <c:v>55.555599999999998</c:v>
                </c:pt>
                <c:pt idx="4">
                  <c:v>100</c:v>
                </c:pt>
                <c:pt idx="5">
                  <c:v>100</c:v>
                </c:pt>
                <c:pt idx="6">
                  <c:v>94.104399999999998</c:v>
                </c:pt>
              </c:numCache>
            </c:numRef>
          </c:val>
          <c:extLst>
            <c:ext xmlns:c16="http://schemas.microsoft.com/office/drawing/2014/chart" uri="{C3380CC4-5D6E-409C-BE32-E72D297353CC}">
              <c16:uniqueId val="{00000002-1550-4EA9-A584-6631DE08371A}"/>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Sheet1!$E$2:$E$8</c:f>
              <c:numCache>
                <c:formatCode>General</c:formatCode>
                <c:ptCount val="7"/>
                <c:pt idx="0">
                  <c:v>100</c:v>
                </c:pt>
                <c:pt idx="1">
                  <c:v>100</c:v>
                </c:pt>
                <c:pt idx="2">
                  <c:v>100</c:v>
                </c:pt>
                <c:pt idx="3">
                  <c:v>100</c:v>
                </c:pt>
                <c:pt idx="4">
                  <c:v>63.792000000000002</c:v>
                </c:pt>
                <c:pt idx="5">
                  <c:v>28.807700000000001</c:v>
                </c:pt>
                <c:pt idx="6">
                  <c:v>19.938700000000001</c:v>
                </c:pt>
              </c:numCache>
            </c:numRef>
          </c:val>
          <c:extLst>
            <c:ext xmlns:c16="http://schemas.microsoft.com/office/drawing/2014/chart" uri="{C3380CC4-5D6E-409C-BE32-E72D297353CC}">
              <c16:uniqueId val="{00000003-1550-4EA9-A584-6631DE08371A}"/>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Sheet1!$F$2:$F$8</c:f>
              <c:numCache>
                <c:formatCode>General</c:formatCode>
                <c:ptCount val="7"/>
                <c:pt idx="0">
                  <c:v>25.5139</c:v>
                </c:pt>
                <c:pt idx="1">
                  <c:v>66.666700000000006</c:v>
                </c:pt>
                <c:pt idx="2">
                  <c:v>0</c:v>
                </c:pt>
                <c:pt idx="3">
                  <c:v>44.444400000000002</c:v>
                </c:pt>
                <c:pt idx="4">
                  <c:v>6.3693999999999997</c:v>
                </c:pt>
                <c:pt idx="5">
                  <c:v>25.365300000000001</c:v>
                </c:pt>
                <c:pt idx="6">
                  <c:v>18.605699999999999</c:v>
                </c:pt>
              </c:numCache>
            </c:numRef>
          </c:val>
          <c:extLst>
            <c:ext xmlns:c16="http://schemas.microsoft.com/office/drawing/2014/chart" uri="{C3380CC4-5D6E-409C-BE32-E72D297353CC}">
              <c16:uniqueId val="{00000004-1550-4EA9-A584-6631DE08371A}"/>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Sheet1!$G$2:$G$8</c:f>
              <c:numCache>
                <c:formatCode>General</c:formatCode>
                <c:ptCount val="7"/>
                <c:pt idx="0">
                  <c:v>33.197400000000002</c:v>
                </c:pt>
                <c:pt idx="1">
                  <c:v>33.333300000000001</c:v>
                </c:pt>
                <c:pt idx="2">
                  <c:v>66.666700000000006</c:v>
                </c:pt>
                <c:pt idx="3">
                  <c:v>44.444400000000002</c:v>
                </c:pt>
                <c:pt idx="4">
                  <c:v>6.976</c:v>
                </c:pt>
                <c:pt idx="5">
                  <c:v>21.352799999999998</c:v>
                </c:pt>
                <c:pt idx="6">
                  <c:v>22.565000000000001</c:v>
                </c:pt>
              </c:numCache>
            </c:numRef>
          </c:val>
          <c:extLst>
            <c:ext xmlns:c16="http://schemas.microsoft.com/office/drawing/2014/chart" uri="{C3380CC4-5D6E-409C-BE32-E72D297353CC}">
              <c16:uniqueId val="{00000005-1550-4EA9-A584-6631DE08371A}"/>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Sheet1!$H$2:$H$8</c:f>
              <c:numCache>
                <c:formatCode>General</c:formatCode>
                <c:ptCount val="7"/>
                <c:pt idx="0">
                  <c:v>8.5860000000000003</c:v>
                </c:pt>
                <c:pt idx="1">
                  <c:v>83.333299999999994</c:v>
                </c:pt>
                <c:pt idx="2">
                  <c:v>0</c:v>
                </c:pt>
                <c:pt idx="3">
                  <c:v>55.555599999999998</c:v>
                </c:pt>
                <c:pt idx="4">
                  <c:v>2.6825999999999999</c:v>
                </c:pt>
                <c:pt idx="5">
                  <c:v>25.392700000000001</c:v>
                </c:pt>
                <c:pt idx="6">
                  <c:v>11.0543</c:v>
                </c:pt>
              </c:numCache>
            </c:numRef>
          </c:val>
          <c:extLst>
            <c:ext xmlns:c16="http://schemas.microsoft.com/office/drawing/2014/chart" uri="{C3380CC4-5D6E-409C-BE32-E72D297353CC}">
              <c16:uniqueId val="{00000006-1550-4EA9-A584-6631DE08371A}"/>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Sheet1!$I$2:$I$8</c:f>
              <c:numCache>
                <c:formatCode>General</c:formatCode>
                <c:ptCount val="7"/>
                <c:pt idx="0">
                  <c:v>10.855</c:v>
                </c:pt>
                <c:pt idx="1">
                  <c:v>66.666700000000006</c:v>
                </c:pt>
                <c:pt idx="2">
                  <c:v>0</c:v>
                </c:pt>
                <c:pt idx="3">
                  <c:v>44.444400000000002</c:v>
                </c:pt>
                <c:pt idx="4">
                  <c:v>1.9782</c:v>
                </c:pt>
                <c:pt idx="5">
                  <c:v>18.527799999999999</c:v>
                </c:pt>
                <c:pt idx="6">
                  <c:v>47.674799999999998</c:v>
                </c:pt>
              </c:numCache>
            </c:numRef>
          </c:val>
          <c:extLst>
            <c:ext xmlns:c16="http://schemas.microsoft.com/office/drawing/2014/chart" uri="{C3380CC4-5D6E-409C-BE32-E72D297353CC}">
              <c16:uniqueId val="{00000007-1550-4EA9-A584-6631DE08371A}"/>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Sheet1!$A$2:$A$8</c:f>
              <c:strCache>
                <c:ptCount val="7"/>
                <c:pt idx="0">
                  <c:v>Followers</c:v>
                </c:pt>
                <c:pt idx="1">
                  <c:v>Images</c:v>
                </c:pt>
                <c:pt idx="2">
                  <c:v>Videos</c:v>
                </c:pt>
                <c:pt idx="3">
                  <c:v>Posts</c:v>
                </c:pt>
                <c:pt idx="4">
                  <c:v>Interactions</c:v>
                </c:pt>
                <c:pt idx="5">
                  <c:v>Interaction Rate</c:v>
                </c:pt>
                <c:pt idx="6">
                  <c:v>Followers Change Rate</c:v>
                </c:pt>
              </c:strCache>
            </c:strRef>
          </c:cat>
          <c:val>
            <c:numRef>
              <c:f>Sheet1!$J$2:$J$8</c:f>
              <c:numCache>
                <c:formatCode>General</c:formatCode>
                <c:ptCount val="7"/>
                <c:pt idx="0">
                  <c:v>4.2335000000000003</c:v>
                </c:pt>
                <c:pt idx="1">
                  <c:v>66.666700000000006</c:v>
                </c:pt>
                <c:pt idx="2">
                  <c:v>33.333300000000001</c:v>
                </c:pt>
                <c:pt idx="3">
                  <c:v>55.555599999999998</c:v>
                </c:pt>
                <c:pt idx="4">
                  <c:v>1.9513</c:v>
                </c:pt>
                <c:pt idx="5">
                  <c:v>37.526200000000003</c:v>
                </c:pt>
                <c:pt idx="6">
                  <c:v>100</c:v>
                </c:pt>
              </c:numCache>
            </c:numRef>
          </c:val>
          <c:extLst>
            <c:ext xmlns:c16="http://schemas.microsoft.com/office/drawing/2014/chart" uri="{C3380CC4-5D6E-409C-BE32-E72D297353CC}">
              <c16:uniqueId val="{00000008-1550-4EA9-A584-6631DE08371A}"/>
            </c:ext>
          </c:extLst>
        </c:ser>
        <c:dLbls>
          <c:showLegendKey val="0"/>
          <c:showVal val="0"/>
          <c:showCatName val="0"/>
          <c:showSerName val="0"/>
          <c:showPercent val="0"/>
          <c:showBubbleSize val="0"/>
        </c:dLbls>
        <c:axId val="268703184"/>
        <c:axId val="268703512"/>
      </c:radarChart>
      <c:catAx>
        <c:axId val="26870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3512"/>
        <c:crosses val="autoZero"/>
        <c:auto val="1"/>
        <c:lblAlgn val="ctr"/>
        <c:lblOffset val="100"/>
        <c:noMultiLvlLbl val="0"/>
      </c:catAx>
      <c:valAx>
        <c:axId val="26870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0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174875</c:v>
                </c:pt>
              </c:numCache>
            </c:numRef>
          </c:val>
          <c:smooth val="0"/>
          <c:extLst>
            <c:ext xmlns:c16="http://schemas.microsoft.com/office/drawing/2014/chart" uri="{C3380CC4-5D6E-409C-BE32-E72D297353CC}">
              <c16:uniqueId val="{00000000-6987-4BEE-A499-AEE8C86F104D}"/>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24375</c:v>
                </c:pt>
              </c:numCache>
            </c:numRef>
          </c:val>
          <c:smooth val="0"/>
          <c:extLst>
            <c:ext xmlns:c16="http://schemas.microsoft.com/office/drawing/2014/chart" uri="{C3380CC4-5D6E-409C-BE32-E72D297353CC}">
              <c16:uniqueId val="{00000001-6987-4BEE-A499-AEE8C86F104D}"/>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190871</c:v>
                </c:pt>
              </c:numCache>
            </c:numRef>
          </c:val>
          <c:smooth val="0"/>
          <c:extLst>
            <c:ext xmlns:c16="http://schemas.microsoft.com/office/drawing/2014/chart" uri="{C3380CC4-5D6E-409C-BE32-E72D297353CC}">
              <c16:uniqueId val="{00000002-6987-4BEE-A499-AEE8C86F104D}"/>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234464</c:v>
                </c:pt>
              </c:numCache>
            </c:numRef>
          </c:val>
          <c:smooth val="0"/>
          <c:extLst>
            <c:ext xmlns:c16="http://schemas.microsoft.com/office/drawing/2014/chart" uri="{C3380CC4-5D6E-409C-BE32-E72D297353CC}">
              <c16:uniqueId val="{00000003-6987-4BEE-A499-AEE8C86F104D}"/>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59821</c:v>
                </c:pt>
              </c:numCache>
            </c:numRef>
          </c:val>
          <c:smooth val="0"/>
          <c:extLst>
            <c:ext xmlns:c16="http://schemas.microsoft.com/office/drawing/2014/chart" uri="{C3380CC4-5D6E-409C-BE32-E72D297353CC}">
              <c16:uniqueId val="{00000004-6987-4BEE-A499-AEE8C86F104D}"/>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77836</c:v>
                </c:pt>
              </c:numCache>
            </c:numRef>
          </c:val>
          <c:smooth val="0"/>
          <c:extLst>
            <c:ext xmlns:c16="http://schemas.microsoft.com/office/drawing/2014/chart" uri="{C3380CC4-5D6E-409C-BE32-E72D297353CC}">
              <c16:uniqueId val="{00000005-6987-4BEE-A499-AEE8C86F104D}"/>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20131</c:v>
                </c:pt>
              </c:numCache>
            </c:numRef>
          </c:val>
          <c:smooth val="0"/>
          <c:extLst>
            <c:ext xmlns:c16="http://schemas.microsoft.com/office/drawing/2014/chart" uri="{C3380CC4-5D6E-409C-BE32-E72D297353CC}">
              <c16:uniqueId val="{00000006-6987-4BEE-A499-AEE8C86F104D}"/>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25451</c:v>
                </c:pt>
              </c:numCache>
            </c:numRef>
          </c:val>
          <c:smooth val="0"/>
          <c:extLst>
            <c:ext xmlns:c16="http://schemas.microsoft.com/office/drawing/2014/chart" uri="{C3380CC4-5D6E-409C-BE32-E72D297353CC}">
              <c16:uniqueId val="{00000007-6987-4BEE-A499-AEE8C86F104D}"/>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9926</c:v>
                </c:pt>
              </c:numCache>
            </c:numRef>
          </c:val>
          <c:smooth val="0"/>
          <c:extLst>
            <c:ext xmlns:c16="http://schemas.microsoft.com/office/drawing/2014/chart" uri="{C3380CC4-5D6E-409C-BE32-E72D297353CC}">
              <c16:uniqueId val="{00000008-6987-4BEE-A499-AEE8C86F104D}"/>
            </c:ext>
          </c:extLst>
        </c:ser>
        <c:dLbls>
          <c:showLegendKey val="0"/>
          <c:showVal val="0"/>
          <c:showCatName val="0"/>
          <c:showSerName val="0"/>
          <c:showPercent val="0"/>
          <c:showBubbleSize val="0"/>
        </c:dLbls>
        <c:smooth val="0"/>
        <c:axId val="268380912"/>
        <c:axId val="268381896"/>
      </c:lineChart>
      <c:catAx>
        <c:axId val="268380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81896"/>
        <c:crosses val="autoZero"/>
        <c:auto val="1"/>
        <c:lblAlgn val="ctr"/>
        <c:lblOffset val="100"/>
        <c:noMultiLvlLbl val="0"/>
      </c:catAx>
      <c:valAx>
        <c:axId val="26838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8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122</c:v>
                </c:pt>
              </c:numCache>
            </c:numRef>
          </c:val>
          <c:smooth val="0"/>
          <c:extLst>
            <c:ext xmlns:c16="http://schemas.microsoft.com/office/drawing/2014/chart" uri="{C3380CC4-5D6E-409C-BE32-E72D297353CC}">
              <c16:uniqueId val="{00000000-08F5-4AD2-881C-2F92854A37EA}"/>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62</c:v>
                </c:pt>
              </c:numCache>
            </c:numRef>
          </c:val>
          <c:smooth val="0"/>
          <c:extLst>
            <c:ext xmlns:c16="http://schemas.microsoft.com/office/drawing/2014/chart" uri="{C3380CC4-5D6E-409C-BE32-E72D297353CC}">
              <c16:uniqueId val="{00000001-08F5-4AD2-881C-2F92854A37EA}"/>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724</c:v>
                </c:pt>
              </c:numCache>
            </c:numRef>
          </c:val>
          <c:smooth val="0"/>
          <c:extLst>
            <c:ext xmlns:c16="http://schemas.microsoft.com/office/drawing/2014/chart" uri="{C3380CC4-5D6E-409C-BE32-E72D297353CC}">
              <c16:uniqueId val="{00000002-08F5-4AD2-881C-2F92854A37EA}"/>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189</c:v>
                </c:pt>
              </c:numCache>
            </c:numRef>
          </c:val>
          <c:smooth val="0"/>
          <c:extLst>
            <c:ext xmlns:c16="http://schemas.microsoft.com/office/drawing/2014/chart" uri="{C3380CC4-5D6E-409C-BE32-E72D297353CC}">
              <c16:uniqueId val="{00000003-08F5-4AD2-881C-2F92854A37EA}"/>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45</c:v>
                </c:pt>
              </c:numCache>
            </c:numRef>
          </c:val>
          <c:smooth val="0"/>
          <c:extLst>
            <c:ext xmlns:c16="http://schemas.microsoft.com/office/drawing/2014/chart" uri="{C3380CC4-5D6E-409C-BE32-E72D297353CC}">
              <c16:uniqueId val="{00000004-08F5-4AD2-881C-2F92854A37EA}"/>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71</c:v>
                </c:pt>
              </c:numCache>
            </c:numRef>
          </c:val>
          <c:smooth val="0"/>
          <c:extLst>
            <c:ext xmlns:c16="http://schemas.microsoft.com/office/drawing/2014/chart" uri="{C3380CC4-5D6E-409C-BE32-E72D297353CC}">
              <c16:uniqueId val="{00000005-08F5-4AD2-881C-2F92854A37EA}"/>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9</c:v>
                </c:pt>
              </c:numCache>
            </c:numRef>
          </c:val>
          <c:smooth val="0"/>
          <c:extLst>
            <c:ext xmlns:c16="http://schemas.microsoft.com/office/drawing/2014/chart" uri="{C3380CC4-5D6E-409C-BE32-E72D297353CC}">
              <c16:uniqueId val="{00000006-08F5-4AD2-881C-2F92854A37EA}"/>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49</c:v>
                </c:pt>
              </c:numCache>
            </c:numRef>
          </c:val>
          <c:smooth val="0"/>
          <c:extLst>
            <c:ext xmlns:c16="http://schemas.microsoft.com/office/drawing/2014/chart" uri="{C3380CC4-5D6E-409C-BE32-E72D297353CC}">
              <c16:uniqueId val="{00000007-08F5-4AD2-881C-2F92854A37EA}"/>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40</c:v>
                </c:pt>
              </c:numCache>
            </c:numRef>
          </c:val>
          <c:smooth val="0"/>
          <c:extLst>
            <c:ext xmlns:c16="http://schemas.microsoft.com/office/drawing/2014/chart" uri="{C3380CC4-5D6E-409C-BE32-E72D297353CC}">
              <c16:uniqueId val="{00000008-08F5-4AD2-881C-2F92854A37EA}"/>
            </c:ext>
          </c:extLst>
        </c:ser>
        <c:dLbls>
          <c:showLegendKey val="0"/>
          <c:showVal val="0"/>
          <c:showCatName val="0"/>
          <c:showSerName val="0"/>
          <c:showPercent val="0"/>
          <c:showBubbleSize val="0"/>
        </c:dLbls>
        <c:smooth val="0"/>
        <c:axId val="268438600"/>
        <c:axId val="268430400"/>
      </c:lineChart>
      <c:catAx>
        <c:axId val="26843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0400"/>
        <c:crosses val="autoZero"/>
        <c:auto val="1"/>
        <c:lblAlgn val="ctr"/>
        <c:lblOffset val="100"/>
        <c:noMultiLvlLbl val="0"/>
      </c:catAx>
      <c:valAx>
        <c:axId val="26843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6.9812821525238003E-2</c:v>
                </c:pt>
              </c:numCache>
            </c:numRef>
          </c:val>
          <c:smooth val="0"/>
          <c:extLst>
            <c:ext xmlns:c16="http://schemas.microsoft.com/office/drawing/2014/chart" uri="{C3380CC4-5D6E-409C-BE32-E72D297353CC}">
              <c16:uniqueId val="{00000000-BDF6-4297-8D02-04A6707FAF7F}"/>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0.25500760909801001</c:v>
                </c:pt>
              </c:numCache>
            </c:numRef>
          </c:val>
          <c:smooth val="0"/>
          <c:extLst>
            <c:ext xmlns:c16="http://schemas.microsoft.com/office/drawing/2014/chart" uri="{C3380CC4-5D6E-409C-BE32-E72D297353CC}">
              <c16:uniqueId val="{00000001-BDF6-4297-8D02-04A6707FAF7F}"/>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0.38075804509143002</c:v>
                </c:pt>
              </c:numCache>
            </c:numRef>
          </c:val>
          <c:smooth val="0"/>
          <c:extLst>
            <c:ext xmlns:c16="http://schemas.microsoft.com/office/drawing/2014/chart" uri="{C3380CC4-5D6E-409C-BE32-E72D297353CC}">
              <c16:uniqueId val="{00000002-BDF6-4297-8D02-04A6707FAF7F}"/>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8.0674421086329995E-2</c:v>
                </c:pt>
              </c:numCache>
            </c:numRef>
          </c:val>
          <c:smooth val="0"/>
          <c:extLst>
            <c:ext xmlns:c16="http://schemas.microsoft.com/office/drawing/2014/chart" uri="{C3380CC4-5D6E-409C-BE32-E72D297353CC}">
              <c16:uniqueId val="{00000003-BDF6-4297-8D02-04A6707FAF7F}"/>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7.5281049250534998E-2</c:v>
                </c:pt>
              </c:numCache>
            </c:numRef>
          </c:val>
          <c:smooth val="0"/>
          <c:extLst>
            <c:ext xmlns:c16="http://schemas.microsoft.com/office/drawing/2014/chart" uri="{C3380CC4-5D6E-409C-BE32-E72D297353CC}">
              <c16:uniqueId val="{00000004-BDF6-4297-8D02-04A6707FAF7F}"/>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9.1300713688676996E-2</c:v>
                </c:pt>
              </c:numCache>
            </c:numRef>
          </c:val>
          <c:smooth val="0"/>
          <c:extLst>
            <c:ext xmlns:c16="http://schemas.microsoft.com/office/drawing/2014/chart" uri="{C3380CC4-5D6E-409C-BE32-E72D297353CC}">
              <c16:uniqueId val="{00000005-BDF6-4297-8D02-04A6707FAF7F}"/>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4.4727164297783999E-2</c:v>
                </c:pt>
              </c:numCache>
            </c:numRef>
          </c:val>
          <c:smooth val="0"/>
          <c:extLst>
            <c:ext xmlns:c16="http://schemas.microsoft.com/office/drawing/2014/chart" uri="{C3380CC4-5D6E-409C-BE32-E72D297353CC}">
              <c16:uniqueId val="{00000006-BDF6-4297-8D02-04A6707FAF7F}"/>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0.19289819699235999</c:v>
                </c:pt>
              </c:numCache>
            </c:numRef>
          </c:val>
          <c:smooth val="0"/>
          <c:extLst>
            <c:ext xmlns:c16="http://schemas.microsoft.com/office/drawing/2014/chart" uri="{C3380CC4-5D6E-409C-BE32-E72D297353CC}">
              <c16:uniqueId val="{00000007-BDF6-4297-8D02-04A6707FAF7F}"/>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0.40461258345134998</c:v>
                </c:pt>
              </c:numCache>
            </c:numRef>
          </c:val>
          <c:smooth val="0"/>
          <c:extLst>
            <c:ext xmlns:c16="http://schemas.microsoft.com/office/drawing/2014/chart" uri="{C3380CC4-5D6E-409C-BE32-E72D297353CC}">
              <c16:uniqueId val="{00000008-BDF6-4297-8D02-04A6707FAF7F}"/>
            </c:ext>
          </c:extLst>
        </c:ser>
        <c:dLbls>
          <c:showLegendKey val="0"/>
          <c:showVal val="0"/>
          <c:showCatName val="0"/>
          <c:showSerName val="0"/>
          <c:showPercent val="0"/>
          <c:showBubbleSize val="0"/>
        </c:dLbls>
        <c:smooth val="0"/>
        <c:axId val="268431712"/>
        <c:axId val="268436960"/>
      </c:lineChart>
      <c:catAx>
        <c:axId val="26843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6960"/>
        <c:crosses val="autoZero"/>
        <c:auto val="1"/>
        <c:lblAlgn val="ctr"/>
        <c:lblOffset val="100"/>
        <c:noMultiLvlLbl val="0"/>
      </c:catAx>
      <c:valAx>
        <c:axId val="26843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122</c:v>
                </c:pt>
              </c:numCache>
            </c:numRef>
          </c:val>
          <c:extLst>
            <c:ext xmlns:c16="http://schemas.microsoft.com/office/drawing/2014/chart" uri="{C3380CC4-5D6E-409C-BE32-E72D297353CC}">
              <c16:uniqueId val="{00000000-FC7D-4595-9193-9F70E9F39B66}"/>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62</c:v>
                </c:pt>
              </c:numCache>
            </c:numRef>
          </c:val>
          <c:extLst>
            <c:ext xmlns:c16="http://schemas.microsoft.com/office/drawing/2014/chart" uri="{C3380CC4-5D6E-409C-BE32-E72D297353CC}">
              <c16:uniqueId val="{00000001-FC7D-4595-9193-9F70E9F39B66}"/>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724</c:v>
                </c:pt>
              </c:numCache>
            </c:numRef>
          </c:val>
          <c:extLst>
            <c:ext xmlns:c16="http://schemas.microsoft.com/office/drawing/2014/chart" uri="{C3380CC4-5D6E-409C-BE32-E72D297353CC}">
              <c16:uniqueId val="{00000002-FC7D-4595-9193-9F70E9F39B66}"/>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189</c:v>
                </c:pt>
              </c:numCache>
            </c:numRef>
          </c:val>
          <c:extLst>
            <c:ext xmlns:c16="http://schemas.microsoft.com/office/drawing/2014/chart" uri="{C3380CC4-5D6E-409C-BE32-E72D297353CC}">
              <c16:uniqueId val="{00000003-FC7D-4595-9193-9F70E9F39B66}"/>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45</c:v>
                </c:pt>
              </c:numCache>
            </c:numRef>
          </c:val>
          <c:extLst>
            <c:ext xmlns:c16="http://schemas.microsoft.com/office/drawing/2014/chart" uri="{C3380CC4-5D6E-409C-BE32-E72D297353CC}">
              <c16:uniqueId val="{00000004-FC7D-4595-9193-9F70E9F39B66}"/>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71</c:v>
                </c:pt>
              </c:numCache>
            </c:numRef>
          </c:val>
          <c:extLst>
            <c:ext xmlns:c16="http://schemas.microsoft.com/office/drawing/2014/chart" uri="{C3380CC4-5D6E-409C-BE32-E72D297353CC}">
              <c16:uniqueId val="{00000005-FC7D-4595-9193-9F70E9F39B66}"/>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9</c:v>
                </c:pt>
              </c:numCache>
            </c:numRef>
          </c:val>
          <c:extLst>
            <c:ext xmlns:c16="http://schemas.microsoft.com/office/drawing/2014/chart" uri="{C3380CC4-5D6E-409C-BE32-E72D297353CC}">
              <c16:uniqueId val="{00000006-FC7D-4595-9193-9F70E9F39B66}"/>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49</c:v>
                </c:pt>
              </c:numCache>
            </c:numRef>
          </c:val>
          <c:extLst>
            <c:ext xmlns:c16="http://schemas.microsoft.com/office/drawing/2014/chart" uri="{C3380CC4-5D6E-409C-BE32-E72D297353CC}">
              <c16:uniqueId val="{00000007-FC7D-4595-9193-9F70E9F39B66}"/>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40</c:v>
                </c:pt>
              </c:numCache>
            </c:numRef>
          </c:val>
          <c:extLst>
            <c:ext xmlns:c16="http://schemas.microsoft.com/office/drawing/2014/chart" uri="{C3380CC4-5D6E-409C-BE32-E72D297353CC}">
              <c16:uniqueId val="{00000008-FC7D-4595-9193-9F70E9F39B66}"/>
            </c:ext>
          </c:extLst>
        </c:ser>
        <c:dLbls>
          <c:showLegendKey val="0"/>
          <c:showVal val="0"/>
          <c:showCatName val="0"/>
          <c:showSerName val="0"/>
          <c:showPercent val="0"/>
          <c:showBubbleSize val="0"/>
        </c:dLbls>
        <c:gapWidth val="219"/>
        <c:overlap val="-27"/>
        <c:axId val="268431384"/>
        <c:axId val="268433352"/>
      </c:barChart>
      <c:catAx>
        <c:axId val="26843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3352"/>
        <c:crosses val="autoZero"/>
        <c:auto val="1"/>
        <c:lblAlgn val="ctr"/>
        <c:lblOffset val="100"/>
        <c:noMultiLvlLbl val="0"/>
      </c:catAx>
      <c:valAx>
        <c:axId val="26843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3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c:v>
                </c:pt>
              </c:numCache>
            </c:numRef>
          </c:val>
          <c:smooth val="0"/>
          <c:extLst>
            <c:ext xmlns:c16="http://schemas.microsoft.com/office/drawing/2014/chart" uri="{C3380CC4-5D6E-409C-BE32-E72D297353CC}">
              <c16:uniqueId val="{00000000-F605-4662-892B-F8F306F71F16}"/>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c:v>
                </c:pt>
              </c:numCache>
            </c:numRef>
          </c:val>
          <c:smooth val="0"/>
          <c:extLst>
            <c:ext xmlns:c16="http://schemas.microsoft.com/office/drawing/2014/chart" uri="{C3380CC4-5D6E-409C-BE32-E72D297353CC}">
              <c16:uniqueId val="{00000001-F605-4662-892B-F8F306F71F16}"/>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11</c:v>
                </c:pt>
              </c:numCache>
            </c:numRef>
          </c:val>
          <c:smooth val="0"/>
          <c:extLst>
            <c:ext xmlns:c16="http://schemas.microsoft.com/office/drawing/2014/chart" uri="{C3380CC4-5D6E-409C-BE32-E72D297353CC}">
              <c16:uniqueId val="{00000002-F605-4662-892B-F8F306F71F16}"/>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c:v>
                </c:pt>
              </c:numCache>
            </c:numRef>
          </c:val>
          <c:smooth val="0"/>
          <c:extLst>
            <c:ext xmlns:c16="http://schemas.microsoft.com/office/drawing/2014/chart" uri="{C3380CC4-5D6E-409C-BE32-E72D297353CC}">
              <c16:uniqueId val="{00000003-F605-4662-892B-F8F306F71F16}"/>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1</c:v>
                </c:pt>
              </c:numCache>
            </c:numRef>
          </c:val>
          <c:smooth val="0"/>
          <c:extLst>
            <c:ext xmlns:c16="http://schemas.microsoft.com/office/drawing/2014/chart" uri="{C3380CC4-5D6E-409C-BE32-E72D297353CC}">
              <c16:uniqueId val="{00000004-F605-4662-892B-F8F306F71F16}"/>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1</c:v>
                </c:pt>
              </c:numCache>
            </c:numRef>
          </c:val>
          <c:smooth val="0"/>
          <c:extLst>
            <c:ext xmlns:c16="http://schemas.microsoft.com/office/drawing/2014/chart" uri="{C3380CC4-5D6E-409C-BE32-E72D297353CC}">
              <c16:uniqueId val="{00000005-F605-4662-892B-F8F306F71F16}"/>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33</c:v>
                </c:pt>
              </c:numCache>
            </c:numRef>
          </c:val>
          <c:smooth val="0"/>
          <c:extLst>
            <c:ext xmlns:c16="http://schemas.microsoft.com/office/drawing/2014/chart" uri="{C3380CC4-5D6E-409C-BE32-E72D297353CC}">
              <c16:uniqueId val="{00000006-F605-4662-892B-F8F306F71F16}"/>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c:v>
                </c:pt>
              </c:numCache>
            </c:numRef>
          </c:val>
          <c:smooth val="0"/>
          <c:extLst>
            <c:ext xmlns:c16="http://schemas.microsoft.com/office/drawing/2014/chart" uri="{C3380CC4-5D6E-409C-BE32-E72D297353CC}">
              <c16:uniqueId val="{00000007-F605-4662-892B-F8F306F71F16}"/>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c:v>
                </c:pt>
              </c:numCache>
            </c:numRef>
          </c:val>
          <c:smooth val="0"/>
          <c:extLst>
            <c:ext xmlns:c16="http://schemas.microsoft.com/office/drawing/2014/chart" uri="{C3380CC4-5D6E-409C-BE32-E72D297353CC}">
              <c16:uniqueId val="{00000008-F605-4662-892B-F8F306F71F16}"/>
            </c:ext>
          </c:extLst>
        </c:ser>
        <c:dLbls>
          <c:showLegendKey val="0"/>
          <c:showVal val="0"/>
          <c:showCatName val="0"/>
          <c:showSerName val="0"/>
          <c:showPercent val="0"/>
          <c:showBubbleSize val="0"/>
        </c:dLbls>
        <c:smooth val="0"/>
        <c:axId val="268440240"/>
        <c:axId val="268381240"/>
      </c:lineChart>
      <c:catAx>
        <c:axId val="26844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81240"/>
        <c:crosses val="autoZero"/>
        <c:auto val="1"/>
        <c:lblAlgn val="ctr"/>
        <c:lblOffset val="100"/>
        <c:noMultiLvlLbl val="0"/>
      </c:catAx>
      <c:valAx>
        <c:axId val="26838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4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c:v>
                </c:pt>
              </c:numCache>
            </c:numRef>
          </c:val>
          <c:smooth val="0"/>
          <c:extLst>
            <c:ext xmlns:c16="http://schemas.microsoft.com/office/drawing/2014/chart" uri="{C3380CC4-5D6E-409C-BE32-E72D297353CC}">
              <c16:uniqueId val="{00000000-9605-4676-B861-3EA5FCA68CE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c:v>
                </c:pt>
              </c:numCache>
            </c:numRef>
          </c:val>
          <c:smooth val="0"/>
          <c:extLst>
            <c:ext xmlns:c16="http://schemas.microsoft.com/office/drawing/2014/chart" uri="{C3380CC4-5D6E-409C-BE32-E72D297353CC}">
              <c16:uniqueId val="{00000001-9605-4676-B861-3EA5FCA68CE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c:v>
                </c:pt>
              </c:numCache>
            </c:numRef>
          </c:val>
          <c:smooth val="0"/>
          <c:extLst>
            <c:ext xmlns:c16="http://schemas.microsoft.com/office/drawing/2014/chart" uri="{C3380CC4-5D6E-409C-BE32-E72D297353CC}">
              <c16:uniqueId val="{00000002-9605-4676-B861-3EA5FCA68CE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c:v>
                </c:pt>
              </c:numCache>
            </c:numRef>
          </c:val>
          <c:smooth val="0"/>
          <c:extLst>
            <c:ext xmlns:c16="http://schemas.microsoft.com/office/drawing/2014/chart" uri="{C3380CC4-5D6E-409C-BE32-E72D297353CC}">
              <c16:uniqueId val="{00000003-9605-4676-B861-3EA5FCA68CE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c:v>
                </c:pt>
              </c:numCache>
            </c:numRef>
          </c:val>
          <c:smooth val="0"/>
          <c:extLst>
            <c:ext xmlns:c16="http://schemas.microsoft.com/office/drawing/2014/chart" uri="{C3380CC4-5D6E-409C-BE32-E72D297353CC}">
              <c16:uniqueId val="{00000004-9605-4676-B861-3EA5FCA68CE9}"/>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c:v>
                </c:pt>
              </c:numCache>
            </c:numRef>
          </c:val>
          <c:smooth val="0"/>
          <c:extLst>
            <c:ext xmlns:c16="http://schemas.microsoft.com/office/drawing/2014/chart" uri="{C3380CC4-5D6E-409C-BE32-E72D297353CC}">
              <c16:uniqueId val="{00000005-9605-4676-B861-3EA5FCA68CE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c:v>
                </c:pt>
              </c:numCache>
            </c:numRef>
          </c:val>
          <c:smooth val="0"/>
          <c:extLst>
            <c:ext xmlns:c16="http://schemas.microsoft.com/office/drawing/2014/chart" uri="{C3380CC4-5D6E-409C-BE32-E72D297353CC}">
              <c16:uniqueId val="{00000006-9605-4676-B861-3EA5FCA68CE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c:v>
                </c:pt>
              </c:numCache>
            </c:numRef>
          </c:val>
          <c:smooth val="0"/>
          <c:extLst>
            <c:ext xmlns:c16="http://schemas.microsoft.com/office/drawing/2014/chart" uri="{C3380CC4-5D6E-409C-BE32-E72D297353CC}">
              <c16:uniqueId val="{00000007-9605-4676-B861-3EA5FCA68CE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c:v>
                </c:pt>
              </c:numCache>
            </c:numRef>
          </c:val>
          <c:smooth val="0"/>
          <c:extLst>
            <c:ext xmlns:c16="http://schemas.microsoft.com/office/drawing/2014/chart" uri="{C3380CC4-5D6E-409C-BE32-E72D297353CC}">
              <c16:uniqueId val="{00000008-9605-4676-B861-3EA5FCA68CE9}"/>
            </c:ext>
          </c:extLst>
        </c:ser>
        <c:dLbls>
          <c:showLegendKey val="0"/>
          <c:showVal val="0"/>
          <c:showCatName val="0"/>
          <c:showSerName val="0"/>
          <c:showPercent val="0"/>
          <c:showBubbleSize val="0"/>
        </c:dLbls>
        <c:smooth val="0"/>
        <c:axId val="268382552"/>
        <c:axId val="268382880"/>
      </c:lineChart>
      <c:catAx>
        <c:axId val="26838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82880"/>
        <c:crosses val="autoZero"/>
        <c:auto val="1"/>
        <c:lblAlgn val="ctr"/>
        <c:lblOffset val="100"/>
        <c:noMultiLvlLbl val="0"/>
      </c:catAx>
      <c:valAx>
        <c:axId val="26838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8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numCache>
            </c:numRef>
          </c:val>
          <c:smooth val="0"/>
          <c:extLst>
            <c:ext xmlns:c16="http://schemas.microsoft.com/office/drawing/2014/chart" uri="{C3380CC4-5D6E-409C-BE32-E72D297353CC}">
              <c16:uniqueId val="{00000000-98E4-4CB3-B9F3-7FBA37766C5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numCache>
            </c:numRef>
          </c:val>
          <c:smooth val="0"/>
          <c:extLst>
            <c:ext xmlns:c16="http://schemas.microsoft.com/office/drawing/2014/chart" uri="{C3380CC4-5D6E-409C-BE32-E72D297353CC}">
              <c16:uniqueId val="{00000001-98E4-4CB3-B9F3-7FBA37766C5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0</c:v>
                </c:pt>
              </c:numCache>
            </c:numRef>
          </c:val>
          <c:smooth val="0"/>
          <c:extLst>
            <c:ext xmlns:c16="http://schemas.microsoft.com/office/drawing/2014/chart" uri="{C3380CC4-5D6E-409C-BE32-E72D297353CC}">
              <c16:uniqueId val="{00000002-98E4-4CB3-B9F3-7FBA37766C5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numCache>
            </c:numRef>
          </c:val>
          <c:smooth val="0"/>
          <c:extLst>
            <c:ext xmlns:c16="http://schemas.microsoft.com/office/drawing/2014/chart" uri="{C3380CC4-5D6E-409C-BE32-E72D297353CC}">
              <c16:uniqueId val="{00000003-98E4-4CB3-B9F3-7FBA37766C5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c:v>
                </c:pt>
              </c:numCache>
            </c:numRef>
          </c:val>
          <c:smooth val="0"/>
          <c:extLst>
            <c:ext xmlns:c16="http://schemas.microsoft.com/office/drawing/2014/chart" uri="{C3380CC4-5D6E-409C-BE32-E72D297353CC}">
              <c16:uniqueId val="{00000004-98E4-4CB3-B9F3-7FBA37766C59}"/>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c:v>
                </c:pt>
              </c:numCache>
            </c:numRef>
          </c:val>
          <c:smooth val="0"/>
          <c:extLst>
            <c:ext xmlns:c16="http://schemas.microsoft.com/office/drawing/2014/chart" uri="{C3380CC4-5D6E-409C-BE32-E72D297353CC}">
              <c16:uniqueId val="{00000005-98E4-4CB3-B9F3-7FBA37766C5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c:v>
                </c:pt>
              </c:numCache>
            </c:numRef>
          </c:val>
          <c:smooth val="0"/>
          <c:extLst>
            <c:ext xmlns:c16="http://schemas.microsoft.com/office/drawing/2014/chart" uri="{C3380CC4-5D6E-409C-BE32-E72D297353CC}">
              <c16:uniqueId val="{00000006-98E4-4CB3-B9F3-7FBA37766C5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numCache>
            </c:numRef>
          </c:val>
          <c:smooth val="0"/>
          <c:extLst>
            <c:ext xmlns:c16="http://schemas.microsoft.com/office/drawing/2014/chart" uri="{C3380CC4-5D6E-409C-BE32-E72D297353CC}">
              <c16:uniqueId val="{00000007-98E4-4CB3-B9F3-7FBA37766C5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0</c:v>
                </c:pt>
              </c:numCache>
            </c:numRef>
          </c:val>
          <c:smooth val="0"/>
          <c:extLst>
            <c:ext xmlns:c16="http://schemas.microsoft.com/office/drawing/2014/chart" uri="{C3380CC4-5D6E-409C-BE32-E72D297353CC}">
              <c16:uniqueId val="{00000008-98E4-4CB3-B9F3-7FBA37766C59}"/>
            </c:ext>
          </c:extLst>
        </c:ser>
        <c:dLbls>
          <c:showLegendKey val="0"/>
          <c:showVal val="0"/>
          <c:showCatName val="0"/>
          <c:showSerName val="0"/>
          <c:showPercent val="0"/>
          <c:showBubbleSize val="0"/>
        </c:dLbls>
        <c:smooth val="0"/>
        <c:axId val="223888840"/>
        <c:axId val="223885560"/>
      </c:lineChart>
      <c:catAx>
        <c:axId val="22388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85560"/>
        <c:crosses val="autoZero"/>
        <c:auto val="1"/>
        <c:lblAlgn val="ctr"/>
        <c:lblOffset val="100"/>
        <c:noMultiLvlLbl val="0"/>
      </c:catAx>
      <c:valAx>
        <c:axId val="22388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8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4</c:v>
                </c:pt>
              </c:numCache>
            </c:numRef>
          </c:val>
          <c:smooth val="0"/>
          <c:extLst>
            <c:ext xmlns:c16="http://schemas.microsoft.com/office/drawing/2014/chart" uri="{C3380CC4-5D6E-409C-BE32-E72D297353CC}">
              <c16:uniqueId val="{00000000-5561-4D11-A043-80866DE9757B}"/>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c:v>
                </c:pt>
              </c:numCache>
            </c:numRef>
          </c:val>
          <c:smooth val="0"/>
          <c:extLst>
            <c:ext xmlns:c16="http://schemas.microsoft.com/office/drawing/2014/chart" uri="{C3380CC4-5D6E-409C-BE32-E72D297353CC}">
              <c16:uniqueId val="{00000001-5561-4D11-A043-80866DE9757B}"/>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5</c:v>
                </c:pt>
              </c:numCache>
            </c:numRef>
          </c:val>
          <c:smooth val="0"/>
          <c:extLst>
            <c:ext xmlns:c16="http://schemas.microsoft.com/office/drawing/2014/chart" uri="{C3380CC4-5D6E-409C-BE32-E72D297353CC}">
              <c16:uniqueId val="{00000002-5561-4D11-A043-80866DE9757B}"/>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9</c:v>
                </c:pt>
              </c:numCache>
            </c:numRef>
          </c:val>
          <c:smooth val="0"/>
          <c:extLst>
            <c:ext xmlns:c16="http://schemas.microsoft.com/office/drawing/2014/chart" uri="{C3380CC4-5D6E-409C-BE32-E72D297353CC}">
              <c16:uniqueId val="{00000003-5561-4D11-A043-80866DE9757B}"/>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c:v>
                </c:pt>
              </c:numCache>
            </c:numRef>
          </c:val>
          <c:smooth val="0"/>
          <c:extLst>
            <c:ext xmlns:c16="http://schemas.microsoft.com/office/drawing/2014/chart" uri="{C3380CC4-5D6E-409C-BE32-E72D297353CC}">
              <c16:uniqueId val="{00000004-5561-4D11-A043-80866DE9757B}"/>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4</c:v>
                </c:pt>
              </c:numCache>
            </c:numRef>
          </c:val>
          <c:smooth val="0"/>
          <c:extLst>
            <c:ext xmlns:c16="http://schemas.microsoft.com/office/drawing/2014/chart" uri="{C3380CC4-5D6E-409C-BE32-E72D297353CC}">
              <c16:uniqueId val="{00000005-5561-4D11-A043-80866DE9757B}"/>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5</c:v>
                </c:pt>
              </c:numCache>
            </c:numRef>
          </c:val>
          <c:smooth val="0"/>
          <c:extLst>
            <c:ext xmlns:c16="http://schemas.microsoft.com/office/drawing/2014/chart" uri="{C3380CC4-5D6E-409C-BE32-E72D297353CC}">
              <c16:uniqueId val="{00000006-5561-4D11-A043-80866DE9757B}"/>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4</c:v>
                </c:pt>
              </c:numCache>
            </c:numRef>
          </c:val>
          <c:smooth val="0"/>
          <c:extLst>
            <c:ext xmlns:c16="http://schemas.microsoft.com/office/drawing/2014/chart" uri="{C3380CC4-5D6E-409C-BE32-E72D297353CC}">
              <c16:uniqueId val="{00000007-5561-4D11-A043-80866DE9757B}"/>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5</c:v>
                </c:pt>
              </c:numCache>
            </c:numRef>
          </c:val>
          <c:smooth val="0"/>
          <c:extLst>
            <c:ext xmlns:c16="http://schemas.microsoft.com/office/drawing/2014/chart" uri="{C3380CC4-5D6E-409C-BE32-E72D297353CC}">
              <c16:uniqueId val="{00000008-5561-4D11-A043-80866DE9757B}"/>
            </c:ext>
          </c:extLst>
        </c:ser>
        <c:dLbls>
          <c:showLegendKey val="0"/>
          <c:showVal val="0"/>
          <c:showCatName val="0"/>
          <c:showSerName val="0"/>
          <c:showPercent val="0"/>
          <c:showBubbleSize val="0"/>
        </c:dLbls>
        <c:smooth val="0"/>
        <c:axId val="274730144"/>
        <c:axId val="274730472"/>
      </c:lineChart>
      <c:catAx>
        <c:axId val="27473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30472"/>
        <c:crosses val="autoZero"/>
        <c:auto val="1"/>
        <c:lblAlgn val="ctr"/>
        <c:lblOffset val="100"/>
        <c:noMultiLvlLbl val="0"/>
      </c:catAx>
      <c:valAx>
        <c:axId val="2747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0</c:v>
                </c:pt>
                <c:pt idx="8">
                  <c:v>1</c:v>
                </c:pt>
                <c:pt idx="9">
                  <c:v>0</c:v>
                </c:pt>
                <c:pt idx="10">
                  <c:v>0</c:v>
                </c:pt>
                <c:pt idx="11">
                  <c:v>0</c:v>
                </c:pt>
                <c:pt idx="12">
                  <c:v>1</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6B6-4520-AC07-642A191B925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6B6-4520-AC07-642A191B925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1</c:v>
                </c:pt>
                <c:pt idx="7">
                  <c:v>0</c:v>
                </c:pt>
                <c:pt idx="8">
                  <c:v>0</c:v>
                </c:pt>
                <c:pt idx="9">
                  <c:v>1</c:v>
                </c:pt>
                <c:pt idx="10">
                  <c:v>0</c:v>
                </c:pt>
                <c:pt idx="11">
                  <c:v>0</c:v>
                </c:pt>
                <c:pt idx="12">
                  <c:v>1</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C6B6-4520-AC07-642A191B925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1</c:v>
                </c:pt>
                <c:pt idx="6">
                  <c:v>1</c:v>
                </c:pt>
                <c:pt idx="7">
                  <c:v>0</c:v>
                </c:pt>
                <c:pt idx="8">
                  <c:v>1</c:v>
                </c:pt>
                <c:pt idx="9">
                  <c:v>0</c:v>
                </c:pt>
                <c:pt idx="10">
                  <c:v>1</c:v>
                </c:pt>
                <c:pt idx="11">
                  <c:v>1</c:v>
                </c:pt>
                <c:pt idx="12">
                  <c:v>1</c:v>
                </c:pt>
                <c:pt idx="13">
                  <c:v>2</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6B6-4520-AC07-642A191B925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1</c:v>
                </c:pt>
                <c:pt idx="7">
                  <c:v>0</c:v>
                </c:pt>
                <c:pt idx="8">
                  <c:v>0</c:v>
                </c:pt>
                <c:pt idx="9">
                  <c:v>1</c:v>
                </c:pt>
                <c:pt idx="10">
                  <c:v>0</c:v>
                </c:pt>
                <c:pt idx="11">
                  <c:v>1</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C6B6-4520-AC07-642A191B9259}"/>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2</c:v>
                </c:pt>
                <c:pt idx="7">
                  <c:v>0</c:v>
                </c:pt>
                <c:pt idx="8">
                  <c:v>0</c:v>
                </c:pt>
                <c:pt idx="9">
                  <c:v>0</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6B6-4520-AC07-642A191B925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1</c:v>
                </c:pt>
                <c:pt idx="8">
                  <c:v>0</c:v>
                </c:pt>
                <c:pt idx="9">
                  <c:v>0</c:v>
                </c:pt>
                <c:pt idx="10">
                  <c:v>1</c:v>
                </c:pt>
                <c:pt idx="11">
                  <c:v>1</c:v>
                </c:pt>
                <c:pt idx="12">
                  <c:v>0</c:v>
                </c:pt>
                <c:pt idx="13">
                  <c:v>0</c:v>
                </c:pt>
                <c:pt idx="14">
                  <c:v>1</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6B6-4520-AC07-642A191B925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1</c:v>
                </c:pt>
                <c:pt idx="6">
                  <c:v>0</c:v>
                </c:pt>
                <c:pt idx="7">
                  <c:v>1</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7-C6B6-4520-AC07-642A191B925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c:v>
                </c:pt>
                <c:pt idx="7">
                  <c:v>0</c:v>
                </c:pt>
                <c:pt idx="8">
                  <c:v>0</c:v>
                </c:pt>
                <c:pt idx="9">
                  <c:v>0</c:v>
                </c:pt>
                <c:pt idx="10">
                  <c:v>1</c:v>
                </c:pt>
                <c:pt idx="11">
                  <c:v>1</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C6B6-4520-AC07-642A191B9259}"/>
            </c:ext>
          </c:extLst>
        </c:ser>
        <c:dLbls>
          <c:showLegendKey val="0"/>
          <c:showVal val="0"/>
          <c:showCatName val="0"/>
          <c:showSerName val="0"/>
          <c:showPercent val="0"/>
          <c:showBubbleSize val="0"/>
        </c:dLbls>
        <c:smooth val="0"/>
        <c:axId val="274724896"/>
        <c:axId val="274720960"/>
      </c:lineChart>
      <c:catAx>
        <c:axId val="27472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0960"/>
        <c:crosses val="autoZero"/>
        <c:auto val="1"/>
        <c:lblAlgn val="ctr"/>
        <c:lblOffset val="100"/>
        <c:noMultiLvlLbl val="0"/>
      </c:catAx>
      <c:valAx>
        <c:axId val="27472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0-2E5C-4928-89CC-B6F709835BD1}"/>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1-2E5C-4928-89CC-B6F709835BD1}"/>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2-2E5C-4928-89CC-B6F709835BD1}"/>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9</c:v>
                </c:pt>
              </c:numCache>
            </c:numRef>
          </c:val>
          <c:extLst>
            <c:ext xmlns:c16="http://schemas.microsoft.com/office/drawing/2014/chart" uri="{C3380CC4-5D6E-409C-BE32-E72D297353CC}">
              <c16:uniqueId val="{00000003-2E5C-4928-89CC-B6F709835BD1}"/>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4-2E5C-4928-89CC-B6F709835BD1}"/>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5-2E5C-4928-89CC-B6F709835BD1}"/>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6-2E5C-4928-89CC-B6F709835BD1}"/>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4</c:v>
                </c:pt>
              </c:numCache>
            </c:numRef>
          </c:val>
          <c:extLst>
            <c:ext xmlns:c16="http://schemas.microsoft.com/office/drawing/2014/chart" uri="{C3380CC4-5D6E-409C-BE32-E72D297353CC}">
              <c16:uniqueId val="{00000007-2E5C-4928-89CC-B6F709835BD1}"/>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5</c:v>
                </c:pt>
              </c:numCache>
            </c:numRef>
          </c:val>
          <c:extLst>
            <c:ext xmlns:c16="http://schemas.microsoft.com/office/drawing/2014/chart" uri="{C3380CC4-5D6E-409C-BE32-E72D297353CC}">
              <c16:uniqueId val="{00000008-2E5C-4928-89CC-B6F709835BD1}"/>
            </c:ext>
          </c:extLst>
        </c:ser>
        <c:dLbls>
          <c:showLegendKey val="0"/>
          <c:showVal val="0"/>
          <c:showCatName val="0"/>
          <c:showSerName val="0"/>
          <c:showPercent val="0"/>
          <c:showBubbleSize val="0"/>
        </c:dLbls>
        <c:gapWidth val="219"/>
        <c:overlap val="-27"/>
        <c:axId val="274720304"/>
        <c:axId val="274721616"/>
      </c:barChart>
      <c:catAx>
        <c:axId val="27472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1616"/>
        <c:crosses val="autoZero"/>
        <c:auto val="1"/>
        <c:lblAlgn val="ctr"/>
        <c:lblOffset val="100"/>
        <c:noMultiLvlLbl val="0"/>
      </c:catAx>
      <c:valAx>
        <c:axId val="27472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c:v>
                </c:pt>
                <c:pt idx="1">
                  <c:v>1</c:v>
                </c:pt>
                <c:pt idx="2">
                  <c:v>4</c:v>
                </c:pt>
                <c:pt idx="3">
                  <c:v>6</c:v>
                </c:pt>
                <c:pt idx="4">
                  <c:v>4</c:v>
                </c:pt>
                <c:pt idx="5">
                  <c:v>2</c:v>
                </c:pt>
                <c:pt idx="6">
                  <c:v>5</c:v>
                </c:pt>
                <c:pt idx="7">
                  <c:v>4</c:v>
                </c:pt>
                <c:pt idx="8">
                  <c:v>4</c:v>
                </c:pt>
              </c:numCache>
            </c:numRef>
          </c:val>
          <c:extLst>
            <c:ext xmlns:c16="http://schemas.microsoft.com/office/drawing/2014/chart" uri="{C3380CC4-5D6E-409C-BE32-E72D297353CC}">
              <c16:uniqueId val="{00000000-2E62-4B9A-BE10-D32ED33DAA00}"/>
            </c:ext>
          </c:extLst>
        </c:ser>
        <c:ser>
          <c:idx val="1"/>
          <c:order val="1"/>
          <c:tx>
            <c:strRef>
              <c:f>Sheet1!$C$1</c:f>
              <c:strCache>
                <c:ptCount val="1"/>
                <c:pt idx="0">
                  <c:v>Videos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2</c:v>
                </c:pt>
                <c:pt idx="1">
                  <c:v>0</c:v>
                </c:pt>
                <c:pt idx="2">
                  <c:v>1</c:v>
                </c:pt>
                <c:pt idx="3">
                  <c:v>3</c:v>
                </c:pt>
                <c:pt idx="4">
                  <c:v>0</c:v>
                </c:pt>
                <c:pt idx="5">
                  <c:v>2</c:v>
                </c:pt>
                <c:pt idx="6">
                  <c:v>0</c:v>
                </c:pt>
                <c:pt idx="7">
                  <c:v>0</c:v>
                </c:pt>
                <c:pt idx="8">
                  <c:v>1</c:v>
                </c:pt>
              </c:numCache>
            </c:numRef>
          </c:val>
          <c:extLst>
            <c:ext xmlns:c16="http://schemas.microsoft.com/office/drawing/2014/chart" uri="{C3380CC4-5D6E-409C-BE32-E72D297353CC}">
              <c16:uniqueId val="{00000001-2E62-4B9A-BE10-D32ED33DAA00}"/>
            </c:ext>
          </c:extLst>
        </c:ser>
        <c:dLbls>
          <c:showLegendKey val="0"/>
          <c:showVal val="0"/>
          <c:showCatName val="0"/>
          <c:showSerName val="0"/>
          <c:showPercent val="0"/>
          <c:showBubbleSize val="0"/>
        </c:dLbls>
        <c:gapWidth val="150"/>
        <c:overlap val="100"/>
        <c:axId val="274718008"/>
        <c:axId val="274723912"/>
      </c:barChart>
      <c:catAx>
        <c:axId val="27471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3912"/>
        <c:crosses val="autoZero"/>
        <c:auto val="1"/>
        <c:lblAlgn val="ctr"/>
        <c:lblOffset val="100"/>
        <c:noMultiLvlLbl val="0"/>
      </c:catAx>
      <c:valAx>
        <c:axId val="27472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1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2648</c:v>
                </c:pt>
                <c:pt idx="1">
                  <c:v>186</c:v>
                </c:pt>
                <c:pt idx="2">
                  <c:v>14621</c:v>
                </c:pt>
                <c:pt idx="3">
                  <c:v>13863</c:v>
                </c:pt>
                <c:pt idx="4">
                  <c:v>1847</c:v>
                </c:pt>
                <c:pt idx="5">
                  <c:v>1967</c:v>
                </c:pt>
                <c:pt idx="6">
                  <c:v>757</c:v>
                </c:pt>
                <c:pt idx="7">
                  <c:v>582</c:v>
                </c:pt>
                <c:pt idx="8">
                  <c:v>560</c:v>
                </c:pt>
              </c:numCache>
            </c:numRef>
          </c:val>
          <c:extLst>
            <c:ext xmlns:c16="http://schemas.microsoft.com/office/drawing/2014/chart" uri="{C3380CC4-5D6E-409C-BE32-E72D297353CC}">
              <c16:uniqueId val="{00000000-B8FE-4BC8-B452-AB8369B87C7A}"/>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15052</c:v>
                </c:pt>
                <c:pt idx="3">
                  <c:v>5066</c:v>
                </c:pt>
                <c:pt idx="4">
                  <c:v>43</c:v>
                </c:pt>
                <c:pt idx="5">
                  <c:v>103</c:v>
                </c:pt>
                <c:pt idx="6">
                  <c:v>39</c:v>
                </c:pt>
                <c:pt idx="7">
                  <c:v>5</c:v>
                </c:pt>
                <c:pt idx="8">
                  <c:v>19</c:v>
                </c:pt>
              </c:numCache>
            </c:numRef>
          </c:val>
          <c:extLst>
            <c:ext xmlns:c16="http://schemas.microsoft.com/office/drawing/2014/chart" uri="{C3380CC4-5D6E-409C-BE32-E72D297353CC}">
              <c16:uniqueId val="{00000001-B8FE-4BC8-B452-AB8369B87C7A}"/>
            </c:ext>
          </c:extLst>
        </c:ser>
        <c:dLbls>
          <c:showLegendKey val="0"/>
          <c:showVal val="0"/>
          <c:showCatName val="0"/>
          <c:showSerName val="0"/>
          <c:showPercent val="0"/>
          <c:showBubbleSize val="0"/>
        </c:dLbls>
        <c:gapWidth val="150"/>
        <c:overlap val="100"/>
        <c:axId val="268440896"/>
        <c:axId val="268441224"/>
      </c:barChart>
      <c:catAx>
        <c:axId val="26844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41224"/>
        <c:crosses val="autoZero"/>
        <c:auto val="1"/>
        <c:lblAlgn val="ctr"/>
        <c:lblOffset val="100"/>
        <c:noMultiLvlLbl val="0"/>
      </c:catAx>
      <c:valAx>
        <c:axId val="268441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44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0.40099763176862002</c:v>
                </c:pt>
              </c:numCache>
            </c:numRef>
          </c:val>
          <c:smooth val="0"/>
          <c:extLst>
            <c:ext xmlns:c16="http://schemas.microsoft.com/office/drawing/2014/chart" uri="{C3380CC4-5D6E-409C-BE32-E72D297353CC}">
              <c16:uniqueId val="{00000000-340A-41D9-ACD8-3333BF99564E}"/>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340A-41D9-ACD8-3333BF99564E}"/>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3.1151284191298001</c:v>
                </c:pt>
              </c:numCache>
            </c:numRef>
          </c:val>
          <c:smooth val="0"/>
          <c:extLst>
            <c:ext xmlns:c16="http://schemas.microsoft.com/office/drawing/2014/chart" uri="{C3380CC4-5D6E-409C-BE32-E72D297353CC}">
              <c16:uniqueId val="{00000002-340A-41D9-ACD8-3333BF99564E}"/>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0.89739778819819005</c:v>
                </c:pt>
              </c:numCache>
            </c:numRef>
          </c:val>
          <c:smooth val="0"/>
          <c:extLst>
            <c:ext xmlns:c16="http://schemas.microsoft.com/office/drawing/2014/chart" uri="{C3380CC4-5D6E-409C-BE32-E72D297353CC}">
              <c16:uniqueId val="{00000003-340A-41D9-ACD8-3333BF99564E}"/>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0.79016020602696002</c:v>
                </c:pt>
              </c:numCache>
            </c:numRef>
          </c:val>
          <c:smooth val="0"/>
          <c:extLst>
            <c:ext xmlns:c16="http://schemas.microsoft.com/office/drawing/2014/chart" uri="{C3380CC4-5D6E-409C-BE32-E72D297353CC}">
              <c16:uniqueId val="{00000004-340A-41D9-ACD8-3333BF99564E}"/>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0.66516709511567995</c:v>
                </c:pt>
              </c:numCache>
            </c:numRef>
          </c:val>
          <c:smooth val="0"/>
          <c:extLst>
            <c:ext xmlns:c16="http://schemas.microsoft.com/office/drawing/2014/chart" uri="{C3380CC4-5D6E-409C-BE32-E72D297353CC}">
              <c16:uniqueId val="{00000005-340A-41D9-ACD8-3333BF99564E}"/>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0.79101659544866998</c:v>
                </c:pt>
              </c:numCache>
            </c:numRef>
          </c:val>
          <c:smooth val="0"/>
          <c:extLst>
            <c:ext xmlns:c16="http://schemas.microsoft.com/office/drawing/2014/chart" uri="{C3380CC4-5D6E-409C-BE32-E72D297353CC}">
              <c16:uniqueId val="{00000006-340A-41D9-ACD8-3333BF99564E}"/>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0.57716510658381004</c:v>
                </c:pt>
              </c:numCache>
            </c:numRef>
          </c:val>
          <c:smooth val="0"/>
          <c:extLst>
            <c:ext xmlns:c16="http://schemas.microsoft.com/office/drawing/2014/chart" uri="{C3380CC4-5D6E-409C-BE32-E72D297353CC}">
              <c16:uniqueId val="{00000007-340A-41D9-ACD8-3333BF99564E}"/>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1.1689884918230999</c:v>
                </c:pt>
              </c:numCache>
            </c:numRef>
          </c:val>
          <c:smooth val="0"/>
          <c:extLst>
            <c:ext xmlns:c16="http://schemas.microsoft.com/office/drawing/2014/chart" uri="{C3380CC4-5D6E-409C-BE32-E72D297353CC}">
              <c16:uniqueId val="{00000008-340A-41D9-ACD8-3333BF99564E}"/>
            </c:ext>
          </c:extLst>
        </c:ser>
        <c:dLbls>
          <c:showLegendKey val="0"/>
          <c:showVal val="0"/>
          <c:showCatName val="0"/>
          <c:showSerName val="0"/>
          <c:showPercent val="0"/>
          <c:showBubbleSize val="0"/>
        </c:dLbls>
        <c:smooth val="0"/>
        <c:axId val="141076168"/>
        <c:axId val="289808008"/>
      </c:lineChart>
      <c:catAx>
        <c:axId val="14107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08008"/>
        <c:crosses val="autoZero"/>
        <c:auto val="1"/>
        <c:lblAlgn val="ctr"/>
        <c:lblOffset val="100"/>
        <c:noMultiLvlLbl val="0"/>
      </c:catAx>
      <c:valAx>
        <c:axId val="28980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07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0.41811328524934999</c:v>
                </c:pt>
                <c:pt idx="9">
                  <c:v>0</c:v>
                </c:pt>
                <c:pt idx="10">
                  <c:v>0</c:v>
                </c:pt>
                <c:pt idx="11">
                  <c:v>0</c:v>
                </c:pt>
                <c:pt idx="12">
                  <c:v>0.33060120229019002</c:v>
                </c:pt>
                <c:pt idx="13">
                  <c:v>0</c:v>
                </c:pt>
                <c:pt idx="14">
                  <c:v>0</c:v>
                </c:pt>
                <c:pt idx="15">
                  <c:v>0</c:v>
                </c:pt>
                <c:pt idx="16">
                  <c:v>0</c:v>
                </c:pt>
                <c:pt idx="17">
                  <c:v>0.39294641171861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D7B-4114-9C8F-3AB117283795}"/>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D7B-4114-9C8F-3AB117283795}"/>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7.1925011671029004</c:v>
                </c:pt>
                <c:pt idx="7">
                  <c:v>0</c:v>
                </c:pt>
                <c:pt idx="8">
                  <c:v>0</c:v>
                </c:pt>
                <c:pt idx="9">
                  <c:v>0.84765766380092999</c:v>
                </c:pt>
                <c:pt idx="10">
                  <c:v>0</c:v>
                </c:pt>
                <c:pt idx="11">
                  <c:v>0</c:v>
                </c:pt>
                <c:pt idx="12">
                  <c:v>0.77055019067052</c:v>
                </c:pt>
                <c:pt idx="13">
                  <c:v>5.9509134875132998</c:v>
                </c:pt>
                <c:pt idx="14">
                  <c:v>0</c:v>
                </c:pt>
                <c:pt idx="15">
                  <c:v>0</c:v>
                </c:pt>
                <c:pt idx="16">
                  <c:v>0</c:v>
                </c:pt>
                <c:pt idx="17">
                  <c:v>0</c:v>
                </c:pt>
                <c:pt idx="18">
                  <c:v>0.80307170995000998</c:v>
                </c:pt>
                <c:pt idx="19">
                  <c:v>0</c:v>
                </c:pt>
                <c:pt idx="20">
                  <c:v>0</c:v>
                </c:pt>
                <c:pt idx="21">
                  <c:v>0</c:v>
                </c:pt>
                <c:pt idx="22">
                  <c:v>0</c:v>
                </c:pt>
                <c:pt idx="23">
                  <c:v>0</c:v>
                </c:pt>
              </c:numCache>
            </c:numRef>
          </c:val>
          <c:smooth val="0"/>
          <c:extLst>
            <c:ext xmlns:c16="http://schemas.microsoft.com/office/drawing/2014/chart" uri="{C3380CC4-5D6E-409C-BE32-E72D297353CC}">
              <c16:uniqueId val="{00000002-CD7B-4114-9C8F-3AB117283795}"/>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0.58574085766453998</c:v>
                </c:pt>
                <c:pt idx="6">
                  <c:v>0.62072319584989999</c:v>
                </c:pt>
                <c:pt idx="7">
                  <c:v>0</c:v>
                </c:pt>
                <c:pt idx="8">
                  <c:v>0.64205388986536005</c:v>
                </c:pt>
                <c:pt idx="9">
                  <c:v>0</c:v>
                </c:pt>
                <c:pt idx="10">
                  <c:v>0.48250029862971999</c:v>
                </c:pt>
                <c:pt idx="11">
                  <c:v>0.48250029862971999</c:v>
                </c:pt>
                <c:pt idx="12">
                  <c:v>0.43898568283818001</c:v>
                </c:pt>
                <c:pt idx="13">
                  <c:v>2.1635722939881998</c:v>
                </c:pt>
                <c:pt idx="14">
                  <c:v>0</c:v>
                </c:pt>
                <c:pt idx="15">
                  <c:v>0.49572532891929999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D7B-4114-9C8F-3AB117283795}"/>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0.70390743867979999</c:v>
                </c:pt>
                <c:pt idx="7">
                  <c:v>0</c:v>
                </c:pt>
                <c:pt idx="8">
                  <c:v>0</c:v>
                </c:pt>
                <c:pt idx="9">
                  <c:v>0.86107442023776004</c:v>
                </c:pt>
                <c:pt idx="10">
                  <c:v>0</c:v>
                </c:pt>
                <c:pt idx="11">
                  <c:v>0.72229931950041004</c:v>
                </c:pt>
                <c:pt idx="12">
                  <c:v>0</c:v>
                </c:pt>
                <c:pt idx="13">
                  <c:v>0</c:v>
                </c:pt>
                <c:pt idx="14">
                  <c:v>0</c:v>
                </c:pt>
                <c:pt idx="15">
                  <c:v>0.87277834439632995</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CD7B-4114-9C8F-3AB117283795}"/>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0.61553882135239002</c:v>
                </c:pt>
                <c:pt idx="7">
                  <c:v>0</c:v>
                </c:pt>
                <c:pt idx="8">
                  <c:v>0</c:v>
                </c:pt>
                <c:pt idx="9">
                  <c:v>0</c:v>
                </c:pt>
                <c:pt idx="10">
                  <c:v>0.61682387108380998</c:v>
                </c:pt>
                <c:pt idx="11">
                  <c:v>0</c:v>
                </c:pt>
                <c:pt idx="12">
                  <c:v>0.81215143026034997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D7B-4114-9C8F-3AB117283795}"/>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1.1329192546583999</c:v>
                </c:pt>
                <c:pt idx="12">
                  <c:v>0</c:v>
                </c:pt>
                <c:pt idx="13">
                  <c:v>0</c:v>
                </c:pt>
                <c:pt idx="14">
                  <c:v>0.62608695652173996</c:v>
                </c:pt>
                <c:pt idx="15">
                  <c:v>0.70062111801242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CD7B-4114-9C8F-3AB117283795}"/>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0.73130455296060004</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CD7B-4114-9C8F-3AB117283795}"/>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1.1297155537624</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CD7B-4114-9C8F-3AB117283795}"/>
            </c:ext>
          </c:extLst>
        </c:ser>
        <c:dLbls>
          <c:showLegendKey val="0"/>
          <c:showVal val="0"/>
          <c:showCatName val="0"/>
          <c:showSerName val="0"/>
          <c:showPercent val="0"/>
          <c:showBubbleSize val="0"/>
        </c:dLbls>
        <c:smooth val="0"/>
        <c:axId val="289806696"/>
        <c:axId val="289808664"/>
      </c:lineChart>
      <c:catAx>
        <c:axId val="28980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08664"/>
        <c:crosses val="autoZero"/>
        <c:auto val="1"/>
        <c:lblAlgn val="ctr"/>
        <c:lblOffset val="100"/>
        <c:noMultiLvlLbl val="0"/>
      </c:catAx>
      <c:valAx>
        <c:axId val="28980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0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0.40085775553967001</c:v>
                </c:pt>
              </c:numCache>
            </c:numRef>
          </c:val>
          <c:extLst>
            <c:ext xmlns:c16="http://schemas.microsoft.com/office/drawing/2014/chart" uri="{C3380CC4-5D6E-409C-BE32-E72D297353CC}">
              <c16:uniqueId val="{00000000-9086-49D6-8219-FE1E500460D7}"/>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9086-49D6-8219-FE1E500460D7}"/>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3.1092203634916</c:v>
                </c:pt>
              </c:numCache>
            </c:numRef>
          </c:val>
          <c:extLst>
            <c:ext xmlns:c16="http://schemas.microsoft.com/office/drawing/2014/chart" uri="{C3380CC4-5D6E-409C-BE32-E72D297353CC}">
              <c16:uniqueId val="{00000002-9086-49D6-8219-FE1E500460D7}"/>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0.89703418103513999</c:v>
                </c:pt>
              </c:numCache>
            </c:numRef>
          </c:val>
          <c:extLst>
            <c:ext xmlns:c16="http://schemas.microsoft.com/office/drawing/2014/chart" uri="{C3380CC4-5D6E-409C-BE32-E72D297353CC}">
              <c16:uniqueId val="{00000003-9086-49D6-8219-FE1E500460D7}"/>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0.78985640494140996</c:v>
                </c:pt>
              </c:numCache>
            </c:numRef>
          </c:val>
          <c:extLst>
            <c:ext xmlns:c16="http://schemas.microsoft.com/office/drawing/2014/chart" uri="{C3380CC4-5D6E-409C-BE32-E72D297353CC}">
              <c16:uniqueId val="{00000004-9086-49D6-8219-FE1E500460D7}"/>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0.66485944807029995</c:v>
                </c:pt>
              </c:numCache>
            </c:numRef>
          </c:val>
          <c:extLst>
            <c:ext xmlns:c16="http://schemas.microsoft.com/office/drawing/2014/chart" uri="{C3380CC4-5D6E-409C-BE32-E72D297353CC}">
              <c16:uniqueId val="{00000005-9086-49D6-8219-FE1E500460D7}"/>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0.79082012816055003</c:v>
                </c:pt>
              </c:numCache>
            </c:numRef>
          </c:val>
          <c:extLst>
            <c:ext xmlns:c16="http://schemas.microsoft.com/office/drawing/2014/chart" uri="{C3380CC4-5D6E-409C-BE32-E72D297353CC}">
              <c16:uniqueId val="{00000006-9086-49D6-8219-FE1E500460D7}"/>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0.57659816903069006</c:v>
                </c:pt>
              </c:numCache>
            </c:numRef>
          </c:val>
          <c:extLst>
            <c:ext xmlns:c16="http://schemas.microsoft.com/office/drawing/2014/chart" uri="{C3380CC4-5D6E-409C-BE32-E72D297353CC}">
              <c16:uniqueId val="{00000007-9086-49D6-8219-FE1E500460D7}"/>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1.1666330848277</c:v>
                </c:pt>
              </c:numCache>
            </c:numRef>
          </c:val>
          <c:extLst>
            <c:ext xmlns:c16="http://schemas.microsoft.com/office/drawing/2014/chart" uri="{C3380CC4-5D6E-409C-BE32-E72D297353CC}">
              <c16:uniqueId val="{00000008-9086-49D6-8219-FE1E500460D7}"/>
            </c:ext>
          </c:extLst>
        </c:ser>
        <c:dLbls>
          <c:showLegendKey val="0"/>
          <c:showVal val="0"/>
          <c:showCatName val="0"/>
          <c:showSerName val="0"/>
          <c:showPercent val="0"/>
          <c:showBubbleSize val="0"/>
        </c:dLbls>
        <c:gapWidth val="219"/>
        <c:overlap val="-27"/>
        <c:axId val="274721288"/>
        <c:axId val="274722600"/>
      </c:barChart>
      <c:catAx>
        <c:axId val="27472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2600"/>
        <c:crosses val="autoZero"/>
        <c:auto val="1"/>
        <c:lblAlgn val="ctr"/>
        <c:lblOffset val="100"/>
        <c:noMultiLvlLbl val="0"/>
      </c:catAx>
      <c:valAx>
        <c:axId val="27472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662</c:v>
                </c:pt>
              </c:numCache>
            </c:numRef>
          </c:val>
          <c:smooth val="0"/>
          <c:extLst>
            <c:ext xmlns:c16="http://schemas.microsoft.com/office/drawing/2014/chart" uri="{C3380CC4-5D6E-409C-BE32-E72D297353CC}">
              <c16:uniqueId val="{00000000-1492-4A13-A064-203FA344ADDB}"/>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186</c:v>
                </c:pt>
              </c:numCache>
            </c:numRef>
          </c:val>
          <c:smooth val="0"/>
          <c:extLst>
            <c:ext xmlns:c16="http://schemas.microsoft.com/office/drawing/2014/chart" uri="{C3380CC4-5D6E-409C-BE32-E72D297353CC}">
              <c16:uniqueId val="{00000001-1492-4A13-A064-203FA344ADDB}"/>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2924</c:v>
                </c:pt>
              </c:numCache>
            </c:numRef>
          </c:val>
          <c:smooth val="0"/>
          <c:extLst>
            <c:ext xmlns:c16="http://schemas.microsoft.com/office/drawing/2014/chart" uri="{C3380CC4-5D6E-409C-BE32-E72D297353CC}">
              <c16:uniqueId val="{00000002-1492-4A13-A064-203FA344ADDB}"/>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1540</c:v>
                </c:pt>
              </c:numCache>
            </c:numRef>
          </c:val>
          <c:smooth val="0"/>
          <c:extLst>
            <c:ext xmlns:c16="http://schemas.microsoft.com/office/drawing/2014/chart" uri="{C3380CC4-5D6E-409C-BE32-E72D297353CC}">
              <c16:uniqueId val="{00000003-1492-4A13-A064-203FA344ADDB}"/>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461</c:v>
                </c:pt>
              </c:numCache>
            </c:numRef>
          </c:val>
          <c:smooth val="0"/>
          <c:extLst>
            <c:ext xmlns:c16="http://schemas.microsoft.com/office/drawing/2014/chart" uri="{C3380CC4-5D6E-409C-BE32-E72D297353CC}">
              <c16:uniqueId val="{00000004-1492-4A13-A064-203FA344ADDB}"/>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491</c:v>
                </c:pt>
              </c:numCache>
            </c:numRef>
          </c:val>
          <c:smooth val="0"/>
          <c:extLst>
            <c:ext xmlns:c16="http://schemas.microsoft.com/office/drawing/2014/chart" uri="{C3380CC4-5D6E-409C-BE32-E72D297353CC}">
              <c16:uniqueId val="{00000005-1492-4A13-A064-203FA344ADDB}"/>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151</c:v>
                </c:pt>
              </c:numCache>
            </c:numRef>
          </c:val>
          <c:smooth val="0"/>
          <c:extLst>
            <c:ext xmlns:c16="http://schemas.microsoft.com/office/drawing/2014/chart" uri="{C3380CC4-5D6E-409C-BE32-E72D297353CC}">
              <c16:uniqueId val="{00000006-1492-4A13-A064-203FA344ADDB}"/>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145</c:v>
                </c:pt>
              </c:numCache>
            </c:numRef>
          </c:val>
          <c:smooth val="0"/>
          <c:extLst>
            <c:ext xmlns:c16="http://schemas.microsoft.com/office/drawing/2014/chart" uri="{C3380CC4-5D6E-409C-BE32-E72D297353CC}">
              <c16:uniqueId val="{00000007-1492-4A13-A064-203FA344ADDB}"/>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112</c:v>
                </c:pt>
              </c:numCache>
            </c:numRef>
          </c:val>
          <c:smooth val="0"/>
          <c:extLst>
            <c:ext xmlns:c16="http://schemas.microsoft.com/office/drawing/2014/chart" uri="{C3380CC4-5D6E-409C-BE32-E72D297353CC}">
              <c16:uniqueId val="{00000008-1492-4A13-A064-203FA344ADDB}"/>
            </c:ext>
          </c:extLst>
        </c:ser>
        <c:dLbls>
          <c:showLegendKey val="0"/>
          <c:showVal val="0"/>
          <c:showCatName val="0"/>
          <c:showSerName val="0"/>
          <c:showPercent val="0"/>
          <c:showBubbleSize val="0"/>
        </c:dLbls>
        <c:smooth val="0"/>
        <c:axId val="268662232"/>
        <c:axId val="268665512"/>
      </c:lineChart>
      <c:catAx>
        <c:axId val="26866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65512"/>
        <c:crosses val="autoZero"/>
        <c:auto val="1"/>
        <c:lblAlgn val="ctr"/>
        <c:lblOffset val="100"/>
        <c:noMultiLvlLbl val="0"/>
      </c:catAx>
      <c:valAx>
        <c:axId val="26866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6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39</c:v>
                </c:pt>
              </c:numCache>
            </c:numRef>
          </c:val>
          <c:smooth val="0"/>
          <c:extLst>
            <c:ext xmlns:c16="http://schemas.microsoft.com/office/drawing/2014/chart" uri="{C3380CC4-5D6E-409C-BE32-E72D297353CC}">
              <c16:uniqueId val="{00000000-F0B2-4377-8205-BA1487CFA272}"/>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5</c:v>
                </c:pt>
              </c:numCache>
            </c:numRef>
          </c:val>
          <c:smooth val="0"/>
          <c:extLst>
            <c:ext xmlns:c16="http://schemas.microsoft.com/office/drawing/2014/chart" uri="{C3380CC4-5D6E-409C-BE32-E72D297353CC}">
              <c16:uniqueId val="{00000001-F0B2-4377-8205-BA1487CFA272}"/>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3010</c:v>
                </c:pt>
              </c:numCache>
            </c:numRef>
          </c:val>
          <c:smooth val="0"/>
          <c:extLst>
            <c:ext xmlns:c16="http://schemas.microsoft.com/office/drawing/2014/chart" uri="{C3380CC4-5D6E-409C-BE32-E72D297353CC}">
              <c16:uniqueId val="{00000002-F0B2-4377-8205-BA1487CFA272}"/>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562</c:v>
                </c:pt>
              </c:numCache>
            </c:numRef>
          </c:val>
          <c:smooth val="0"/>
          <c:extLst>
            <c:ext xmlns:c16="http://schemas.microsoft.com/office/drawing/2014/chart" uri="{C3380CC4-5D6E-409C-BE32-E72D297353CC}">
              <c16:uniqueId val="{00000003-F0B2-4377-8205-BA1487CFA272}"/>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10</c:v>
                </c:pt>
              </c:numCache>
            </c:numRef>
          </c:val>
          <c:smooth val="0"/>
          <c:extLst>
            <c:ext xmlns:c16="http://schemas.microsoft.com/office/drawing/2014/chart" uri="{C3380CC4-5D6E-409C-BE32-E72D297353CC}">
              <c16:uniqueId val="{00000004-F0B2-4377-8205-BA1487CFA272}"/>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25</c:v>
                </c:pt>
              </c:numCache>
            </c:numRef>
          </c:val>
          <c:smooth val="0"/>
          <c:extLst>
            <c:ext xmlns:c16="http://schemas.microsoft.com/office/drawing/2014/chart" uri="{C3380CC4-5D6E-409C-BE32-E72D297353CC}">
              <c16:uniqueId val="{00000005-F0B2-4377-8205-BA1487CFA272}"/>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7</c:v>
                </c:pt>
              </c:numCache>
            </c:numRef>
          </c:val>
          <c:smooth val="0"/>
          <c:extLst>
            <c:ext xmlns:c16="http://schemas.microsoft.com/office/drawing/2014/chart" uri="{C3380CC4-5D6E-409C-BE32-E72D297353CC}">
              <c16:uniqueId val="{00000006-F0B2-4377-8205-BA1487CFA272}"/>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c:v>
                </c:pt>
              </c:numCache>
            </c:numRef>
          </c:val>
          <c:smooth val="0"/>
          <c:extLst>
            <c:ext xmlns:c16="http://schemas.microsoft.com/office/drawing/2014/chart" uri="{C3380CC4-5D6E-409C-BE32-E72D297353CC}">
              <c16:uniqueId val="{00000007-F0B2-4377-8205-BA1487CFA272}"/>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3</c:v>
                </c:pt>
              </c:numCache>
            </c:numRef>
          </c:val>
          <c:smooth val="0"/>
          <c:extLst>
            <c:ext xmlns:c16="http://schemas.microsoft.com/office/drawing/2014/chart" uri="{C3380CC4-5D6E-409C-BE32-E72D297353CC}">
              <c16:uniqueId val="{00000008-F0B2-4377-8205-BA1487CFA272}"/>
            </c:ext>
          </c:extLst>
        </c:ser>
        <c:dLbls>
          <c:showLegendKey val="0"/>
          <c:showVal val="0"/>
          <c:showCatName val="0"/>
          <c:showSerName val="0"/>
          <c:showPercent val="0"/>
          <c:showBubbleSize val="0"/>
        </c:dLbls>
        <c:smooth val="0"/>
        <c:axId val="268667152"/>
        <c:axId val="268662888"/>
      </c:lineChart>
      <c:catAx>
        <c:axId val="26866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62888"/>
        <c:crosses val="autoZero"/>
        <c:auto val="1"/>
        <c:lblAlgn val="ctr"/>
        <c:lblOffset val="100"/>
        <c:noMultiLvlLbl val="0"/>
      </c:catAx>
      <c:valAx>
        <c:axId val="26866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6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701</c:v>
                </c:pt>
              </c:numCache>
            </c:numRef>
          </c:val>
          <c:smooth val="0"/>
          <c:extLst>
            <c:ext xmlns:c16="http://schemas.microsoft.com/office/drawing/2014/chart" uri="{C3380CC4-5D6E-409C-BE32-E72D297353CC}">
              <c16:uniqueId val="{00000000-2E5C-403D-907A-329B02C55CDB}"/>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191</c:v>
                </c:pt>
              </c:numCache>
            </c:numRef>
          </c:val>
          <c:smooth val="0"/>
          <c:extLst>
            <c:ext xmlns:c16="http://schemas.microsoft.com/office/drawing/2014/chart" uri="{C3380CC4-5D6E-409C-BE32-E72D297353CC}">
              <c16:uniqueId val="{00000001-2E5C-403D-907A-329B02C55CDB}"/>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5934</c:v>
                </c:pt>
              </c:numCache>
            </c:numRef>
          </c:val>
          <c:smooth val="0"/>
          <c:extLst>
            <c:ext xmlns:c16="http://schemas.microsoft.com/office/drawing/2014/chart" uri="{C3380CC4-5D6E-409C-BE32-E72D297353CC}">
              <c16:uniqueId val="{00000002-2E5C-403D-907A-329B02C55CDB}"/>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2103</c:v>
                </c:pt>
              </c:numCache>
            </c:numRef>
          </c:val>
          <c:smooth val="0"/>
          <c:extLst>
            <c:ext xmlns:c16="http://schemas.microsoft.com/office/drawing/2014/chart" uri="{C3380CC4-5D6E-409C-BE32-E72D297353CC}">
              <c16:uniqueId val="{00000003-2E5C-403D-907A-329B02C55CDB}"/>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472</c:v>
                </c:pt>
              </c:numCache>
            </c:numRef>
          </c:val>
          <c:smooth val="0"/>
          <c:extLst>
            <c:ext xmlns:c16="http://schemas.microsoft.com/office/drawing/2014/chart" uri="{C3380CC4-5D6E-409C-BE32-E72D297353CC}">
              <c16:uniqueId val="{00000004-2E5C-403D-907A-329B02C55CDB}"/>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517</c:v>
                </c:pt>
              </c:numCache>
            </c:numRef>
          </c:val>
          <c:smooth val="0"/>
          <c:extLst>
            <c:ext xmlns:c16="http://schemas.microsoft.com/office/drawing/2014/chart" uri="{C3380CC4-5D6E-409C-BE32-E72D297353CC}">
              <c16:uniqueId val="{00000005-2E5C-403D-907A-329B02C55CDB}"/>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159</c:v>
                </c:pt>
              </c:numCache>
            </c:numRef>
          </c:val>
          <c:smooth val="0"/>
          <c:extLst>
            <c:ext xmlns:c16="http://schemas.microsoft.com/office/drawing/2014/chart" uri="{C3380CC4-5D6E-409C-BE32-E72D297353CC}">
              <c16:uniqueId val="{00000006-2E5C-403D-907A-329B02C55CDB}"/>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146</c:v>
                </c:pt>
              </c:numCache>
            </c:numRef>
          </c:val>
          <c:smooth val="0"/>
          <c:extLst>
            <c:ext xmlns:c16="http://schemas.microsoft.com/office/drawing/2014/chart" uri="{C3380CC4-5D6E-409C-BE32-E72D297353CC}">
              <c16:uniqueId val="{00000007-2E5C-403D-907A-329B02C55CDB}"/>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115</c:v>
                </c:pt>
              </c:numCache>
            </c:numRef>
          </c:val>
          <c:smooth val="0"/>
          <c:extLst>
            <c:ext xmlns:c16="http://schemas.microsoft.com/office/drawing/2014/chart" uri="{C3380CC4-5D6E-409C-BE32-E72D297353CC}">
              <c16:uniqueId val="{00000008-2E5C-403D-907A-329B02C55CDB}"/>
            </c:ext>
          </c:extLst>
        </c:ser>
        <c:dLbls>
          <c:showLegendKey val="0"/>
          <c:showVal val="0"/>
          <c:showCatName val="0"/>
          <c:showSerName val="0"/>
          <c:showPercent val="0"/>
          <c:showBubbleSize val="0"/>
        </c:dLbls>
        <c:smooth val="0"/>
        <c:axId val="268671416"/>
        <c:axId val="268673712"/>
      </c:lineChart>
      <c:catAx>
        <c:axId val="26867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73712"/>
        <c:crosses val="autoZero"/>
        <c:auto val="1"/>
        <c:lblAlgn val="ctr"/>
        <c:lblOffset val="100"/>
        <c:noMultiLvlLbl val="0"/>
      </c:catAx>
      <c:valAx>
        <c:axId val="26867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7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0.44002859185131998</c:v>
                </c:pt>
                <c:pt idx="1">
                  <c:v>0.36168691922801999</c:v>
                </c:pt>
              </c:numCache>
            </c:numRef>
          </c:val>
          <c:extLst>
            <c:ext xmlns:c16="http://schemas.microsoft.com/office/drawing/2014/chart" uri="{C3380CC4-5D6E-409C-BE32-E72D297353CC}">
              <c16:uniqueId val="{00000000-D248-4D4A-A535-207A5415650D}"/>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Sheet1!$A$2:$A$3</c:f>
              <c:strCache>
                <c:ptCount val="2"/>
                <c:pt idx="0">
                  <c:v>Images</c:v>
                </c:pt>
                <c:pt idx="1">
                  <c:v>Videos</c:v>
                </c:pt>
              </c:strCache>
            </c:strRef>
          </c:cat>
          <c:val>
            <c:numRef>
              <c:f>Sheet1!$C$2:$C$3</c:f>
              <c:numCache>
                <c:formatCode>General</c:formatCode>
                <c:ptCount val="2"/>
                <c:pt idx="0">
                  <c:v>0.78358974358973998</c:v>
                </c:pt>
                <c:pt idx="1">
                  <c:v>0</c:v>
                </c:pt>
              </c:numCache>
            </c:numRef>
          </c:val>
          <c:extLst>
            <c:ext xmlns:c16="http://schemas.microsoft.com/office/drawing/2014/chart" uri="{C3380CC4-5D6E-409C-BE32-E72D297353CC}">
              <c16:uniqueId val="{00000001-D248-4D4A-A535-207A5415650D}"/>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Sheet1!$A$2:$A$3</c:f>
              <c:strCache>
                <c:ptCount val="2"/>
                <c:pt idx="0">
                  <c:v>Images</c:v>
                </c:pt>
                <c:pt idx="1">
                  <c:v>Videos</c:v>
                </c:pt>
              </c:strCache>
            </c:strRef>
          </c:cat>
          <c:val>
            <c:numRef>
              <c:f>Sheet1!$D$2:$D$3</c:f>
              <c:numCache>
                <c:formatCode>General</c:formatCode>
                <c:ptCount val="2"/>
                <c:pt idx="0">
                  <c:v>3.6748641752807001</c:v>
                </c:pt>
                <c:pt idx="1">
                  <c:v>0.84664511633511996</c:v>
                </c:pt>
              </c:numCache>
            </c:numRef>
          </c:val>
          <c:extLst>
            <c:ext xmlns:c16="http://schemas.microsoft.com/office/drawing/2014/chart" uri="{C3380CC4-5D6E-409C-BE32-E72D297353CC}">
              <c16:uniqueId val="{00000002-D248-4D4A-A535-207A5415650D}"/>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Sheet1!$A$2:$A$3</c:f>
              <c:strCache>
                <c:ptCount val="2"/>
                <c:pt idx="0">
                  <c:v>Images</c:v>
                </c:pt>
                <c:pt idx="1">
                  <c:v>Videos</c:v>
                </c:pt>
              </c:strCache>
            </c:strRef>
          </c:cat>
          <c:val>
            <c:numRef>
              <c:f>Sheet1!$E$2:$E$3</c:f>
              <c:numCache>
                <c:formatCode>General</c:formatCode>
                <c:ptCount val="2"/>
                <c:pt idx="0">
                  <c:v>1.0944110822983999</c:v>
                </c:pt>
                <c:pt idx="1">
                  <c:v>0.50228037850870999</c:v>
                </c:pt>
              </c:numCache>
            </c:numRef>
          </c:val>
          <c:extLst>
            <c:ext xmlns:c16="http://schemas.microsoft.com/office/drawing/2014/chart" uri="{C3380CC4-5D6E-409C-BE32-E72D297353CC}">
              <c16:uniqueId val="{00000003-D248-4D4A-A535-207A5415650D}"/>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Sheet1!$A$2:$A$3</c:f>
              <c:strCache>
                <c:ptCount val="2"/>
                <c:pt idx="0">
                  <c:v>Images</c:v>
                </c:pt>
                <c:pt idx="1">
                  <c:v>Videos</c:v>
                </c:pt>
              </c:strCache>
            </c:strRef>
          </c:cat>
          <c:val>
            <c:numRef>
              <c:f>Sheet1!$F$2:$F$3</c:f>
              <c:numCache>
                <c:formatCode>General</c:formatCode>
                <c:ptCount val="2"/>
                <c:pt idx="0">
                  <c:v>0.78985640494140996</c:v>
                </c:pt>
                <c:pt idx="1">
                  <c:v>0</c:v>
                </c:pt>
              </c:numCache>
            </c:numRef>
          </c:val>
          <c:extLst>
            <c:ext xmlns:c16="http://schemas.microsoft.com/office/drawing/2014/chart" uri="{C3380CC4-5D6E-409C-BE32-E72D297353CC}">
              <c16:uniqueId val="{00000004-D248-4D4A-A535-207A5415650D}"/>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Sheet1!$A$2:$A$3</c:f>
              <c:strCache>
                <c:ptCount val="2"/>
                <c:pt idx="0">
                  <c:v>Images</c:v>
                </c:pt>
                <c:pt idx="1">
                  <c:v>Videos</c:v>
                </c:pt>
              </c:strCache>
            </c:strRef>
          </c:cat>
          <c:val>
            <c:numRef>
              <c:f>Sheet1!$G$2:$G$3</c:f>
              <c:numCache>
                <c:formatCode>General</c:formatCode>
                <c:ptCount val="2"/>
                <c:pt idx="0">
                  <c:v>0.74258697774809002</c:v>
                </c:pt>
                <c:pt idx="1">
                  <c:v>0.58713191839251</c:v>
                </c:pt>
              </c:numCache>
            </c:numRef>
          </c:val>
          <c:extLst>
            <c:ext xmlns:c16="http://schemas.microsoft.com/office/drawing/2014/chart" uri="{C3380CC4-5D6E-409C-BE32-E72D297353CC}">
              <c16:uniqueId val="{00000005-D248-4D4A-A535-207A5415650D}"/>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Sheet1!$A$2:$A$3</c:f>
              <c:strCache>
                <c:ptCount val="2"/>
                <c:pt idx="0">
                  <c:v>Images</c:v>
                </c:pt>
                <c:pt idx="1">
                  <c:v>Videos</c:v>
                </c:pt>
              </c:strCache>
            </c:strRef>
          </c:cat>
          <c:val>
            <c:numRef>
              <c:f>Sheet1!$H$2:$H$3</c:f>
              <c:numCache>
                <c:formatCode>General</c:formatCode>
                <c:ptCount val="2"/>
                <c:pt idx="0">
                  <c:v>0.79082012816055003</c:v>
                </c:pt>
                <c:pt idx="1">
                  <c:v>0</c:v>
                </c:pt>
              </c:numCache>
            </c:numRef>
          </c:val>
          <c:extLst>
            <c:ext xmlns:c16="http://schemas.microsoft.com/office/drawing/2014/chart" uri="{C3380CC4-5D6E-409C-BE32-E72D297353CC}">
              <c16:uniqueId val="{00000006-D248-4D4A-A535-207A5415650D}"/>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Sheet1!$A$2:$A$3</c:f>
              <c:strCache>
                <c:ptCount val="2"/>
                <c:pt idx="0">
                  <c:v>Images</c:v>
                </c:pt>
                <c:pt idx="1">
                  <c:v>Videos</c:v>
                </c:pt>
              </c:strCache>
            </c:strRef>
          </c:cat>
          <c:val>
            <c:numRef>
              <c:f>Sheet1!$I$2:$I$3</c:f>
              <c:numCache>
                <c:formatCode>General</c:formatCode>
                <c:ptCount val="2"/>
                <c:pt idx="0">
                  <c:v>0.57659816903067995</c:v>
                </c:pt>
                <c:pt idx="1">
                  <c:v>0</c:v>
                </c:pt>
              </c:numCache>
            </c:numRef>
          </c:val>
          <c:extLst>
            <c:ext xmlns:c16="http://schemas.microsoft.com/office/drawing/2014/chart" uri="{C3380CC4-5D6E-409C-BE32-E72D297353CC}">
              <c16:uniqueId val="{00000007-D248-4D4A-A535-207A5415650D}"/>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Sheet1!$A$2:$A$3</c:f>
              <c:strCache>
                <c:ptCount val="2"/>
                <c:pt idx="0">
                  <c:v>Images</c:v>
                </c:pt>
                <c:pt idx="1">
                  <c:v>Videos</c:v>
                </c:pt>
              </c:strCache>
            </c:strRef>
          </c:cat>
          <c:val>
            <c:numRef>
              <c:f>Sheet1!$J$2:$J$3</c:f>
              <c:numCache>
                <c:formatCode>General</c:formatCode>
                <c:ptCount val="2"/>
                <c:pt idx="0">
                  <c:v>1.1762039089261001</c:v>
                </c:pt>
                <c:pt idx="1">
                  <c:v>1.1283497884344</c:v>
                </c:pt>
              </c:numCache>
            </c:numRef>
          </c:val>
          <c:extLst>
            <c:ext xmlns:c16="http://schemas.microsoft.com/office/drawing/2014/chart" uri="{C3380CC4-5D6E-409C-BE32-E72D297353CC}">
              <c16:uniqueId val="{00000008-D248-4D4A-A535-207A5415650D}"/>
            </c:ext>
          </c:extLst>
        </c:ser>
        <c:dLbls>
          <c:showLegendKey val="0"/>
          <c:showVal val="0"/>
          <c:showCatName val="0"/>
          <c:showSerName val="0"/>
          <c:showPercent val="0"/>
          <c:showBubbleSize val="0"/>
        </c:dLbls>
        <c:gapWidth val="219"/>
        <c:overlap val="-27"/>
        <c:axId val="291510752"/>
        <c:axId val="291507144"/>
      </c:barChart>
      <c:catAx>
        <c:axId val="29151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07144"/>
        <c:crosses val="autoZero"/>
        <c:auto val="1"/>
        <c:lblAlgn val="ctr"/>
        <c:lblOffset val="100"/>
        <c:noMultiLvlLbl val="0"/>
      </c:catAx>
      <c:valAx>
        <c:axId val="29150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c:v>
                </c:pt>
                <c:pt idx="1">
                  <c:v>1</c:v>
                </c:pt>
                <c:pt idx="2">
                  <c:v>4</c:v>
                </c:pt>
                <c:pt idx="3">
                  <c:v>6</c:v>
                </c:pt>
                <c:pt idx="4">
                  <c:v>4</c:v>
                </c:pt>
                <c:pt idx="5">
                  <c:v>2</c:v>
                </c:pt>
                <c:pt idx="6">
                  <c:v>5</c:v>
                </c:pt>
                <c:pt idx="7">
                  <c:v>4</c:v>
                </c:pt>
                <c:pt idx="8">
                  <c:v>4</c:v>
                </c:pt>
              </c:numCache>
            </c:numRef>
          </c:val>
          <c:extLst>
            <c:ext xmlns:c16="http://schemas.microsoft.com/office/drawing/2014/chart" uri="{C3380CC4-5D6E-409C-BE32-E72D297353CC}">
              <c16:uniqueId val="{00000000-B9E1-40FF-873B-B3DF7A0A554C}"/>
            </c:ext>
          </c:extLst>
        </c:ser>
        <c:dLbls>
          <c:showLegendKey val="0"/>
          <c:showVal val="0"/>
          <c:showCatName val="0"/>
          <c:showSerName val="0"/>
          <c:showPercent val="0"/>
          <c:showBubbleSize val="0"/>
        </c:dLbls>
        <c:gapWidth val="150"/>
        <c:overlap val="100"/>
        <c:axId val="291511408"/>
        <c:axId val="291504848"/>
      </c:barChart>
      <c:catAx>
        <c:axId val="29151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04848"/>
        <c:crosses val="autoZero"/>
        <c:auto val="1"/>
        <c:lblAlgn val="ctr"/>
        <c:lblOffset val="100"/>
        <c:noMultiLvlLbl val="0"/>
      </c:catAx>
      <c:valAx>
        <c:axId val="29150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Crema</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0</c:v>
                </c:pt>
                <c:pt idx="1">
                  <c:v>0</c:v>
                </c:pt>
                <c:pt idx="2">
                  <c:v>0</c:v>
                </c:pt>
                <c:pt idx="3">
                  <c:v>0</c:v>
                </c:pt>
                <c:pt idx="4">
                  <c:v>0</c:v>
                </c:pt>
                <c:pt idx="5">
                  <c:v>0</c:v>
                </c:pt>
                <c:pt idx="6">
                  <c:v>0</c:v>
                </c:pt>
                <c:pt idx="7">
                  <c:v>0</c:v>
                </c:pt>
                <c:pt idx="8">
                  <c:v>1</c:v>
                </c:pt>
              </c:numCache>
            </c:numRef>
          </c:val>
          <c:extLst>
            <c:ext xmlns:c16="http://schemas.microsoft.com/office/drawing/2014/chart" uri="{C3380CC4-5D6E-409C-BE32-E72D297353CC}">
              <c16:uniqueId val="{00000000-3543-4465-AA67-25024C928DD1}"/>
            </c:ext>
          </c:extLst>
        </c:ser>
        <c:ser>
          <c:idx val="1"/>
          <c:order val="1"/>
          <c:tx>
            <c:strRef>
              <c:f>Sheet1!$C$1</c:f>
              <c:strCache>
                <c:ptCount val="1"/>
                <c:pt idx="0">
                  <c:v>Normal</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2</c:v>
                </c:pt>
                <c:pt idx="1">
                  <c:v>0</c:v>
                </c:pt>
                <c:pt idx="2">
                  <c:v>1</c:v>
                </c:pt>
                <c:pt idx="3">
                  <c:v>3</c:v>
                </c:pt>
                <c:pt idx="4">
                  <c:v>0</c:v>
                </c:pt>
                <c:pt idx="5">
                  <c:v>2</c:v>
                </c:pt>
                <c:pt idx="6">
                  <c:v>0</c:v>
                </c:pt>
                <c:pt idx="7">
                  <c:v>0</c:v>
                </c:pt>
                <c:pt idx="8">
                  <c:v>0</c:v>
                </c:pt>
              </c:numCache>
            </c:numRef>
          </c:val>
          <c:extLst>
            <c:ext xmlns:c16="http://schemas.microsoft.com/office/drawing/2014/chart" uri="{C3380CC4-5D6E-409C-BE32-E72D297353CC}">
              <c16:uniqueId val="{00000001-3543-4465-AA67-25024C928DD1}"/>
            </c:ext>
          </c:extLst>
        </c:ser>
        <c:dLbls>
          <c:showLegendKey val="0"/>
          <c:showVal val="0"/>
          <c:showCatName val="0"/>
          <c:showSerName val="0"/>
          <c:showPercent val="0"/>
          <c:showBubbleSize val="0"/>
        </c:dLbls>
        <c:gapWidth val="150"/>
        <c:overlap val="100"/>
        <c:axId val="291505832"/>
        <c:axId val="268671744"/>
      </c:barChart>
      <c:catAx>
        <c:axId val="29150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671744"/>
        <c:crosses val="autoZero"/>
        <c:auto val="1"/>
        <c:lblAlgn val="ctr"/>
        <c:lblOffset val="100"/>
        <c:noMultiLvlLbl val="0"/>
      </c:catAx>
      <c:valAx>
        <c:axId val="268671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FULL</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230805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733457"/>
                    </a:ext>
                  </a:extLst>
                </a:gridCol>
                <a:gridCol w="740664">
                  <a:extLst>
                    <a:ext uri="{9D8B030D-6E8A-4147-A177-3AD203B41FA5}">
                      <a16:colId xmlns:a16="http://schemas.microsoft.com/office/drawing/2014/main" val="790749314"/>
                    </a:ext>
                  </a:extLst>
                </a:gridCol>
                <a:gridCol w="740664">
                  <a:extLst>
                    <a:ext uri="{9D8B030D-6E8A-4147-A177-3AD203B41FA5}">
                      <a16:colId xmlns:a16="http://schemas.microsoft.com/office/drawing/2014/main" val="1283774794"/>
                    </a:ext>
                  </a:extLst>
                </a:gridCol>
                <a:gridCol w="740664">
                  <a:extLst>
                    <a:ext uri="{9D8B030D-6E8A-4147-A177-3AD203B41FA5}">
                      <a16:colId xmlns:a16="http://schemas.microsoft.com/office/drawing/2014/main" val="2156319801"/>
                    </a:ext>
                  </a:extLst>
                </a:gridCol>
                <a:gridCol w="740664">
                  <a:extLst>
                    <a:ext uri="{9D8B030D-6E8A-4147-A177-3AD203B41FA5}">
                      <a16:colId xmlns:a16="http://schemas.microsoft.com/office/drawing/2014/main" val="3707159217"/>
                    </a:ext>
                  </a:extLst>
                </a:gridCol>
                <a:gridCol w="740664">
                  <a:extLst>
                    <a:ext uri="{9D8B030D-6E8A-4147-A177-3AD203B41FA5}">
                      <a16:colId xmlns:a16="http://schemas.microsoft.com/office/drawing/2014/main" val="2494897227"/>
                    </a:ext>
                  </a:extLst>
                </a:gridCol>
                <a:gridCol w="740664">
                  <a:extLst>
                    <a:ext uri="{9D8B030D-6E8A-4147-A177-3AD203B41FA5}">
                      <a16:colId xmlns:a16="http://schemas.microsoft.com/office/drawing/2014/main" val="154374345"/>
                    </a:ext>
                  </a:extLst>
                </a:gridCol>
                <a:gridCol w="740664">
                  <a:extLst>
                    <a:ext uri="{9D8B030D-6E8A-4147-A177-3AD203B41FA5}">
                      <a16:colId xmlns:a16="http://schemas.microsoft.com/office/drawing/2014/main" val="1352911576"/>
                    </a:ext>
                  </a:extLst>
                </a:gridCol>
                <a:gridCol w="740664">
                  <a:extLst>
                    <a:ext uri="{9D8B030D-6E8A-4147-A177-3AD203B41FA5}">
                      <a16:colId xmlns:a16="http://schemas.microsoft.com/office/drawing/2014/main" val="2306271747"/>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468615736"/>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13863</a:t>
                      </a:r>
                      <a:endParaRPr lang="en-US" sz="1000"/>
                    </a:p>
                  </a:txBody>
                  <a:tcPr/>
                </a:tc>
                <a:tc>
                  <a:txBody>
                    <a:bodyPr/>
                    <a:lstStyle/>
                    <a:p>
                      <a:r>
                        <a:rPr lang="en-US" sz="1000"/>
                        <a:t>5066</a:t>
                      </a:r>
                      <a:endParaRPr lang="en-US" sz="1000"/>
                    </a:p>
                  </a:txBody>
                  <a:tcPr/>
                </a:tc>
                <a:tc>
                  <a:txBody>
                    <a:bodyPr/>
                    <a:lstStyle/>
                    <a:p>
                      <a:r>
                        <a:rPr lang="en-US" sz="1000"/>
                        <a:t>0.8974%</a:t>
                      </a:r>
                      <a:endParaRPr lang="en-US" sz="1000"/>
                    </a:p>
                  </a:txBody>
                  <a:tcPr/>
                </a:tc>
                <a:extLst>
                  <a:ext uri="{0D108BD9-81ED-4DB2-BD59-A6C34878D82A}">
                    <a16:rowId xmlns:a16="http://schemas.microsoft.com/office/drawing/2014/main" val="3581739227"/>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582</a:t>
                      </a:r>
                      <a:endParaRPr lang="en-US" sz="1000"/>
                    </a:p>
                  </a:txBody>
                  <a:tcPr/>
                </a:tc>
                <a:tc>
                  <a:txBody>
                    <a:bodyPr/>
                    <a:lstStyle/>
                    <a:p>
                      <a:r>
                        <a:rPr lang="en-US" sz="1000"/>
                        <a:t>5</a:t>
                      </a:r>
                      <a:endParaRPr lang="en-US" sz="1000"/>
                    </a:p>
                  </a:txBody>
                  <a:tcPr/>
                </a:tc>
                <a:tc>
                  <a:txBody>
                    <a:bodyPr/>
                    <a:lstStyle/>
                    <a:p>
                      <a:r>
                        <a:rPr lang="en-US" sz="1000"/>
                        <a:t>0.5772%</a:t>
                      </a:r>
                      <a:endParaRPr lang="en-US" sz="1000"/>
                    </a:p>
                  </a:txBody>
                  <a:tcPr/>
                </a:tc>
                <a:extLst>
                  <a:ext uri="{0D108BD9-81ED-4DB2-BD59-A6C34878D82A}">
                    <a16:rowId xmlns:a16="http://schemas.microsoft.com/office/drawing/2014/main" val="3860838417"/>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2648</a:t>
                      </a:r>
                      <a:endParaRPr lang="en-US" sz="1000"/>
                    </a:p>
                  </a:txBody>
                  <a:tcPr/>
                </a:tc>
                <a:tc>
                  <a:txBody>
                    <a:bodyPr/>
                    <a:lstStyle/>
                    <a:p>
                      <a:r>
                        <a:rPr lang="en-US" sz="1000"/>
                        <a:t>156</a:t>
                      </a:r>
                      <a:endParaRPr lang="en-US" sz="1000"/>
                    </a:p>
                  </a:txBody>
                  <a:tcPr/>
                </a:tc>
                <a:tc>
                  <a:txBody>
                    <a:bodyPr/>
                    <a:lstStyle/>
                    <a:p>
                      <a:r>
                        <a:rPr lang="en-US" sz="1000"/>
                        <a:t>0.4010%</a:t>
                      </a:r>
                      <a:endParaRPr lang="en-US" sz="1000"/>
                    </a:p>
                  </a:txBody>
                  <a:tcPr/>
                </a:tc>
                <a:extLst>
                  <a:ext uri="{0D108BD9-81ED-4DB2-BD59-A6C34878D82A}">
                    <a16:rowId xmlns:a16="http://schemas.microsoft.com/office/drawing/2014/main" val="2434496600"/>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1794027999"/>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14621</a:t>
                      </a:r>
                      <a:endParaRPr lang="en-US" sz="1000"/>
                    </a:p>
                  </a:txBody>
                  <a:tcPr/>
                </a:tc>
                <a:tc>
                  <a:txBody>
                    <a:bodyPr/>
                    <a:lstStyle/>
                    <a:p>
                      <a:r>
                        <a:rPr lang="en-US" sz="1000"/>
                        <a:t>15052</a:t>
                      </a:r>
                      <a:endParaRPr lang="en-US" sz="1000"/>
                    </a:p>
                  </a:txBody>
                  <a:tcPr/>
                </a:tc>
                <a:tc>
                  <a:txBody>
                    <a:bodyPr/>
                    <a:lstStyle/>
                    <a:p>
                      <a:r>
                        <a:rPr lang="en-US" sz="1000"/>
                        <a:t>3.1151%</a:t>
                      </a:r>
                      <a:endParaRPr lang="en-US" sz="1000"/>
                    </a:p>
                  </a:txBody>
                  <a:tcPr/>
                </a:tc>
                <a:extLst>
                  <a:ext uri="{0D108BD9-81ED-4DB2-BD59-A6C34878D82A}">
                    <a16:rowId xmlns:a16="http://schemas.microsoft.com/office/drawing/2014/main" val="3454061631"/>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1847</a:t>
                      </a:r>
                      <a:endParaRPr lang="en-US" sz="1000"/>
                    </a:p>
                  </a:txBody>
                  <a:tcPr/>
                </a:tc>
                <a:tc>
                  <a:txBody>
                    <a:bodyPr/>
                    <a:lstStyle/>
                    <a:p>
                      <a:r>
                        <a:rPr lang="en-US" sz="1000"/>
                        <a:t>43</a:t>
                      </a:r>
                      <a:endParaRPr lang="en-US" sz="1000"/>
                    </a:p>
                  </a:txBody>
                  <a:tcPr/>
                </a:tc>
                <a:tc>
                  <a:txBody>
                    <a:bodyPr/>
                    <a:lstStyle/>
                    <a:p>
                      <a:r>
                        <a:rPr lang="en-US" sz="1000"/>
                        <a:t>0.7902%</a:t>
                      </a:r>
                      <a:endParaRPr lang="en-US" sz="1000"/>
                    </a:p>
                  </a:txBody>
                  <a:tcPr/>
                </a:tc>
                <a:extLst>
                  <a:ext uri="{0D108BD9-81ED-4DB2-BD59-A6C34878D82A}">
                    <a16:rowId xmlns:a16="http://schemas.microsoft.com/office/drawing/2014/main" val="1375177510"/>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1967</a:t>
                      </a:r>
                      <a:endParaRPr lang="en-US" sz="1000"/>
                    </a:p>
                  </a:txBody>
                  <a:tcPr/>
                </a:tc>
                <a:tc>
                  <a:txBody>
                    <a:bodyPr/>
                    <a:lstStyle/>
                    <a:p>
                      <a:r>
                        <a:rPr lang="en-US" sz="1000"/>
                        <a:t>103</a:t>
                      </a:r>
                      <a:endParaRPr lang="en-US" sz="1000"/>
                    </a:p>
                  </a:txBody>
                  <a:tcPr/>
                </a:tc>
                <a:tc>
                  <a:txBody>
                    <a:bodyPr/>
                    <a:lstStyle/>
                    <a:p>
                      <a:r>
                        <a:rPr lang="en-US" sz="1000"/>
                        <a:t>0.6652%</a:t>
                      </a:r>
                      <a:endParaRPr lang="en-US" sz="1000"/>
                    </a:p>
                  </a:txBody>
                  <a:tcPr/>
                </a:tc>
                <a:extLst>
                  <a:ext uri="{0D108BD9-81ED-4DB2-BD59-A6C34878D82A}">
                    <a16:rowId xmlns:a16="http://schemas.microsoft.com/office/drawing/2014/main" val="3438670048"/>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757</a:t>
                      </a:r>
                      <a:endParaRPr lang="en-US" sz="1000"/>
                    </a:p>
                  </a:txBody>
                  <a:tcPr/>
                </a:tc>
                <a:tc>
                  <a:txBody>
                    <a:bodyPr/>
                    <a:lstStyle/>
                    <a:p>
                      <a:r>
                        <a:rPr lang="en-US" sz="1000"/>
                        <a:t>39</a:t>
                      </a:r>
                      <a:endParaRPr lang="en-US" sz="1000"/>
                    </a:p>
                  </a:txBody>
                  <a:tcPr/>
                </a:tc>
                <a:tc>
                  <a:txBody>
                    <a:bodyPr/>
                    <a:lstStyle/>
                    <a:p>
                      <a:r>
                        <a:rPr lang="en-US" sz="1000"/>
                        <a:t>0.7910%</a:t>
                      </a:r>
                      <a:endParaRPr lang="en-US" sz="1000"/>
                    </a:p>
                  </a:txBody>
                  <a:tcPr/>
                </a:tc>
                <a:extLst>
                  <a:ext uri="{0D108BD9-81ED-4DB2-BD59-A6C34878D82A}">
                    <a16:rowId xmlns:a16="http://schemas.microsoft.com/office/drawing/2014/main" val="2196232722"/>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560</a:t>
                      </a:r>
                      <a:endParaRPr lang="en-US" sz="1000"/>
                    </a:p>
                  </a:txBody>
                  <a:tcPr/>
                </a:tc>
                <a:tc>
                  <a:txBody>
                    <a:bodyPr/>
                    <a:lstStyle/>
                    <a:p>
                      <a:r>
                        <a:rPr lang="en-US" sz="1000"/>
                        <a:t>19</a:t>
                      </a:r>
                      <a:endParaRPr lang="en-US" sz="1000"/>
                    </a:p>
                  </a:txBody>
                  <a:tcPr/>
                </a:tc>
                <a:tc>
                  <a:txBody>
                    <a:bodyPr/>
                    <a:lstStyle/>
                    <a:p>
                      <a:r>
                        <a:rPr lang="en-US" sz="1000"/>
                        <a:t>1.1690%</a:t>
                      </a:r>
                      <a:endParaRPr lang="en-US" sz="1000"/>
                    </a:p>
                  </a:txBody>
                  <a:tcPr/>
                </a:tc>
                <a:extLst>
                  <a:ext uri="{0D108BD9-81ED-4DB2-BD59-A6C34878D82A}">
                    <a16:rowId xmlns:a16="http://schemas.microsoft.com/office/drawing/2014/main" val="221405049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54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58581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229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00049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936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36459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649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08926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7382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3037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8751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8683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609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3517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601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Following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8631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730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1714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3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709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67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33276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907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44073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243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6136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851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6871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6324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8770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6644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8608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24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Likes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1341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5508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Comments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1366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429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95588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537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00157335"/>
                    </a:ext>
                  </a:extLst>
                </a:gridCol>
                <a:gridCol w="740664">
                  <a:extLst>
                    <a:ext uri="{9D8B030D-6E8A-4147-A177-3AD203B41FA5}">
                      <a16:colId xmlns:a16="http://schemas.microsoft.com/office/drawing/2014/main" val="907936181"/>
                    </a:ext>
                  </a:extLst>
                </a:gridCol>
                <a:gridCol w="740664">
                  <a:extLst>
                    <a:ext uri="{9D8B030D-6E8A-4147-A177-3AD203B41FA5}">
                      <a16:colId xmlns:a16="http://schemas.microsoft.com/office/drawing/2014/main" val="2294214194"/>
                    </a:ext>
                  </a:extLst>
                </a:gridCol>
                <a:gridCol w="740664">
                  <a:extLst>
                    <a:ext uri="{9D8B030D-6E8A-4147-A177-3AD203B41FA5}">
                      <a16:colId xmlns:a16="http://schemas.microsoft.com/office/drawing/2014/main" val="3182943278"/>
                    </a:ext>
                  </a:extLst>
                </a:gridCol>
                <a:gridCol w="740664">
                  <a:extLst>
                    <a:ext uri="{9D8B030D-6E8A-4147-A177-3AD203B41FA5}">
                      <a16:colId xmlns:a16="http://schemas.microsoft.com/office/drawing/2014/main" val="3505608422"/>
                    </a:ext>
                  </a:extLst>
                </a:gridCol>
                <a:gridCol w="740664">
                  <a:extLst>
                    <a:ext uri="{9D8B030D-6E8A-4147-A177-3AD203B41FA5}">
                      <a16:colId xmlns:a16="http://schemas.microsoft.com/office/drawing/2014/main" val="4088586019"/>
                    </a:ext>
                  </a:extLst>
                </a:gridCol>
                <a:gridCol w="740664">
                  <a:extLst>
                    <a:ext uri="{9D8B030D-6E8A-4147-A177-3AD203B41FA5}">
                      <a16:colId xmlns:a16="http://schemas.microsoft.com/office/drawing/2014/main" val="1612085107"/>
                    </a:ext>
                  </a:extLst>
                </a:gridCol>
                <a:gridCol w="740664">
                  <a:extLst>
                    <a:ext uri="{9D8B030D-6E8A-4147-A177-3AD203B41FA5}">
                      <a16:colId xmlns:a16="http://schemas.microsoft.com/office/drawing/2014/main" val="2597760048"/>
                    </a:ext>
                  </a:extLst>
                </a:gridCol>
                <a:gridCol w="740664">
                  <a:extLst>
                    <a:ext uri="{9D8B030D-6E8A-4147-A177-3AD203B41FA5}">
                      <a16:colId xmlns:a16="http://schemas.microsoft.com/office/drawing/2014/main" val="2774427789"/>
                    </a:ext>
                  </a:extLst>
                </a:gridCol>
                <a:gridCol w="740664">
                  <a:extLst>
                    <a:ext uri="{9D8B030D-6E8A-4147-A177-3AD203B41FA5}">
                      <a16:colId xmlns:a16="http://schemas.microsoft.com/office/drawing/2014/main" val="40820279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742796799"/>
                  </a:ext>
                </a:extLst>
              </a:tr>
              <a:tr h="370840">
                <a:tc>
                  <a:txBody>
                    <a:bodyPr/>
                    <a:lstStyle/>
                    <a:p>
                      <a:r>
                        <a:rPr lang="en-US" sz="1000"/>
                        <a:t>Kuwait Finance House ( KFH )</a:t>
                      </a:r>
                      <a:endParaRPr lang="en-US" sz="1000"/>
                    </a:p>
                  </a:txBody>
                  <a:tcPr/>
                </a:tc>
                <a:tc>
                  <a:txBody>
                    <a:bodyPr/>
                    <a:lstStyle/>
                    <a:p>
                      <a:r>
                        <a:rPr lang="en-US" sz="1000"/>
                        <a:t>170372</a:t>
                      </a:r>
                      <a:endParaRPr lang="en-US" sz="1000"/>
                    </a:p>
                  </a:txBody>
                  <a:tcPr/>
                </a:tc>
                <a:tc>
                  <a:txBody>
                    <a:bodyPr/>
                    <a:lstStyle/>
                    <a:p>
                      <a:r>
                        <a:rPr lang="en-US" sz="1000"/>
                        <a:t>211</a:t>
                      </a:r>
                      <a:endParaRPr lang="en-US" sz="1000"/>
                    </a:p>
                  </a:txBody>
                  <a:tcPr/>
                </a:tc>
                <a:tc>
                  <a:txBody>
                    <a:bodyPr/>
                    <a:lstStyle/>
                    <a:p>
                      <a:r>
                        <a:rPr lang="en-US" sz="1000"/>
                        <a:t>4</a:t>
                      </a:r>
                      <a:endParaRPr lang="en-US" sz="1000"/>
                    </a:p>
                  </a:txBody>
                  <a:tcPr/>
                </a:tc>
                <a:tc>
                  <a:txBody>
                    <a:bodyPr/>
                    <a:lstStyle/>
                    <a:p>
                      <a:r>
                        <a:rPr lang="en-US" sz="1000"/>
                        <a:t>111</a:t>
                      </a:r>
                      <a:endParaRPr lang="en-US" sz="1000"/>
                    </a:p>
                  </a:txBody>
                  <a:tcPr/>
                </a:tc>
                <a:tc>
                  <a:txBody>
                    <a:bodyPr/>
                    <a:lstStyle/>
                    <a:p>
                      <a:r>
                        <a:rPr lang="en-US" sz="1000"/>
                        <a:t>3</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0.0179%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12459507"/>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45959</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0.0196%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30530920"/>
                  </a:ext>
                </a:extLst>
              </a:tr>
              <a:tr h="370840">
                <a:tc>
                  <a:txBody>
                    <a:bodyPr/>
                    <a:lstStyle/>
                    <a:p>
                      <a:r>
                        <a:rPr lang="en-US" sz="1000"/>
                        <a:t>Bank Boubyan - Official Page</a:t>
                      </a:r>
                      <a:endParaRPr lang="en-US" sz="1000"/>
                    </a:p>
                  </a:txBody>
                  <a:tcPr/>
                </a:tc>
                <a:tc>
                  <a:txBody>
                    <a:bodyPr/>
                    <a:lstStyle/>
                    <a:p>
                      <a:r>
                        <a:rPr lang="en-US" sz="1000"/>
                        <a:t>16415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990934044"/>
                  </a:ext>
                </a:extLst>
              </a:tr>
              <a:tr h="370840">
                <a:tc>
                  <a:txBody>
                    <a:bodyPr/>
                    <a:lstStyle/>
                    <a:p>
                      <a:r>
                        <a:rPr lang="en-US" sz="1000"/>
                        <a:t>NBKGroup</a:t>
                      </a:r>
                      <a:endParaRPr lang="en-US" sz="1000"/>
                    </a:p>
                  </a:txBody>
                  <a:tcPr/>
                </a:tc>
                <a:tc>
                  <a:txBody>
                    <a:bodyPr/>
                    <a:lstStyle/>
                    <a:p>
                      <a:r>
                        <a:rPr lang="en-US" sz="1000"/>
                        <a:t>165648</a:t>
                      </a:r>
                      <a:endParaRPr lang="en-US" sz="1000"/>
                    </a:p>
                  </a:txBody>
                  <a:tcPr/>
                </a:tc>
                <a:tc>
                  <a:txBody>
                    <a:bodyPr/>
                    <a:lstStyle/>
                    <a:p>
                      <a:r>
                        <a:rPr lang="en-US" sz="1000"/>
                        <a:t>815</a:t>
                      </a:r>
                      <a:endParaRPr lang="en-US" sz="1000"/>
                    </a:p>
                  </a:txBody>
                  <a:tcPr/>
                </a:tc>
                <a:tc>
                  <a:txBody>
                    <a:bodyPr/>
                    <a:lstStyle/>
                    <a:p>
                      <a:r>
                        <a:rPr lang="en-US" sz="1000"/>
                        <a:t>10</a:t>
                      </a:r>
                      <a:endParaRPr lang="en-US" sz="1000"/>
                    </a:p>
                  </a:txBody>
                  <a:tcPr/>
                </a:tc>
                <a:tc>
                  <a:txBody>
                    <a:bodyPr/>
                    <a:lstStyle/>
                    <a:p>
                      <a:r>
                        <a:rPr lang="en-US" sz="1000"/>
                        <a:t>170</a:t>
                      </a:r>
                      <a:endParaRPr lang="en-US" sz="1000"/>
                    </a:p>
                  </a:txBody>
                  <a:tcPr/>
                </a:tc>
                <a:tc>
                  <a:txBody>
                    <a:bodyPr/>
                    <a:lstStyle/>
                    <a:p>
                      <a:r>
                        <a:rPr lang="en-US" sz="1000"/>
                        <a:t>15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0.0114%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16753288"/>
                  </a:ext>
                </a:extLst>
              </a:tr>
              <a:tr h="370840">
                <a:tc>
                  <a:txBody>
                    <a:bodyPr/>
                    <a:lstStyle/>
                    <a:p>
                      <a:r>
                        <a:rPr lang="en-US" sz="1000"/>
                        <a:t>Gulf Bank</a:t>
                      </a:r>
                      <a:endParaRPr lang="en-US" sz="1000"/>
                    </a:p>
                  </a:txBody>
                  <a:tcPr/>
                </a:tc>
                <a:tc>
                  <a:txBody>
                    <a:bodyPr/>
                    <a:lstStyle/>
                    <a:p>
                      <a:r>
                        <a:rPr lang="en-US" sz="1000"/>
                        <a:t>98200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27</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0.0316%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22523058"/>
                  </a:ext>
                </a:extLst>
              </a:tr>
              <a:tr h="370840">
                <a:tc>
                  <a:txBody>
                    <a:bodyPr/>
                    <a:lstStyle/>
                    <a:p>
                      <a:r>
                        <a:rPr lang="en-US" sz="1000"/>
                        <a:t>Warba Bank</a:t>
                      </a:r>
                      <a:endParaRPr lang="en-US" sz="1000"/>
                    </a:p>
                  </a:txBody>
                  <a:tcPr/>
                </a:tc>
                <a:tc>
                  <a:txBody>
                    <a:bodyPr/>
                    <a:lstStyle/>
                    <a:p>
                      <a:r>
                        <a:rPr lang="en-US" sz="1000"/>
                        <a:t>21103</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0.0320%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16383228"/>
                  </a:ext>
                </a:extLst>
              </a:tr>
              <a:tr h="370840">
                <a:tc>
                  <a:txBody>
                    <a:bodyPr/>
                    <a:lstStyle/>
                    <a:p>
                      <a:r>
                        <a:rPr lang="en-US" sz="1000"/>
                        <a:t>Commercial Bank of Kuwait</a:t>
                      </a:r>
                      <a:endParaRPr lang="en-US" sz="1000"/>
                    </a:p>
                  </a:txBody>
                  <a:tcPr/>
                </a:tc>
                <a:tc>
                  <a:txBody>
                    <a:bodyPr/>
                    <a:lstStyle/>
                    <a:p>
                      <a:r>
                        <a:rPr lang="en-US" sz="1000"/>
                        <a:t>7317</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93</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0.3144%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858822022"/>
                  </a:ext>
                </a:extLst>
              </a:tr>
              <a:tr h="370840">
                <a:tc>
                  <a:txBody>
                    <a:bodyPr/>
                    <a:lstStyle/>
                    <a:p>
                      <a:r>
                        <a:rPr lang="nl-NL" sz="1000"/>
                        <a:t>Al Ahli Bank of Kuwait</a:t>
                      </a:r>
                      <a:endParaRPr lang="en-US" sz="1000"/>
                    </a:p>
                  </a:txBody>
                  <a:tcPr/>
                </a:tc>
                <a:tc>
                  <a:txBody>
                    <a:bodyPr/>
                    <a:lstStyle/>
                    <a:p>
                      <a:r>
                        <a:rPr lang="en-US" sz="1000"/>
                        <a:t>10543</a:t>
                      </a:r>
                      <a:endParaRPr lang="en-US" sz="1000"/>
                    </a:p>
                  </a:txBody>
                  <a:tcPr/>
                </a:tc>
                <a:tc>
                  <a:txBody>
                    <a:bodyPr/>
                    <a:lstStyle/>
                    <a:p>
                      <a:r>
                        <a:rPr lang="en-US" sz="1000"/>
                        <a:t>33</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0.0570%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11120242"/>
                  </a:ext>
                </a:extLst>
              </a:tr>
              <a:tr h="370840">
                <a:tc>
                  <a:txBody>
                    <a:bodyPr/>
                    <a:lstStyle/>
                    <a:p>
                      <a:r>
                        <a:rPr lang="en-US" sz="1000"/>
                        <a:t>Burgan Bank</a:t>
                      </a:r>
                      <a:endParaRPr lang="en-US" sz="1000"/>
                    </a:p>
                  </a:txBody>
                  <a:tcPr/>
                </a:tc>
                <a:tc>
                  <a:txBody>
                    <a:bodyPr/>
                    <a:lstStyle/>
                    <a:p>
                      <a:r>
                        <a:rPr lang="en-US" sz="1000"/>
                        <a:t>8796</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8336855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753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7357190"/>
                    </a:ext>
                  </a:extLst>
                </a:gridCol>
                <a:gridCol w="987552">
                  <a:extLst>
                    <a:ext uri="{9D8B030D-6E8A-4147-A177-3AD203B41FA5}">
                      <a16:colId xmlns:a16="http://schemas.microsoft.com/office/drawing/2014/main" val="302300616"/>
                    </a:ext>
                  </a:extLst>
                </a:gridCol>
                <a:gridCol w="987552">
                  <a:extLst>
                    <a:ext uri="{9D8B030D-6E8A-4147-A177-3AD203B41FA5}">
                      <a16:colId xmlns:a16="http://schemas.microsoft.com/office/drawing/2014/main" val="4249849760"/>
                    </a:ext>
                  </a:extLst>
                </a:gridCol>
                <a:gridCol w="987552">
                  <a:extLst>
                    <a:ext uri="{9D8B030D-6E8A-4147-A177-3AD203B41FA5}">
                      <a16:colId xmlns:a16="http://schemas.microsoft.com/office/drawing/2014/main" val="2646783157"/>
                    </a:ext>
                  </a:extLst>
                </a:gridCol>
                <a:gridCol w="987552">
                  <a:extLst>
                    <a:ext uri="{9D8B030D-6E8A-4147-A177-3AD203B41FA5}">
                      <a16:colId xmlns:a16="http://schemas.microsoft.com/office/drawing/2014/main" val="328651382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490484599"/>
                  </a:ext>
                </a:extLst>
              </a:tr>
              <a:tr h="370840">
                <a:tc>
                  <a:txBody>
                    <a:bodyPr/>
                    <a:lstStyle/>
                    <a:p>
                      <a:r>
                        <a:rPr lang="en-US" sz="1000" b="1"/>
                        <a:t>abk_kuwait (</a:t>
                      </a:r>
                      <a:r>
                        <a:rPr lang="ar-AE" sz="1000" b="1"/>
                        <a:t>البنك الأهلي الكويتي) - 2016-12-18 19:15:15</a:t>
                      </a:r>
                      <a:r>
                        <a:rPr lang="ar-AE" sz="1000"/>
                        <a:t>
3 أميال سكاي واردز مقابل كل 1 د.ك تنفقه محلياً و 5 أميال سكاي واردز مقابل كل 1 د.ك تنفقه دولياً. يتم إيداع الاميال المكتسبة في حسابك سكاي واردز طيران الإمارات بصفة اسبوعية.
تطبق الشروط والاحكام
</a:t>
                      </a:r>
                      <a:r>
                        <a:rPr lang="en-US" sz="1000"/>
                        <a:t>Every time you use your ABK Emirates Visa Signature card you will earn 5 Skywards miles on overseas purchases and 3 on local purchases, for each KD 1 spent on the card. Which are credited into your Skywards account on a weekly basis.
Terms and conditions apply 
#ABK_Cards</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0.4951%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6496478"/>
                  </a:ext>
                </a:extLst>
              </a:tr>
              <a:tr h="370840">
                <a:tc>
                  <a:txBody>
                    <a:bodyPr/>
                    <a:lstStyle/>
                    <a:p>
                      <a:r>
                        <a:rPr lang="en-US" sz="1000" b="1"/>
                        <a:t>bankboubyan (</a:t>
                      </a:r>
                      <a:r>
                        <a:rPr lang="ar-AE" sz="1000" b="1"/>
                        <a:t>بنك بوبيان</a:t>
                      </a:r>
                      <a:r>
                        <a:rPr lang="en-US" sz="1000" b="1"/>
                        <a:t>⠀⠀⠀) - 2016-12-18 18:04:47</a:t>
                      </a:r>
                      <a:r>
                        <a:rPr lang="en-US" sz="1000"/>
                        <a:t>
:
</a:t>
                      </a:r>
                      <a:r>
                        <a:rPr lang="ar-AE" sz="1000"/>
                        <a:t>تمتع بخدمات العلاج الطبي بـ0% أرباح بالتعاون مع
</a:t>
                      </a:r>
                      <a:r>
                        <a:rPr lang="en-US" sz="1000"/>
                        <a:t>Dazzle Dental
- </a:t>
                      </a:r>
                      <a:r>
                        <a:rPr lang="ar-AE" sz="1000"/>
                        <a:t>تمويل يصل لغاية 15,000 د.ك
- تأمين دين مجاني على إجمالي قيمة التمويل
- لا يشترط تحويل الراتب
#</a:t>
                      </a:r>
                      <a:r>
                        <a:rPr lang="en-US" sz="1000"/>
                        <a:t>boubyanservices</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0.8021%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37221227"/>
                  </a:ext>
                </a:extLst>
              </a:tr>
              <a:tr h="370840">
                <a:tc>
                  <a:txBody>
                    <a:bodyPr/>
                    <a:lstStyle/>
                    <a:p>
                      <a:r>
                        <a:rPr lang="en-US" sz="1000" b="1"/>
                        <a:t>kfhgroup (Kuwait Finance House) - 2016-12-18 17:21:00</a:t>
                      </a:r>
                      <a:r>
                        <a:rPr lang="en-US" sz="1000"/>
                        <a:t>
</a:t>
                      </a:r>
                      <a:r>
                        <a:rPr lang="ar-AE" sz="1000"/>
                        <a:t>نختتم معكم 2016 بعروضنا المميزة على تشكيلة واسعة من السيارات، نستقبلكم في الشويخ – الري – الضجيج – الأحمدي
للتواصل: 1800700 - 1803333</a:t>
                      </a:r>
                      <a:endParaRPr lang="en-US" sz="1000"/>
                    </a:p>
                  </a:txBody>
                  <a:tcPr/>
                </a:tc>
                <a:tc>
                  <a:txBody>
                    <a:bodyPr/>
                    <a:lstStyle/>
                    <a:p>
                      <a:r>
                        <a:rPr lang="en-US" sz="1000"/>
                        <a:t>610</a:t>
                      </a:r>
                      <a:endParaRPr lang="en-US" sz="1000"/>
                    </a:p>
                  </a:txBody>
                  <a:tcPr/>
                </a:tc>
                <a:tc>
                  <a:txBody>
                    <a:bodyPr/>
                    <a:lstStyle/>
                    <a:p>
                      <a:r>
                        <a:rPr lang="en-US" sz="1000"/>
                        <a:t>77</a:t>
                      </a:r>
                      <a:endParaRPr lang="en-US" sz="1000"/>
                    </a:p>
                  </a:txBody>
                  <a:tcPr/>
                </a:tc>
                <a:tc>
                  <a:txBody>
                    <a:bodyPr/>
                    <a:lstStyle/>
                    <a:p>
                      <a:r>
                        <a:rPr lang="en-US" sz="1000"/>
                        <a:t>0.3929%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7844374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9125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97444115"/>
                    </a:ext>
                  </a:extLst>
                </a:gridCol>
                <a:gridCol w="987552">
                  <a:extLst>
                    <a:ext uri="{9D8B030D-6E8A-4147-A177-3AD203B41FA5}">
                      <a16:colId xmlns:a16="http://schemas.microsoft.com/office/drawing/2014/main" val="4141450906"/>
                    </a:ext>
                  </a:extLst>
                </a:gridCol>
                <a:gridCol w="987552">
                  <a:extLst>
                    <a:ext uri="{9D8B030D-6E8A-4147-A177-3AD203B41FA5}">
                      <a16:colId xmlns:a16="http://schemas.microsoft.com/office/drawing/2014/main" val="2507124161"/>
                    </a:ext>
                  </a:extLst>
                </a:gridCol>
                <a:gridCol w="987552">
                  <a:extLst>
                    <a:ext uri="{9D8B030D-6E8A-4147-A177-3AD203B41FA5}">
                      <a16:colId xmlns:a16="http://schemas.microsoft.com/office/drawing/2014/main" val="3451831147"/>
                    </a:ext>
                  </a:extLst>
                </a:gridCol>
                <a:gridCol w="987552">
                  <a:extLst>
                    <a:ext uri="{9D8B030D-6E8A-4147-A177-3AD203B41FA5}">
                      <a16:colId xmlns:a16="http://schemas.microsoft.com/office/drawing/2014/main" val="401484473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11753799"/>
                  </a:ext>
                </a:extLst>
              </a:tr>
              <a:tr h="370840">
                <a:tc>
                  <a:txBody>
                    <a:bodyPr/>
                    <a:lstStyle/>
                    <a:p>
                      <a:r>
                        <a:rPr lang="en-US" sz="1000" b="1"/>
                        <a:t>nbkgroup (National Bank of Kuwait) - 2016-12-18 15:26:04</a:t>
                      </a:r>
                      <a:r>
                        <a:rPr lang="en-US" sz="1000"/>
                        <a:t>
#NBKCommunity
</a:t>
                      </a:r>
                      <a:r>
                        <a:rPr lang="ar-AE" sz="1000"/>
                        <a:t>يشارك جناح بنك الكويت الوطني فعالية يوم اللغة العربية العالمي برعاية مبرة الشيخ محمد بن راشد آل المكتوم بحضور السيد صلاح الفليج المدير التنفيذي للبنك وسفير دولة الامارات المتحدة في الكويت
حياكم الله اليوم واحصلوا على نسختكم المجانية من كتاب #عبدالله_ينتصر</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0.4956%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57487069"/>
                  </a:ext>
                </a:extLst>
              </a:tr>
              <a:tr h="370840">
                <a:tc>
                  <a:txBody>
                    <a:bodyPr/>
                    <a:lstStyle/>
                    <a:p>
                      <a:r>
                        <a:rPr lang="en-US" sz="1000" b="1"/>
                        <a:t>altijaricbk (Commercial Bank Of Kuwait) - 2016-12-18 15:18:00</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139</a:t>
                      </a:r>
                      <a:endParaRPr lang="en-US" sz="1000"/>
                    </a:p>
                  </a:txBody>
                  <a:tcPr/>
                </a:tc>
                <a:tc>
                  <a:txBody>
                    <a:bodyPr/>
                    <a:lstStyle/>
                    <a:p>
                      <a:r>
                        <a:rPr lang="en-US" sz="1000"/>
                        <a:t>2</a:t>
                      </a:r>
                      <a:endParaRPr lang="en-US" sz="1000"/>
                    </a:p>
                  </a:txBody>
                  <a:tcPr/>
                </a:tc>
                <a:tc>
                  <a:txBody>
                    <a:bodyPr/>
                    <a:lstStyle/>
                    <a:p>
                      <a:r>
                        <a:rPr lang="en-US" sz="1000"/>
                        <a:t>0.7004%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35637498"/>
                  </a:ext>
                </a:extLst>
              </a:tr>
              <a:tr h="370840">
                <a:tc>
                  <a:txBody>
                    <a:bodyPr/>
                    <a:lstStyle/>
                    <a:p>
                      <a:r>
                        <a:rPr lang="en-US" sz="1000" b="1"/>
                        <a:t>warba_bank (Warba Bank </a:t>
                      </a:r>
                      <a:r>
                        <a:rPr lang="ar-AE" sz="1000" b="1"/>
                        <a:t>بنك وربة) - 2016-12-18 15:01:25</a:t>
                      </a:r>
                      <a:r>
                        <a:rPr lang="ar-AE" sz="1000"/>
                        <a:t>
اختيار #الكويت عاصمة للثقافة العربية لعام 2022 
#بنك_وربة #نتميز_بالحلول</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0.8726%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05917187"/>
                  </a:ext>
                </a:extLst>
              </a:tr>
              <a:tr h="370840">
                <a:tc>
                  <a:txBody>
                    <a:bodyPr/>
                    <a:lstStyle/>
                    <a:p>
                      <a:r>
                        <a:rPr lang="en-US" sz="1000" b="1"/>
                        <a:t>altijaricbk (Commercial Bank Of Kuwait) - 2016-12-18 14:08:07</a:t>
                      </a:r>
                      <a:r>
                        <a:rPr lang="en-US" sz="1000"/>
                        <a:t>
💚</a:t>
                      </a:r>
                      <a:r>
                        <a:rPr lang="ar-AE" sz="1000"/>
                        <a:t>حرية الإستخدام أينما كنت 
بطاقة التجاري مسبقة الدفع هي الإختيار الأمثل، حيث تمنحك إمكانية التسوق عبر الإنترنت والتسوق الإعتيادي. بالإضافة إلى السحب من أجهزة الـ </a:t>
                      </a:r>
                      <a:r>
                        <a:rPr lang="en-US" sz="1000"/>
                        <a:t>ATM </a:t>
                      </a:r>
                      <a:r>
                        <a:rPr lang="ar-AE" sz="1000"/>
                        <a:t>من داخل وخارج الكويت.</a:t>
                      </a:r>
                      <a:endParaRPr lang="en-US" sz="1000"/>
                    </a:p>
                  </a:txBody>
                  <a:tcPr/>
                </a:tc>
                <a:tc>
                  <a:txBody>
                    <a:bodyPr/>
                    <a:lstStyle/>
                    <a:p>
                      <a:r>
                        <a:rPr lang="en-US" sz="1000"/>
                        <a:t>124</a:t>
                      </a:r>
                      <a:endParaRPr lang="en-US" sz="1000"/>
                    </a:p>
                  </a:txBody>
                  <a:tcPr/>
                </a:tc>
                <a:tc>
                  <a:txBody>
                    <a:bodyPr/>
                    <a:lstStyle/>
                    <a:p>
                      <a:r>
                        <a:rPr lang="en-US" sz="1000"/>
                        <a:t>2</a:t>
                      </a:r>
                      <a:endParaRPr lang="en-US" sz="1000"/>
                    </a:p>
                  </a:txBody>
                  <a:tcPr/>
                </a:tc>
                <a:tc>
                  <a:txBody>
                    <a:bodyPr/>
                    <a:lstStyle/>
                    <a:p>
                      <a:r>
                        <a:rPr lang="en-US" sz="1000"/>
                        <a:t>0.6259%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09135300"/>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3442816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4930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92205623"/>
                    </a:ext>
                  </a:extLst>
                </a:gridCol>
                <a:gridCol w="987552">
                  <a:extLst>
                    <a:ext uri="{9D8B030D-6E8A-4147-A177-3AD203B41FA5}">
                      <a16:colId xmlns:a16="http://schemas.microsoft.com/office/drawing/2014/main" val="4148390196"/>
                    </a:ext>
                  </a:extLst>
                </a:gridCol>
                <a:gridCol w="987552">
                  <a:extLst>
                    <a:ext uri="{9D8B030D-6E8A-4147-A177-3AD203B41FA5}">
                      <a16:colId xmlns:a16="http://schemas.microsoft.com/office/drawing/2014/main" val="708133092"/>
                    </a:ext>
                  </a:extLst>
                </a:gridCol>
                <a:gridCol w="987552">
                  <a:extLst>
                    <a:ext uri="{9D8B030D-6E8A-4147-A177-3AD203B41FA5}">
                      <a16:colId xmlns:a16="http://schemas.microsoft.com/office/drawing/2014/main" val="1381978791"/>
                    </a:ext>
                  </a:extLst>
                </a:gridCol>
                <a:gridCol w="987552">
                  <a:extLst>
                    <a:ext uri="{9D8B030D-6E8A-4147-A177-3AD203B41FA5}">
                      <a16:colId xmlns:a16="http://schemas.microsoft.com/office/drawing/2014/main" val="346203894"/>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6890907"/>
                  </a:ext>
                </a:extLst>
              </a:tr>
              <a:tr h="370840">
                <a:tc>
                  <a:txBody>
                    <a:bodyPr/>
                    <a:lstStyle/>
                    <a:p>
                      <a:r>
                        <a:rPr lang="en-US" sz="1000" b="1"/>
                        <a:t>nbkgroup (National Bank of Kuwait) - 2016-12-18 13:57:56</a:t>
                      </a:r>
                      <a:r>
                        <a:rPr lang="en-US" sz="1000"/>
                        <a:t>
#NBKServices
</a:t>
                      </a:r>
                      <a:r>
                        <a:rPr lang="ar-AE" sz="1000"/>
                        <a:t>الآن، يمكنك الدفع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Transactions are now faster and more convenient with NBK Tap &amp; Pay.  NBK Cards now facilitate contactless transactions! Call 1801801 for more information!</a:t>
                      </a:r>
                      <a:endParaRPr lang="en-US" sz="1000"/>
                    </a:p>
                  </a:txBody>
                  <a:tcPr/>
                </a:tc>
                <a:tc>
                  <a:txBody>
                    <a:bodyPr/>
                    <a:lstStyle/>
                    <a:p>
                      <a:r>
                        <a:rPr lang="en-US" sz="1000"/>
                        <a:t>1245</a:t>
                      </a:r>
                      <a:endParaRPr lang="en-US" sz="1000"/>
                    </a:p>
                  </a:txBody>
                  <a:tcPr/>
                </a:tc>
                <a:tc>
                  <a:txBody>
                    <a:bodyPr/>
                    <a:lstStyle/>
                    <a:p>
                      <a:r>
                        <a:rPr lang="en-US" sz="1000"/>
                        <a:t>97</a:t>
                      </a:r>
                      <a:endParaRPr lang="en-US" sz="1000"/>
                    </a:p>
                  </a:txBody>
                  <a:tcPr/>
                </a:tc>
                <a:tc>
                  <a:txBody>
                    <a:bodyPr/>
                    <a:lstStyle/>
                    <a:p>
                      <a:r>
                        <a:rPr lang="en-US" sz="1000"/>
                        <a:t>0.5724%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19708537"/>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4802</a:t>
                      </a:r>
                      <a:endParaRPr lang="en-US" sz="1000"/>
                    </a:p>
                  </a:txBody>
                  <a:tcPr/>
                </a:tc>
                <a:tc>
                  <a:txBody>
                    <a:bodyPr/>
                    <a:lstStyle/>
                    <a:p>
                      <a:r>
                        <a:rPr lang="en-US" sz="1000"/>
                        <a:t>6543</a:t>
                      </a:r>
                      <a:endParaRPr lang="en-US" sz="1000"/>
                    </a:p>
                  </a:txBody>
                  <a:tcPr/>
                </a:tc>
                <a:tc>
                  <a:txBody>
                    <a:bodyPr/>
                    <a:lstStyle/>
                    <a:p>
                      <a:r>
                        <a:rPr lang="en-US" sz="1000"/>
                        <a:t>5.9438%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4393498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812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5089895"/>
                    </a:ext>
                  </a:extLst>
                </a:gridCol>
                <a:gridCol w="987552">
                  <a:extLst>
                    <a:ext uri="{9D8B030D-6E8A-4147-A177-3AD203B41FA5}">
                      <a16:colId xmlns:a16="http://schemas.microsoft.com/office/drawing/2014/main" val="462416229"/>
                    </a:ext>
                  </a:extLst>
                </a:gridCol>
                <a:gridCol w="987552">
                  <a:extLst>
                    <a:ext uri="{9D8B030D-6E8A-4147-A177-3AD203B41FA5}">
                      <a16:colId xmlns:a16="http://schemas.microsoft.com/office/drawing/2014/main" val="952051453"/>
                    </a:ext>
                  </a:extLst>
                </a:gridCol>
                <a:gridCol w="987552">
                  <a:extLst>
                    <a:ext uri="{9D8B030D-6E8A-4147-A177-3AD203B41FA5}">
                      <a16:colId xmlns:a16="http://schemas.microsoft.com/office/drawing/2014/main" val="3727842171"/>
                    </a:ext>
                  </a:extLst>
                </a:gridCol>
                <a:gridCol w="987552">
                  <a:extLst>
                    <a:ext uri="{9D8B030D-6E8A-4147-A177-3AD203B41FA5}">
                      <a16:colId xmlns:a16="http://schemas.microsoft.com/office/drawing/2014/main" val="316925321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97744837"/>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3.7537%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16966984"/>
                  </a:ext>
                </a:extLst>
              </a:tr>
              <a:tr h="370840">
                <a:tc>
                  <a:txBody>
                    <a:bodyPr/>
                    <a:lstStyle/>
                    <a:p>
                      <a:r>
                        <a:rPr lang="en-US" sz="1000" b="1"/>
                        <a:t>gulf_bank (Gulf Bank - </a:t>
                      </a:r>
                      <a:r>
                        <a:rPr lang="ar-AE" sz="1000" b="1"/>
                        <a:t>بنك الخليج) - 2016-12-18 12:49:16</a:t>
                      </a:r>
                      <a:r>
                        <a:rPr lang="ar-AE" sz="1000"/>
                        <a:t>
مبروك للرابحين في السحب اليومي من الدانة
</a:t>
                      </a:r>
                      <a:r>
                        <a:rPr lang="en-US" sz="1000"/>
                        <a:t>Congratulations to the Al Danah daily winners draw</a:t>
                      </a:r>
                      <a:endParaRPr lang="en-US" sz="1000"/>
                    </a:p>
                  </a:txBody>
                  <a:tcPr/>
                </a:tc>
                <a:tc>
                  <a:txBody>
                    <a:bodyPr/>
                    <a:lstStyle/>
                    <a:p>
                      <a:r>
                        <a:rPr lang="en-US" sz="1000"/>
                        <a:t>589</a:t>
                      </a:r>
                      <a:endParaRPr lang="en-US" sz="1000"/>
                    </a:p>
                  </a:txBody>
                  <a:tcPr/>
                </a:tc>
                <a:tc>
                  <a:txBody>
                    <a:bodyPr/>
                    <a:lstStyle/>
                    <a:p>
                      <a:r>
                        <a:rPr lang="en-US" sz="1000"/>
                        <a:t>43</a:t>
                      </a:r>
                      <a:endParaRPr lang="en-US" sz="1000"/>
                    </a:p>
                  </a:txBody>
                  <a:tcPr/>
                </a:tc>
                <a:tc>
                  <a:txBody>
                    <a:bodyPr/>
                    <a:lstStyle/>
                    <a:p>
                      <a:r>
                        <a:rPr lang="en-US" sz="1000"/>
                        <a:t>0.8120%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65810848"/>
                  </a:ext>
                </a:extLst>
              </a:tr>
              <a:tr h="370840">
                <a:tc>
                  <a:txBody>
                    <a:bodyPr/>
                    <a:lstStyle/>
                    <a:p>
                      <a:r>
                        <a:rPr lang="en-US" sz="1000" b="1"/>
                        <a:t>nbkgroup (National Bank of Kuwait) - 2016-12-18 12:26:32</a:t>
                      </a:r>
                      <a:r>
                        <a:rPr lang="en-US" sz="1000"/>
                        <a:t>
#NBKServices
</a:t>
                      </a:r>
                      <a:r>
                        <a:rPr lang="ar-AE" sz="1000"/>
                        <a:t>يطلق بنك الكويت الوطني بحضور الإدارة التنفيذية خدمة دفع جديدة بمنتهى السرعة والسهولة مع بطاقات </a:t>
                      </a:r>
                      <a:r>
                        <a:rPr lang="en-US" sz="1000"/>
                        <a:t>Tap &amp; Pay NBK </a:t>
                      </a:r>
                      <a:r>
                        <a:rPr lang="ar-AE" sz="1000"/>
                        <a:t>التي تدعم تقنية جديدة من نوعها للدفع بمجرد تمرير بطاقتك. للمزيد 1801801
@</a:t>
                      </a:r>
                      <a:r>
                        <a:rPr lang="en-US" sz="1000"/>
                        <a:t>magnet.kw</a:t>
                      </a:r>
                      <a:endParaRPr lang="en-US" sz="1000"/>
                    </a:p>
                  </a:txBody>
                  <a:tcPr/>
                </a:tc>
                <a:tc>
                  <a:txBody>
                    <a:bodyPr/>
                    <a:lstStyle/>
                    <a:p>
                      <a:r>
                        <a:rPr lang="en-US" sz="1000"/>
                        <a:t>1005</a:t>
                      </a:r>
                      <a:endParaRPr lang="en-US" sz="1000"/>
                    </a:p>
                  </a:txBody>
                  <a:tcPr/>
                </a:tc>
                <a:tc>
                  <a:txBody>
                    <a:bodyPr/>
                    <a:lstStyle/>
                    <a:p>
                      <a:r>
                        <a:rPr lang="en-US" sz="1000"/>
                        <a:t>24</a:t>
                      </a:r>
                      <a:endParaRPr lang="en-US" sz="1000"/>
                    </a:p>
                  </a:txBody>
                  <a:tcPr/>
                </a:tc>
                <a:tc>
                  <a:txBody>
                    <a:bodyPr/>
                    <a:lstStyle/>
                    <a:p>
                      <a:r>
                        <a:rPr lang="en-US" sz="1000"/>
                        <a:t>0.4389%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96557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63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- 5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3689173"/>
                    </a:ext>
                  </a:extLst>
                </a:gridCol>
                <a:gridCol w="987552">
                  <a:extLst>
                    <a:ext uri="{9D8B030D-6E8A-4147-A177-3AD203B41FA5}">
                      <a16:colId xmlns:a16="http://schemas.microsoft.com/office/drawing/2014/main" val="2113521861"/>
                    </a:ext>
                  </a:extLst>
                </a:gridCol>
                <a:gridCol w="987552">
                  <a:extLst>
                    <a:ext uri="{9D8B030D-6E8A-4147-A177-3AD203B41FA5}">
                      <a16:colId xmlns:a16="http://schemas.microsoft.com/office/drawing/2014/main" val="2639833753"/>
                    </a:ext>
                  </a:extLst>
                </a:gridCol>
                <a:gridCol w="987552">
                  <a:extLst>
                    <a:ext uri="{9D8B030D-6E8A-4147-A177-3AD203B41FA5}">
                      <a16:colId xmlns:a16="http://schemas.microsoft.com/office/drawing/2014/main" val="825943679"/>
                    </a:ext>
                  </a:extLst>
                </a:gridCol>
                <a:gridCol w="987552">
                  <a:extLst>
                    <a:ext uri="{9D8B030D-6E8A-4147-A177-3AD203B41FA5}">
                      <a16:colId xmlns:a16="http://schemas.microsoft.com/office/drawing/2014/main" val="199455827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231346219"/>
                  </a:ext>
                </a:extLst>
              </a:tr>
              <a:tr h="370840">
                <a:tc>
                  <a:txBody>
                    <a:bodyPr/>
                    <a:lstStyle/>
                    <a:p>
                      <a:r>
                        <a:rPr lang="en-US" sz="1000" b="1"/>
                        <a:t>kfhgroup (Kuwait Finance House) - 2016-12-18 12:20:56</a:t>
                      </a:r>
                      <a:r>
                        <a:rPr lang="en-US" sz="1000"/>
                        <a:t>
</a:t>
                      </a:r>
                      <a:r>
                        <a:rPr lang="ar-AE" sz="1000"/>
                        <a:t>لقطات من مشاركتنا اليوم بمعرض الصحة والغذاء المختص بذوي الإعاقة</a:t>
                      </a:r>
                      <a:endParaRPr lang="en-US" sz="1000"/>
                    </a:p>
                  </a:txBody>
                  <a:tcPr/>
                </a:tc>
                <a:tc>
                  <a:txBody>
                    <a:bodyPr/>
                    <a:lstStyle/>
                    <a:p>
                      <a:r>
                        <a:rPr lang="en-US" sz="1000"/>
                        <a:t>557</a:t>
                      </a:r>
                      <a:endParaRPr lang="en-US" sz="1000"/>
                    </a:p>
                  </a:txBody>
                  <a:tcPr/>
                </a:tc>
                <a:tc>
                  <a:txBody>
                    <a:bodyPr/>
                    <a:lstStyle/>
                    <a:p>
                      <a:r>
                        <a:rPr lang="en-US" sz="1000"/>
                        <a:t>21</a:t>
                      </a:r>
                      <a:endParaRPr lang="en-US" sz="1000"/>
                    </a:p>
                  </a:txBody>
                  <a:tcPr/>
                </a:tc>
                <a:tc>
                  <a:txBody>
                    <a:bodyPr/>
                    <a:lstStyle/>
                    <a:p>
                      <a:r>
                        <a:rPr lang="en-US" sz="1000"/>
                        <a:t>0.3305%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62115479"/>
                  </a:ext>
                </a:extLst>
              </a:tr>
              <a:tr h="370840">
                <a:tc>
                  <a:txBody>
                    <a:bodyPr/>
                    <a:lstStyle/>
                    <a:p>
                      <a:r>
                        <a:rPr lang="en-US" sz="1000" b="1"/>
                        <a:t>bankboubyan (</a:t>
                      </a:r>
                      <a:r>
                        <a:rPr lang="ar-AE" sz="1000" b="1"/>
                        <a:t>بنك بوبيان</a:t>
                      </a:r>
                      <a:r>
                        <a:rPr lang="en-US" sz="1000" b="1"/>
                        <a:t>⠀⠀⠀) - 2016-12-18 12:20:17</a:t>
                      </a:r>
                      <a:r>
                        <a:rPr lang="en-US" sz="1000"/>
                        <a:t>
:
</a:t>
                      </a:r>
                      <a:r>
                        <a:rPr lang="ar-AE" sz="1000"/>
                        <a:t>حصري لعملاء  </a:t>
                      </a:r>
                      <a:r>
                        <a:rPr lang="en-US" sz="1000"/>
                        <a:t>CLICK 
</a:t>
                      </a:r>
                      <a:r>
                        <a:rPr lang="ar-AE" sz="1000"/>
                        <a:t>ترقّبوا الرمز الخاص بعرض </a:t>
                      </a:r>
                      <a:r>
                        <a:rPr lang="en-US" sz="1000"/>
                        <a:t>Carriage </a:t>
                      </a:r>
                      <a:r>
                        <a:rPr lang="ar-AE" sz="1000"/>
                        <a:t>للحصول على خصم يصل لغاية 10 د.ك عبر إشعارات تطبيق بوبيان موبايل. 
عليكم بالعافية! 
تُطَبّق شروط وأحكام
 </a:t>
                      </a:r>
                      <a:r>
                        <a:rPr lang="en-US" sz="1000"/>
                        <a:t>Carriage. 
</a:t>
                      </a:r>
                      <a:r>
                        <a:rPr lang="ar-AE" sz="1000"/>
                        <a:t>لاتنسى تفعيل الإشعارات في تطبيق بوبيان موبايل لتصلك عروضنا في المستقبل. 
#</a:t>
                      </a:r>
                      <a:r>
                        <a:rPr lang="en-US" sz="1000"/>
                        <a:t>BoubyanPromotions</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0.7696%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7087374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77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- 6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59640219"/>
                    </a:ext>
                  </a:extLst>
                </a:gridCol>
                <a:gridCol w="987552">
                  <a:extLst>
                    <a:ext uri="{9D8B030D-6E8A-4147-A177-3AD203B41FA5}">
                      <a16:colId xmlns:a16="http://schemas.microsoft.com/office/drawing/2014/main" val="3949703409"/>
                    </a:ext>
                  </a:extLst>
                </a:gridCol>
                <a:gridCol w="987552">
                  <a:extLst>
                    <a:ext uri="{9D8B030D-6E8A-4147-A177-3AD203B41FA5}">
                      <a16:colId xmlns:a16="http://schemas.microsoft.com/office/drawing/2014/main" val="2831499499"/>
                    </a:ext>
                  </a:extLst>
                </a:gridCol>
                <a:gridCol w="987552">
                  <a:extLst>
                    <a:ext uri="{9D8B030D-6E8A-4147-A177-3AD203B41FA5}">
                      <a16:colId xmlns:a16="http://schemas.microsoft.com/office/drawing/2014/main" val="749994430"/>
                    </a:ext>
                  </a:extLst>
                </a:gridCol>
                <a:gridCol w="987552">
                  <a:extLst>
                    <a:ext uri="{9D8B030D-6E8A-4147-A177-3AD203B41FA5}">
                      <a16:colId xmlns:a16="http://schemas.microsoft.com/office/drawing/2014/main" val="222030097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416937580"/>
                  </a:ext>
                </a:extLst>
              </a:tr>
              <a:tr h="370840">
                <a:tc>
                  <a:txBody>
                    <a:bodyPr/>
                    <a:lstStyle/>
                    <a:p>
                      <a:r>
                        <a:rPr lang="en-US" sz="1000" b="1"/>
                        <a:t>burganbankkuwait (Burgan Bank) - 2016-12-18 12:17:57</a:t>
                      </a:r>
                      <a:r>
                        <a:rPr lang="en-US" sz="1000"/>
                        <a:t>
.
#BurganBankDraws #BurganBankWinners
#BurganBankYouth
</a:t>
                      </a:r>
                      <a:r>
                        <a:rPr lang="ar-AE" sz="1000"/>
                        <a:t>مبروك للفائزين الثلاثة في السحب الربع سنوي لحساب "</a:t>
                      </a:r>
                      <a:r>
                        <a:rPr lang="en-US" sz="1000"/>
                        <a:t>Youth" </a:t>
                      </a:r>
                      <a:r>
                        <a:rPr lang="ar-AE" sz="1000"/>
                        <a:t>للشباب ‎الجائزة الأولى: ١٠٠٠دك - عبير فهد مطلق المطيري
‎الجائزة الثانية: دخول مجاني غير محدود لشخصين في جراند سينماز - فهد نسيم محمد البلوشي
‎الجائزة الثالثة: دخول مجاني غير محدود لشخصين في جراند سينماز - لولوة سعد جاسم السويلم ‎
لتكون أحد الرابحين في جوائز حساب "</a:t>
                      </a:r>
                      <a:r>
                        <a:rPr lang="en-US" sz="1000"/>
                        <a:t>Youth" </a:t>
                      </a:r>
                      <a:r>
                        <a:rPr lang="ar-AE" sz="1000"/>
                        <a:t>للشباب كل ماعليك فعله هو تحويل مكافأتك الطلابيه ‎
</a:t>
                      </a:r>
                      <a:r>
                        <a:rPr lang="en-US" sz="1000"/>
                        <a:t>Congratulations to the "Youth" winners of the quarterly draw.
First Prize Winner: KD 1,000 - Abeer Fahad Motlaq Almutairi 
Second Prize Winner: Two free unlimited access voucher to grand cinemas - Fahad Naseem Mohammad Albloushi 
Third Prize Winner: Two free unlimited access voucher to grand cinemas - Loulwa Saad Jassim Alsawilem
To be the next "Youth" winner all you have to do is transfer your educational allowance.</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5501213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654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- 7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18213052"/>
                    </a:ext>
                  </a:extLst>
                </a:gridCol>
                <a:gridCol w="987552">
                  <a:extLst>
                    <a:ext uri="{9D8B030D-6E8A-4147-A177-3AD203B41FA5}">
                      <a16:colId xmlns:a16="http://schemas.microsoft.com/office/drawing/2014/main" val="3877507278"/>
                    </a:ext>
                  </a:extLst>
                </a:gridCol>
                <a:gridCol w="987552">
                  <a:extLst>
                    <a:ext uri="{9D8B030D-6E8A-4147-A177-3AD203B41FA5}">
                      <a16:colId xmlns:a16="http://schemas.microsoft.com/office/drawing/2014/main" val="2806562054"/>
                    </a:ext>
                  </a:extLst>
                </a:gridCol>
                <a:gridCol w="987552">
                  <a:extLst>
                    <a:ext uri="{9D8B030D-6E8A-4147-A177-3AD203B41FA5}">
                      <a16:colId xmlns:a16="http://schemas.microsoft.com/office/drawing/2014/main" val="2776231325"/>
                    </a:ext>
                  </a:extLst>
                </a:gridCol>
                <a:gridCol w="987552">
                  <a:extLst>
                    <a:ext uri="{9D8B030D-6E8A-4147-A177-3AD203B41FA5}">
                      <a16:colId xmlns:a16="http://schemas.microsoft.com/office/drawing/2014/main" val="191589390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22691849"/>
                  </a:ext>
                </a:extLst>
              </a:tr>
              <a:tr h="370840">
                <a:tc>
                  <a:txBody>
                    <a:bodyPr/>
                    <a:lstStyle/>
                    <a:p>
                      <a:r>
                        <a:rPr lang="en-US" sz="1000" b="1"/>
                        <a:t>abk_kuwait (</a:t>
                      </a:r>
                      <a:r>
                        <a:rPr lang="ar-AE" sz="1000" b="1"/>
                        <a:t>البنك الأهلي الكويتي) - 2016-12-18 12:09:44</a:t>
                      </a:r>
                      <a:r>
                        <a:rPr lang="ar-AE" sz="1000"/>
                        <a:t>
يرعى البنك الأهلي الكويتي تخريج 20 طالبا من طلبة متلازمة الداون (</a:t>
                      </a:r>
                      <a:r>
                        <a:rPr lang="en-US" sz="1000"/>
                        <a:t>DS) </a:t>
                      </a:r>
                      <a:r>
                        <a:rPr lang="ar-AE" sz="1000"/>
                        <a:t>من الذين بذلوا جهودا متميزة وتخرجوا بنجاح من  ورش عمل صقل المهارات لمتلازمة الداون (</a:t>
                      </a:r>
                      <a:r>
                        <a:rPr lang="en-US" sz="1000"/>
                        <a:t>KDSS). </a:t>
                      </a:r>
                      <a:r>
                        <a:rPr lang="ar-AE" sz="1000"/>
                        <a:t>وقد تم تصميم ورش العمل هذه لتحسين المهارات الاجتماعية وزيادة وعي المصابين بمتلازمة الداون، لتأهيلهم للعيش بشكل أفضل والانخراط مع بقية أفراد المجتمع
#</a:t>
                      </a:r>
                      <a:r>
                        <a:rPr lang="en-US" sz="1000"/>
                        <a:t>abk_cares</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0.7308%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61554047"/>
                  </a:ext>
                </a:extLst>
              </a:tr>
              <a:tr h="370840">
                <a:tc>
                  <a:txBody>
                    <a:bodyPr/>
                    <a:lstStyle/>
                    <a:p>
                      <a:r>
                        <a:rPr lang="en-US" sz="1000" b="1"/>
                        <a:t>nbkgroup (National Bank of Kuwait) - 2016-12-18 11:47:59</a:t>
                      </a:r>
                      <a:r>
                        <a:rPr lang="en-US" sz="1000"/>
                        <a:t>
#NBKComminuty #NBKShabab 
</a:t>
                      </a:r>
                      <a:r>
                        <a:rPr lang="ar-AE" sz="1000"/>
                        <a:t>تعرفوا على علي ابو الحسن المدير التنفيذي واحد مؤسسين شركة تاب للدفع وتسهيل الدفع اونلاين الثلاثاء الساعة 7 مساءا في سرداب لاب للتسجيل عن طريق البايو @</a:t>
                      </a:r>
                      <a:r>
                        <a:rPr lang="en-US" sz="1000"/>
                        <a:t>sirdab_lab 
Meet the Co-Founder and CEO Ali Abulhasan of @gotapnow, a leading company in providing an innovative experience in electronic payments in Kuwait Tuesday, 20th of December at 7:00 PM at Sirdab Lab Sign up via the link in @sirdab_lab bio</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0.4824%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01377774"/>
                  </a:ext>
                </a:extLst>
              </a:tr>
              <a:tr h="370840">
                <a:tc>
                  <a:txBody>
                    <a:bodyPr/>
                    <a:lstStyle/>
                    <a:p>
                      <a:r>
                        <a:rPr lang="en-US" sz="1000" b="1"/>
                        <a:t>warba_bank (Warba Bank </a:t>
                      </a:r>
                      <a:r>
                        <a:rPr lang="ar-AE" sz="1000" b="1"/>
                        <a:t>بنك وربة) - 2016-12-18 11:12:43</a:t>
                      </a:r>
                      <a:r>
                        <a:rPr lang="ar-AE" sz="1000"/>
                        <a:t>
لغة الضاد لغة القرآن وفخر العرب، ولسان الشعر، ومنطق الفصاحة
#اليوم_العالمي_للغة_العربية</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0.7222%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29322848"/>
                  </a:ext>
                </a:extLst>
              </a:tr>
              <a:tr h="370840">
                <a:tc>
                  <a:txBody>
                    <a:bodyPr/>
                    <a:lstStyle/>
                    <a:p>
                      <a:r>
                        <a:rPr lang="en-US" sz="1000" b="1"/>
                        <a:t>altijaricbk (Commercial Bank Of Kuwait) - 2016-12-18 11:00:55</a:t>
                      </a:r>
                      <a:r>
                        <a:rPr lang="en-US" sz="1000"/>
                        <a:t>
</a:t>
                      </a:r>
                      <a:r>
                        <a:rPr lang="ar-AE" sz="1000"/>
                        <a:t>نهنئ الفائزين بسحب النجمة اليومي من 11/12/2016 إلى 15/12/2016 وترقبوا السحب على ٢٥٠,٠٠٠ د.ك</a:t>
                      </a:r>
                      <a:endParaRPr lang="en-US" sz="1000"/>
                    </a:p>
                  </a:txBody>
                  <a:tcPr/>
                </a:tc>
                <a:tc>
                  <a:txBody>
                    <a:bodyPr/>
                    <a:lstStyle/>
                    <a:p>
                      <a:r>
                        <a:rPr lang="en-US" sz="1000"/>
                        <a:t>203</a:t>
                      </a:r>
                      <a:endParaRPr lang="en-US" sz="1000"/>
                    </a:p>
                  </a:txBody>
                  <a:tcPr/>
                </a:tc>
                <a:tc>
                  <a:txBody>
                    <a:bodyPr/>
                    <a:lstStyle/>
                    <a:p>
                      <a:r>
                        <a:rPr lang="en-US" sz="1000"/>
                        <a:t>25</a:t>
                      </a:r>
                      <a:endParaRPr lang="en-US" sz="1000"/>
                    </a:p>
                  </a:txBody>
                  <a:tcPr/>
                </a:tc>
                <a:tc>
                  <a:txBody>
                    <a:bodyPr/>
                    <a:lstStyle/>
                    <a:p>
                      <a:r>
                        <a:rPr lang="en-US" sz="1000"/>
                        <a:t>1.1326%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9747629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630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- 8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44546085"/>
                    </a:ext>
                  </a:extLst>
                </a:gridCol>
                <a:gridCol w="987552">
                  <a:extLst>
                    <a:ext uri="{9D8B030D-6E8A-4147-A177-3AD203B41FA5}">
                      <a16:colId xmlns:a16="http://schemas.microsoft.com/office/drawing/2014/main" val="99602477"/>
                    </a:ext>
                  </a:extLst>
                </a:gridCol>
                <a:gridCol w="987552">
                  <a:extLst>
                    <a:ext uri="{9D8B030D-6E8A-4147-A177-3AD203B41FA5}">
                      <a16:colId xmlns:a16="http://schemas.microsoft.com/office/drawing/2014/main" val="2314059619"/>
                    </a:ext>
                  </a:extLst>
                </a:gridCol>
                <a:gridCol w="987552">
                  <a:extLst>
                    <a:ext uri="{9D8B030D-6E8A-4147-A177-3AD203B41FA5}">
                      <a16:colId xmlns:a16="http://schemas.microsoft.com/office/drawing/2014/main" val="2093784900"/>
                    </a:ext>
                  </a:extLst>
                </a:gridCol>
                <a:gridCol w="987552">
                  <a:extLst>
                    <a:ext uri="{9D8B030D-6E8A-4147-A177-3AD203B41FA5}">
                      <a16:colId xmlns:a16="http://schemas.microsoft.com/office/drawing/2014/main" val="425502115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28059220"/>
                  </a:ext>
                </a:extLst>
              </a:tr>
              <a:tr h="370840">
                <a:tc>
                  <a:txBody>
                    <a:bodyPr/>
                    <a:lstStyle/>
                    <a:p>
                      <a:r>
                        <a:rPr lang="en-US" sz="1000" b="1"/>
                        <a:t>burganbankkuwait (Burgan Bank) - 2016-12-18 11:00:10</a:t>
                      </a:r>
                      <a:r>
                        <a:rPr lang="en-US" sz="1000"/>
                        <a:t>
.
#BurganBankDraws #BurganBankWinners #BurganBankYawmi 
</a:t>
                      </a:r>
                      <a:r>
                        <a:rPr lang="ar-AE" sz="1000"/>
                        <a:t>ممثل وزارة التجارة السيد عبدالعزيز اشكناني يعلن الرابح في سحب حساب يومي الربع السنوي والذي فاز ب ١٢٥٠٠٠ دينار، الف مبروك للفائز احمد خليفه راشد الشحومي</a:t>
                      </a:r>
                      <a:endParaRPr lang="en-US" sz="1000"/>
                    </a:p>
                  </a:txBody>
                  <a:tcPr/>
                </a:tc>
                <a:tc>
                  <a:txBody>
                    <a:bodyPr/>
                    <a:lstStyle/>
                    <a:p>
                      <a:r>
                        <a:rPr lang="en-US" sz="1000"/>
                        <a:t>110</a:t>
                      </a:r>
                      <a:endParaRPr lang="en-US" sz="1000"/>
                    </a:p>
                  </a:txBody>
                  <a:tcPr/>
                </a:tc>
                <a:tc>
                  <a:txBody>
                    <a:bodyPr/>
                    <a:lstStyle/>
                    <a:p>
                      <a:r>
                        <a:rPr lang="en-US" sz="1000"/>
                        <a:t>2</a:t>
                      </a:r>
                      <a:endParaRPr lang="en-US" sz="1000"/>
                    </a:p>
                  </a:txBody>
                  <a:tcPr/>
                </a:tc>
                <a:tc>
                  <a:txBody>
                    <a:bodyPr/>
                    <a:lstStyle/>
                    <a:p>
                      <a:r>
                        <a:rPr lang="en-US" sz="1000"/>
                        <a:t>1.1283%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71029664"/>
                  </a:ext>
                </a:extLst>
              </a:tr>
              <a:tr h="370840">
                <a:tc>
                  <a:txBody>
                    <a:bodyPr/>
                    <a:lstStyle/>
                    <a:p>
                      <a:r>
                        <a:rPr lang="en-US" sz="1000" b="1"/>
                        <a:t>nbkgroup (National Bank of Kuwait) - 2016-12-18 10:54:25</a:t>
                      </a:r>
                      <a:r>
                        <a:rPr lang="en-US" sz="1000"/>
                        <a:t>
#NBKOffers
</a:t>
                      </a:r>
                      <a:r>
                        <a:rPr lang="ar-AE" sz="1000"/>
                        <a:t>ضاعف نقاط مايلز إلى 6 مقابل كل 1 د.ك تنفقه باستخدام بطاقة </a:t>
                      </a:r>
                      <a:r>
                        <a:rPr lang="en-US" sz="1000"/>
                        <a:t>Visa Signature  </a:t>
                      </a:r>
                      <a:r>
                        <a:rPr lang="ar-AE" sz="1000"/>
                        <a:t>لدى قبله للسياحة والسفر. للمزيد </a:t>
                      </a:r>
                      <a:r>
                        <a:rPr lang="en-US" sz="1000"/>
                        <a:t>nbk.com/offers 
Double your NBK Miles Points to 6 with every KD1 when using your Visa Signature card at Qiblah Travel Agency! Visit nbk.com/offers 
@qiblahtravel</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0.4824%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40081864"/>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7089178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102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- 9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42145005"/>
                    </a:ext>
                  </a:extLst>
                </a:gridCol>
                <a:gridCol w="987552">
                  <a:extLst>
                    <a:ext uri="{9D8B030D-6E8A-4147-A177-3AD203B41FA5}">
                      <a16:colId xmlns:a16="http://schemas.microsoft.com/office/drawing/2014/main" val="1355411125"/>
                    </a:ext>
                  </a:extLst>
                </a:gridCol>
                <a:gridCol w="987552">
                  <a:extLst>
                    <a:ext uri="{9D8B030D-6E8A-4147-A177-3AD203B41FA5}">
                      <a16:colId xmlns:a16="http://schemas.microsoft.com/office/drawing/2014/main" val="4222083728"/>
                    </a:ext>
                  </a:extLst>
                </a:gridCol>
                <a:gridCol w="987552">
                  <a:extLst>
                    <a:ext uri="{9D8B030D-6E8A-4147-A177-3AD203B41FA5}">
                      <a16:colId xmlns:a16="http://schemas.microsoft.com/office/drawing/2014/main" val="1774576587"/>
                    </a:ext>
                  </a:extLst>
                </a:gridCol>
                <a:gridCol w="987552">
                  <a:extLst>
                    <a:ext uri="{9D8B030D-6E8A-4147-A177-3AD203B41FA5}">
                      <a16:colId xmlns:a16="http://schemas.microsoft.com/office/drawing/2014/main" val="353225841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371767112"/>
                  </a:ext>
                </a:extLst>
              </a:tr>
              <a:tr h="370840">
                <a:tc>
                  <a:txBody>
                    <a:bodyPr/>
                    <a:lstStyle/>
                    <a:p>
                      <a:r>
                        <a:rPr lang="en-US" sz="1000" b="1"/>
                        <a:t>gulf_bank (Gulf Bank - </a:t>
                      </a:r>
                      <a:r>
                        <a:rPr lang="ar-AE" sz="1000" b="1"/>
                        <a:t>بنك الخليج) - 2016-12-18 10:30:21</a:t>
                      </a:r>
                      <a:r>
                        <a:rPr lang="ar-AE" sz="1000"/>
                        <a:t>
مبروك للرابح 100 د.ك
يرجى مخطابتنا على </a:t>
                      </a:r>
                      <a:r>
                        <a:rPr lang="en-US" sz="1000"/>
                        <a:t>socialmedia@gulfbank.com.kw </a:t>
                      </a:r>
                      <a:r>
                        <a:rPr lang="ar-AE" sz="1000"/>
                        <a:t>وذلك لتزويدنا بالتفاصيل
في حال لم يتم استلام الجائزه خلال شهر من تاريخ الاعلان سيتم الغائها 
@</a:t>
                      </a:r>
                      <a:r>
                        <a:rPr lang="en-US" sz="1000"/>
                        <a:t>hanialkayed</a:t>
                      </a:r>
                      <a:endParaRPr lang="en-US" sz="1000"/>
                    </a:p>
                  </a:txBody>
                  <a:tcPr/>
                </a:tc>
                <a:tc>
                  <a:txBody>
                    <a:bodyPr/>
                    <a:lstStyle/>
                    <a:p>
                      <a:r>
                        <a:rPr lang="en-US" sz="1000"/>
                        <a:t>458</a:t>
                      </a:r>
                      <a:endParaRPr lang="en-US" sz="1000"/>
                    </a:p>
                  </a:txBody>
                  <a:tcPr/>
                </a:tc>
                <a:tc>
                  <a:txBody>
                    <a:bodyPr/>
                    <a:lstStyle/>
                    <a:p>
                      <a:r>
                        <a:rPr lang="en-US" sz="1000"/>
                        <a:t>22</a:t>
                      </a:r>
                      <a:endParaRPr lang="en-US" sz="1000"/>
                    </a:p>
                  </a:txBody>
                  <a:tcPr/>
                </a:tc>
                <a:tc>
                  <a:txBody>
                    <a:bodyPr/>
                    <a:lstStyle/>
                    <a:p>
                      <a:r>
                        <a:rPr lang="en-US" sz="1000"/>
                        <a:t>0.6167%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59741622"/>
                  </a:ext>
                </a:extLst>
              </a:tr>
              <a:tr h="370840">
                <a:tc>
                  <a:txBody>
                    <a:bodyPr/>
                    <a:lstStyle/>
                    <a:p>
                      <a:r>
                        <a:rPr lang="en-US" sz="1000" b="1"/>
                        <a:t>altijaricbk (Commercial Bank Of Kuwait) - 2016-12-18 10:02:06</a:t>
                      </a:r>
                      <a:r>
                        <a:rPr lang="en-US" sz="1000"/>
                        <a:t>
</a:t>
                      </a:r>
                      <a:r>
                        <a:rPr lang="ar-AE" sz="1000"/>
                        <a:t>اليوم العالمي للغة العربية
18 ديسمبر هو اليوم الذي أصدرت فيه الجمعية العامة للأمم المتحدة قرار ادخال اللغة العربية ضمن اللغات الرسمية</a:t>
                      </a:r>
                      <a:endParaRPr lang="en-US" sz="1000"/>
                    </a:p>
                  </a:txBody>
                  <a:tcPr/>
                </a:tc>
                <a:tc>
                  <a:txBody>
                    <a:bodyPr/>
                    <a:lstStyle/>
                    <a:p>
                      <a:r>
                        <a:rPr lang="en-US" sz="1000"/>
                        <a:t>142</a:t>
                      </a:r>
                      <a:endParaRPr lang="en-US" sz="1000"/>
                    </a:p>
                  </a:txBody>
                  <a:tcPr/>
                </a:tc>
                <a:tc>
                  <a:txBody>
                    <a:bodyPr/>
                    <a:lstStyle/>
                    <a:p>
                      <a:r>
                        <a:rPr lang="en-US" sz="1000"/>
                        <a:t>4</a:t>
                      </a:r>
                      <a:endParaRPr lang="en-US" sz="1000"/>
                    </a:p>
                  </a:txBody>
                  <a:tcPr/>
                </a:tc>
                <a:tc>
                  <a:txBody>
                    <a:bodyPr/>
                    <a:lstStyle/>
                    <a:p>
                      <a:r>
                        <a:rPr lang="en-US" sz="1000"/>
                        <a:t>0.7252%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4479532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52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3066519"/>
                    </a:ext>
                  </a:extLst>
                </a:gridCol>
                <a:gridCol w="1481328">
                  <a:extLst>
                    <a:ext uri="{9D8B030D-6E8A-4147-A177-3AD203B41FA5}">
                      <a16:colId xmlns:a16="http://schemas.microsoft.com/office/drawing/2014/main" val="1837510891"/>
                    </a:ext>
                  </a:extLst>
                </a:gridCol>
                <a:gridCol w="1481328">
                  <a:extLst>
                    <a:ext uri="{9D8B030D-6E8A-4147-A177-3AD203B41FA5}">
                      <a16:colId xmlns:a16="http://schemas.microsoft.com/office/drawing/2014/main" val="2136227857"/>
                    </a:ext>
                  </a:extLst>
                </a:gridCol>
                <a:gridCol w="1481328">
                  <a:extLst>
                    <a:ext uri="{9D8B030D-6E8A-4147-A177-3AD203B41FA5}">
                      <a16:colId xmlns:a16="http://schemas.microsoft.com/office/drawing/2014/main" val="550464977"/>
                    </a:ext>
                  </a:extLst>
                </a:gridCol>
                <a:gridCol w="1481328">
                  <a:extLst>
                    <a:ext uri="{9D8B030D-6E8A-4147-A177-3AD203B41FA5}">
                      <a16:colId xmlns:a16="http://schemas.microsoft.com/office/drawing/2014/main" val="371595474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939435457"/>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1392160605"/>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3684947493"/>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113</a:t>
                      </a:r>
                      <a:endParaRPr lang="en-US" sz="1000"/>
                    </a:p>
                  </a:txBody>
                  <a:tcPr/>
                </a:tc>
                <a:tc>
                  <a:txBody>
                    <a:bodyPr/>
                    <a:lstStyle/>
                    <a:p>
                      <a:r>
                        <a:rPr lang="en-US" sz="1000"/>
                        <a:t>4.5</a:t>
                      </a:r>
                      <a:endParaRPr lang="en-US" sz="1000"/>
                    </a:p>
                  </a:txBody>
                  <a:tcPr/>
                </a:tc>
                <a:tc>
                  <a:txBody>
                    <a:bodyPr/>
                    <a:lstStyle/>
                    <a:p>
                      <a:r>
                        <a:rPr lang="en-US" sz="1000"/>
                        <a:t>117.5</a:t>
                      </a:r>
                      <a:endParaRPr lang="en-US" sz="1000"/>
                    </a:p>
                  </a:txBody>
                  <a:tcPr/>
                </a:tc>
                <a:extLst>
                  <a:ext uri="{0D108BD9-81ED-4DB2-BD59-A6C34878D82A}">
                    <a16:rowId xmlns:a16="http://schemas.microsoft.com/office/drawing/2014/main" val="2723935584"/>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15715876"/>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3736568864"/>
                  </a:ext>
                </a:extLst>
              </a:tr>
              <a:tr h="370840">
                <a:tc>
                  <a:txBody>
                    <a:bodyPr/>
                    <a:lstStyle/>
                    <a:p>
                      <a:r>
                        <a:rPr lang="ar-AE" sz="1000"/>
                        <a:t>#قطر</a:t>
                      </a:r>
                      <a:endParaRPr lang="en-US" sz="1000"/>
                    </a:p>
                  </a:txBody>
                  <a:tcPr/>
                </a:tc>
                <a:tc>
                  <a:txBody>
                    <a:bodyPr/>
                    <a:lstStyle/>
                    <a:p>
                      <a:r>
                        <a:rPr lang="en-US" sz="1000"/>
                        <a:t>2</a:t>
                      </a:r>
                      <a:endParaRPr lang="en-US" sz="1000"/>
                    </a:p>
                  </a:txBody>
                  <a:tcPr/>
                </a:tc>
                <a:tc>
                  <a:txBody>
                    <a:bodyPr/>
                    <a:lstStyle/>
                    <a:p>
                      <a:r>
                        <a:rPr lang="en-US" sz="1000"/>
                        <a:t>305</a:t>
                      </a:r>
                      <a:endParaRPr lang="en-US" sz="1000"/>
                    </a:p>
                  </a:txBody>
                  <a:tcPr/>
                </a:tc>
                <a:tc>
                  <a:txBody>
                    <a:bodyPr/>
                    <a:lstStyle/>
                    <a:p>
                      <a:r>
                        <a:rPr lang="en-US" sz="1000"/>
                        <a:t>12.5</a:t>
                      </a:r>
                      <a:endParaRPr lang="en-US" sz="1000"/>
                    </a:p>
                  </a:txBody>
                  <a:tcPr/>
                </a:tc>
                <a:tc>
                  <a:txBody>
                    <a:bodyPr/>
                    <a:lstStyle/>
                    <a:p>
                      <a:r>
                        <a:rPr lang="en-US" sz="1000"/>
                        <a:t>317.5</a:t>
                      </a:r>
                      <a:endParaRPr lang="en-US" sz="1000"/>
                    </a:p>
                  </a:txBody>
                  <a:tcPr/>
                </a:tc>
                <a:extLst>
                  <a:ext uri="{0D108BD9-81ED-4DB2-BD59-A6C34878D82A}">
                    <a16:rowId xmlns:a16="http://schemas.microsoft.com/office/drawing/2014/main" val="200484890"/>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2837614396"/>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186</a:t>
                      </a:r>
                      <a:endParaRPr lang="en-US" sz="1000"/>
                    </a:p>
                  </a:txBody>
                  <a:tcPr/>
                </a:tc>
                <a:extLst>
                  <a:ext uri="{0D108BD9-81ED-4DB2-BD59-A6C34878D82A}">
                    <a16:rowId xmlns:a16="http://schemas.microsoft.com/office/drawing/2014/main" val="3226470448"/>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3534578796"/>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107623624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157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2605656"/>
                    </a:ext>
                  </a:extLst>
                </a:gridCol>
                <a:gridCol w="1481328">
                  <a:extLst>
                    <a:ext uri="{9D8B030D-6E8A-4147-A177-3AD203B41FA5}">
                      <a16:colId xmlns:a16="http://schemas.microsoft.com/office/drawing/2014/main" val="117220908"/>
                    </a:ext>
                  </a:extLst>
                </a:gridCol>
                <a:gridCol w="1481328">
                  <a:extLst>
                    <a:ext uri="{9D8B030D-6E8A-4147-A177-3AD203B41FA5}">
                      <a16:colId xmlns:a16="http://schemas.microsoft.com/office/drawing/2014/main" val="809930968"/>
                    </a:ext>
                  </a:extLst>
                </a:gridCol>
                <a:gridCol w="1481328">
                  <a:extLst>
                    <a:ext uri="{9D8B030D-6E8A-4147-A177-3AD203B41FA5}">
                      <a16:colId xmlns:a16="http://schemas.microsoft.com/office/drawing/2014/main" val="1110009231"/>
                    </a:ext>
                  </a:extLst>
                </a:gridCol>
                <a:gridCol w="1481328">
                  <a:extLst>
                    <a:ext uri="{9D8B030D-6E8A-4147-A177-3AD203B41FA5}">
                      <a16:colId xmlns:a16="http://schemas.microsoft.com/office/drawing/2014/main" val="91706195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33153096"/>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3501937749"/>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970743298"/>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3869586057"/>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2306078378"/>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432</a:t>
                      </a:r>
                      <a:endParaRPr lang="en-US" sz="1000"/>
                    </a:p>
                  </a:txBody>
                  <a:tcPr/>
                </a:tc>
                <a:extLst>
                  <a:ext uri="{0D108BD9-81ED-4DB2-BD59-A6C34878D82A}">
                    <a16:rowId xmlns:a16="http://schemas.microsoft.com/office/drawing/2014/main" val="921153309"/>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522</a:t>
                      </a:r>
                      <a:endParaRPr lang="en-US" sz="1000"/>
                    </a:p>
                  </a:txBody>
                  <a:tcPr/>
                </a:tc>
                <a:extLst>
                  <a:ext uri="{0D108BD9-81ED-4DB2-BD59-A6C34878D82A}">
                    <a16:rowId xmlns:a16="http://schemas.microsoft.com/office/drawing/2014/main" val="3077825554"/>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5081</a:t>
                      </a:r>
                      <a:endParaRPr lang="en-US" sz="1000"/>
                    </a:p>
                  </a:txBody>
                  <a:tcPr/>
                </a:tc>
                <a:tc>
                  <a:txBody>
                    <a:bodyPr/>
                    <a:lstStyle/>
                    <a:p>
                      <a:r>
                        <a:rPr lang="en-US" sz="1000"/>
                        <a:t>7447.5</a:t>
                      </a:r>
                      <a:endParaRPr lang="en-US" sz="1000"/>
                    </a:p>
                  </a:txBody>
                  <a:tcPr/>
                </a:tc>
                <a:tc>
                  <a:txBody>
                    <a:bodyPr/>
                    <a:lstStyle/>
                    <a:p>
                      <a:r>
                        <a:rPr lang="en-US" sz="1000"/>
                        <a:t>12528.5</a:t>
                      </a:r>
                      <a:endParaRPr lang="en-US" sz="1000"/>
                    </a:p>
                  </a:txBody>
                  <a:tcPr/>
                </a:tc>
                <a:extLst>
                  <a:ext uri="{0D108BD9-81ED-4DB2-BD59-A6C34878D82A}">
                    <a16:rowId xmlns:a16="http://schemas.microsoft.com/office/drawing/2014/main" val="3121938942"/>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1541</a:t>
                      </a:r>
                      <a:endParaRPr lang="en-US" sz="1000"/>
                    </a:p>
                  </a:txBody>
                  <a:tcPr/>
                </a:tc>
                <a:tc>
                  <a:txBody>
                    <a:bodyPr/>
                    <a:lstStyle/>
                    <a:p>
                      <a:r>
                        <a:rPr lang="en-US" sz="1000"/>
                        <a:t>75</a:t>
                      </a:r>
                      <a:endParaRPr lang="en-US" sz="1000"/>
                    </a:p>
                  </a:txBody>
                  <a:tcPr/>
                </a:tc>
                <a:tc>
                  <a:txBody>
                    <a:bodyPr/>
                    <a:lstStyle/>
                    <a:p>
                      <a:r>
                        <a:rPr lang="en-US" sz="1000"/>
                        <a:t>1616</a:t>
                      </a:r>
                      <a:endParaRPr lang="en-US" sz="1000"/>
                    </a:p>
                  </a:txBody>
                  <a:tcPr/>
                </a:tc>
                <a:extLst>
                  <a:ext uri="{0D108BD9-81ED-4DB2-BD59-A6C34878D82A}">
                    <a16:rowId xmlns:a16="http://schemas.microsoft.com/office/drawing/2014/main" val="3378151259"/>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1469</a:t>
                      </a:r>
                      <a:endParaRPr lang="en-US" sz="1000"/>
                    </a:p>
                  </a:txBody>
                  <a:tcPr/>
                </a:tc>
                <a:extLst>
                  <a:ext uri="{0D108BD9-81ED-4DB2-BD59-A6C34878D82A}">
                    <a16:rowId xmlns:a16="http://schemas.microsoft.com/office/drawing/2014/main" val="4147971296"/>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1531</a:t>
                      </a:r>
                      <a:endParaRPr lang="en-US" sz="1000"/>
                    </a:p>
                  </a:txBody>
                  <a:tcPr/>
                </a:tc>
                <a:extLst>
                  <a:ext uri="{0D108BD9-81ED-4DB2-BD59-A6C34878D82A}">
                    <a16:rowId xmlns:a16="http://schemas.microsoft.com/office/drawing/2014/main" val="3926953945"/>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134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4522432"/>
                    </a:ext>
                  </a:extLst>
                </a:gridCol>
                <a:gridCol w="1481328">
                  <a:extLst>
                    <a:ext uri="{9D8B030D-6E8A-4147-A177-3AD203B41FA5}">
                      <a16:colId xmlns:a16="http://schemas.microsoft.com/office/drawing/2014/main" val="3917667425"/>
                    </a:ext>
                  </a:extLst>
                </a:gridCol>
                <a:gridCol w="1481328">
                  <a:extLst>
                    <a:ext uri="{9D8B030D-6E8A-4147-A177-3AD203B41FA5}">
                      <a16:colId xmlns:a16="http://schemas.microsoft.com/office/drawing/2014/main" val="2363538164"/>
                    </a:ext>
                  </a:extLst>
                </a:gridCol>
                <a:gridCol w="1481328">
                  <a:extLst>
                    <a:ext uri="{9D8B030D-6E8A-4147-A177-3AD203B41FA5}">
                      <a16:colId xmlns:a16="http://schemas.microsoft.com/office/drawing/2014/main" val="1883934537"/>
                    </a:ext>
                  </a:extLst>
                </a:gridCol>
                <a:gridCol w="1481328">
                  <a:extLst>
                    <a:ext uri="{9D8B030D-6E8A-4147-A177-3AD203B41FA5}">
                      <a16:colId xmlns:a16="http://schemas.microsoft.com/office/drawing/2014/main" val="236153198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34884621"/>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1270.6</a:t>
                      </a:r>
                      <a:endParaRPr lang="en-US" sz="1000"/>
                    </a:p>
                  </a:txBody>
                  <a:tcPr/>
                </a:tc>
                <a:tc>
                  <a:txBody>
                    <a:bodyPr/>
                    <a:lstStyle/>
                    <a:p>
                      <a:r>
                        <a:rPr lang="en-US" sz="1000"/>
                        <a:t>70.2</a:t>
                      </a:r>
                      <a:endParaRPr lang="en-US" sz="1000"/>
                    </a:p>
                  </a:txBody>
                  <a:tcPr/>
                </a:tc>
                <a:tc>
                  <a:txBody>
                    <a:bodyPr/>
                    <a:lstStyle/>
                    <a:p>
                      <a:r>
                        <a:rPr lang="en-US" sz="1000"/>
                        <a:t>1340.8</a:t>
                      </a:r>
                      <a:endParaRPr lang="en-US" sz="1000"/>
                    </a:p>
                  </a:txBody>
                  <a:tcPr/>
                </a:tc>
                <a:extLst>
                  <a:ext uri="{0D108BD9-81ED-4DB2-BD59-A6C34878D82A}">
                    <a16:rowId xmlns:a16="http://schemas.microsoft.com/office/drawing/2014/main" val="4293394368"/>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4282152356"/>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430629915"/>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419216372"/>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8801</a:t>
                      </a:r>
                      <a:endParaRPr lang="en-US" sz="1000"/>
                    </a:p>
                  </a:txBody>
                  <a:tcPr/>
                </a:tc>
                <a:extLst>
                  <a:ext uri="{0D108BD9-81ED-4DB2-BD59-A6C34878D82A}">
                    <a16:rowId xmlns:a16="http://schemas.microsoft.com/office/drawing/2014/main" val="164918942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712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73772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72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Image Filter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25682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108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Video Filter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1429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12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1290</Words>
  <Application>Microsoft Office PowerPoint</Application>
  <PresentationFormat>On-screen Show (4:3)</PresentationFormat>
  <Paragraphs>610</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IG FULL</vt:lpstr>
      <vt:lpstr>Key Metrics Table</vt:lpstr>
      <vt:lpstr>Key Metrics Radar</vt:lpstr>
      <vt:lpstr>Followers Total</vt:lpstr>
      <vt:lpstr>Followers Change</vt:lpstr>
      <vt:lpstr>Followers Change Rate</vt:lpstr>
      <vt:lpstr>Followers Change Per Weekday</vt:lpstr>
      <vt:lpstr>Following Total</vt:lpstr>
      <vt:lpstr>Following Change</vt:lpstr>
      <vt:lpstr>Following Change Rate</vt:lpstr>
      <vt:lpstr>Posts</vt:lpstr>
      <vt:lpstr>Posts By Hour</vt:lpstr>
      <vt:lpstr>Posts By Weekday</vt:lpstr>
      <vt:lpstr>Posts Type Distribution</vt:lpstr>
      <vt:lpstr>Interactions Distribution</vt:lpstr>
      <vt:lpstr>Interaction Rate</vt:lpstr>
      <vt:lpstr>Interaction Rate By Hour</vt:lpstr>
      <vt:lpstr>Interaction Rate By Weekday</vt:lpstr>
      <vt:lpstr>Average Likes Per Post</vt:lpstr>
      <vt:lpstr>Average Comments Per Post</vt:lpstr>
      <vt:lpstr>Average Interactions Per Post</vt:lpstr>
      <vt:lpstr>Key Metrics Table</vt:lpstr>
      <vt:lpstr>Posts Table - 1 of 9</vt:lpstr>
      <vt:lpstr>Posts Table - 2 of 9</vt:lpstr>
      <vt:lpstr>Posts Table - 3 of 9</vt:lpstr>
      <vt:lpstr>Posts Table - 4 of 9</vt:lpstr>
      <vt:lpstr>Posts Table - 5 of 9</vt:lpstr>
      <vt:lpstr>Posts Table - 6 of 9</vt:lpstr>
      <vt:lpstr>Posts Table - 7 of 9</vt:lpstr>
      <vt:lpstr>Posts Table - 8 of 9</vt:lpstr>
      <vt:lpstr>Posts Table - 9 of 9</vt:lpstr>
      <vt:lpstr>Hashtag Detection - 1 of 3</vt:lpstr>
      <vt:lpstr>Hashtag Detection - 2 of 3</vt:lpstr>
      <vt:lpstr>Hashtag Detection - 3 of 3</vt:lpstr>
      <vt:lpstr>Interaction Rate By Post Type</vt:lpstr>
      <vt:lpstr>Image Filter Distribution</vt:lpstr>
      <vt:lpstr>Video Filter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FULL</dc:title>
  <dc:creator>Administrator</dc:creator>
  <cp:lastModifiedBy>Administrator</cp:lastModifiedBy>
  <cp:revision>1</cp:revision>
  <dcterms:created xsi:type="dcterms:W3CDTF">2016-12-22T08:07:35Z</dcterms:created>
  <dcterms:modified xsi:type="dcterms:W3CDTF">2016-12-22T08:08:50Z</dcterms:modified>
</cp:coreProperties>
</file>