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sldSz cx="9144000" cy="6858000" type="screen4x3"/>
  <p:notesSz cx="6858000" cy="9144000"/>
  <p:embeddedFontLst>
    <p:embeddedFont>
      <p:font typeface="Calibri" panose="020F0502020204030204" pitchFamily="34" charset="0"/>
      <p:regular r:id="rId18"/>
      <p:bold r:id="rId19"/>
      <p:italic r:id="rId20"/>
      <p:boldItalic r:id="rId2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1.fntdata"/><Relationship Id="rId3" Type="http://schemas.openxmlformats.org/officeDocument/2006/relationships/slide" Target="slides/slide2.xml"/><Relationship Id="rId21"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dPt>
            <c:idx val="5"/>
            <c:bubble3D val="0"/>
            <c:spPr>
              <a:solidFill>
                <a:schemeClr val="accent6"/>
              </a:solidFill>
              <a:ln w="19050">
                <a:solidFill>
                  <a:schemeClr val="lt1"/>
                </a:solidFill>
              </a:ln>
              <a:effectLst/>
            </c:spPr>
          </c:dPt>
          <c:dPt>
            <c:idx val="6"/>
            <c:bubble3D val="0"/>
            <c:spPr>
              <a:solidFill>
                <a:schemeClr val="accent1">
                  <a:lumMod val="60000"/>
                </a:schemeClr>
              </a:solidFill>
              <a:ln w="19050">
                <a:solidFill>
                  <a:schemeClr val="lt1"/>
                </a:solidFill>
              </a:ln>
              <a:effectLst/>
            </c:spPr>
          </c:dPt>
          <c:dPt>
            <c:idx val="7"/>
            <c:bubble3D val="0"/>
            <c:spPr>
              <a:solidFill>
                <a:schemeClr val="accent2">
                  <a:lumMod val="60000"/>
                </a:schemeClr>
              </a:solidFill>
              <a:ln w="19050">
                <a:solidFill>
                  <a:schemeClr val="lt1"/>
                </a:solidFill>
              </a:ln>
              <a:effectLst/>
            </c:spPr>
          </c:dPt>
          <c:dPt>
            <c:idx val="8"/>
            <c:bubble3D val="0"/>
            <c:spPr>
              <a:solidFill>
                <a:schemeClr val="accent3">
                  <a:lumMod val="60000"/>
                </a:schemeClr>
              </a:solidFill>
              <a:ln w="19050">
                <a:solidFill>
                  <a:schemeClr val="lt1"/>
                </a:solidFill>
              </a:ln>
              <a:effectLst/>
            </c:spPr>
          </c:dPt>
          <c:cat>
            <c:strRef>
              <c:f>Sheet1!$A$1:$I$1</c:f>
              <c:strCache>
                <c:ptCount val="9"/>
                <c:pt idx="0">
                  <c:v>kfhgroup (Kuwait Finance House)</c:v>
                </c:pt>
                <c:pt idx="1">
                  <c:v>aldawlibank (بنك الكويت الدولي KIB)</c:v>
                </c:pt>
                <c:pt idx="2">
                  <c:v>bankboubyan (بنك بوبيان⠀⠀⠀)</c:v>
                </c:pt>
                <c:pt idx="3">
                  <c:v>nbkgroup (National Bank of Kuwait)</c:v>
                </c:pt>
                <c:pt idx="4">
                  <c:v>warba_bank (Warba Bank بنك وربة)</c:v>
                </c:pt>
                <c:pt idx="5">
                  <c:v>gulf_bank (Gulf Bank - بنك الخليج)</c:v>
                </c:pt>
                <c:pt idx="6">
                  <c:v>altijaricbk (Commercial Bank Of Kuwait)</c:v>
                </c:pt>
                <c:pt idx="7">
                  <c:v>abk_kuwait (البنك الأهلي الكويتي)</c:v>
                </c:pt>
                <c:pt idx="8">
                  <c:v>burganbankkuwait (Burgan Bank)</c:v>
                </c:pt>
              </c:strCache>
            </c:strRef>
          </c:cat>
          <c:val>
            <c:numRef>
              <c:f>Sheet1!$A$2:$I$2</c:f>
              <c:numCache>
                <c:formatCode>General</c:formatCode>
                <c:ptCount val="9"/>
                <c:pt idx="0">
                  <c:v>174875</c:v>
                </c:pt>
                <c:pt idx="1">
                  <c:v>24375</c:v>
                </c:pt>
                <c:pt idx="2">
                  <c:v>190871</c:v>
                </c:pt>
                <c:pt idx="3">
                  <c:v>234464</c:v>
                </c:pt>
                <c:pt idx="4">
                  <c:v>59821</c:v>
                </c:pt>
                <c:pt idx="5">
                  <c:v>77836</c:v>
                </c:pt>
                <c:pt idx="6">
                  <c:v>20131</c:v>
                </c:pt>
                <c:pt idx="7">
                  <c:v>25451</c:v>
                </c:pt>
                <c:pt idx="8">
                  <c:v>9926</c:v>
                </c:pt>
              </c:numCache>
            </c:numRef>
          </c:val>
          <c:extLst>
            <c:ext xmlns:c16="http://schemas.microsoft.com/office/drawing/2014/chart" uri="{C3380CC4-5D6E-409C-BE32-E72D297353CC}">
              <c16:uniqueId val="{00000000-662F-4AB4-8ABC-7E61ED7EFD6A}"/>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Likes</c:v>
                </c:pt>
              </c:strCache>
            </c:strRef>
          </c:tx>
          <c:spPr>
            <a:solidFill>
              <a:schemeClr val="accent1"/>
            </a:solidFill>
            <a:ln>
              <a:noFill/>
            </a:ln>
            <a:effectLst/>
          </c:spPr>
          <c:invertIfNegative val="0"/>
          <c:cat>
            <c:strRef>
              <c:f>Sheet1!$A$2:$A$10</c:f>
              <c:strCache>
                <c:ptCount val="9"/>
                <c:pt idx="0">
                  <c:v>kfhgroup (Kuwait Finance House)</c:v>
                </c:pt>
                <c:pt idx="1">
                  <c:v>aldawlibank (بنك الكويت الدولي KIB)</c:v>
                </c:pt>
                <c:pt idx="2">
                  <c:v>bankboubyan (بنك بوبيان⠀⠀⠀)</c:v>
                </c:pt>
                <c:pt idx="3">
                  <c:v>nbkgroup (National Bank of Kuwait)</c:v>
                </c:pt>
                <c:pt idx="4">
                  <c:v>warba_bank (Warba Bank بنك وربة)</c:v>
                </c:pt>
                <c:pt idx="5">
                  <c:v>gulf_bank (Gulf Bank - بنك الخليج)</c:v>
                </c:pt>
                <c:pt idx="6">
                  <c:v>altijaricbk (Commercial Bank Of Kuwait)</c:v>
                </c:pt>
                <c:pt idx="7">
                  <c:v>abk_kuwait (البنك الأهلي الكويتي)</c:v>
                </c:pt>
                <c:pt idx="8">
                  <c:v>burganbankkuwait (Burgan Bank)</c:v>
                </c:pt>
              </c:strCache>
            </c:strRef>
          </c:cat>
          <c:val>
            <c:numRef>
              <c:f>Sheet1!$B$2:$B$10</c:f>
              <c:numCache>
                <c:formatCode>General</c:formatCode>
                <c:ptCount val="9"/>
                <c:pt idx="0">
                  <c:v>2648</c:v>
                </c:pt>
                <c:pt idx="1">
                  <c:v>186</c:v>
                </c:pt>
                <c:pt idx="2">
                  <c:v>14621</c:v>
                </c:pt>
                <c:pt idx="3">
                  <c:v>13863</c:v>
                </c:pt>
                <c:pt idx="4">
                  <c:v>1847</c:v>
                </c:pt>
                <c:pt idx="5">
                  <c:v>1967</c:v>
                </c:pt>
                <c:pt idx="6">
                  <c:v>757</c:v>
                </c:pt>
                <c:pt idx="7">
                  <c:v>582</c:v>
                </c:pt>
                <c:pt idx="8">
                  <c:v>560</c:v>
                </c:pt>
              </c:numCache>
            </c:numRef>
          </c:val>
          <c:extLst>
            <c:ext xmlns:c16="http://schemas.microsoft.com/office/drawing/2014/chart" uri="{C3380CC4-5D6E-409C-BE32-E72D297353CC}">
              <c16:uniqueId val="{00000000-8514-49EB-A608-C9C5AE214AA7}"/>
            </c:ext>
          </c:extLst>
        </c:ser>
        <c:ser>
          <c:idx val="1"/>
          <c:order val="1"/>
          <c:tx>
            <c:strRef>
              <c:f>Sheet1!$C$1</c:f>
              <c:strCache>
                <c:ptCount val="1"/>
                <c:pt idx="0">
                  <c:v>Comments</c:v>
                </c:pt>
              </c:strCache>
            </c:strRef>
          </c:tx>
          <c:spPr>
            <a:solidFill>
              <a:schemeClr val="accent2"/>
            </a:solidFill>
            <a:ln>
              <a:noFill/>
            </a:ln>
            <a:effectLst/>
          </c:spPr>
          <c:invertIfNegative val="0"/>
          <c:cat>
            <c:strRef>
              <c:f>Sheet1!$A$2:$A$10</c:f>
              <c:strCache>
                <c:ptCount val="9"/>
                <c:pt idx="0">
                  <c:v>kfhgroup (Kuwait Finance House)</c:v>
                </c:pt>
                <c:pt idx="1">
                  <c:v>aldawlibank (بنك الكويت الدولي KIB)</c:v>
                </c:pt>
                <c:pt idx="2">
                  <c:v>bankboubyan (بنك بوبيان⠀⠀⠀)</c:v>
                </c:pt>
                <c:pt idx="3">
                  <c:v>nbkgroup (National Bank of Kuwait)</c:v>
                </c:pt>
                <c:pt idx="4">
                  <c:v>warba_bank (Warba Bank بنك وربة)</c:v>
                </c:pt>
                <c:pt idx="5">
                  <c:v>gulf_bank (Gulf Bank - بنك الخليج)</c:v>
                </c:pt>
                <c:pt idx="6">
                  <c:v>altijaricbk (Commercial Bank Of Kuwait)</c:v>
                </c:pt>
                <c:pt idx="7">
                  <c:v>abk_kuwait (البنك الأهلي الكويتي)</c:v>
                </c:pt>
                <c:pt idx="8">
                  <c:v>burganbankkuwait (Burgan Bank)</c:v>
                </c:pt>
              </c:strCache>
            </c:strRef>
          </c:cat>
          <c:val>
            <c:numRef>
              <c:f>Sheet1!$C$2:$C$10</c:f>
              <c:numCache>
                <c:formatCode>General</c:formatCode>
                <c:ptCount val="9"/>
                <c:pt idx="0">
                  <c:v>156</c:v>
                </c:pt>
                <c:pt idx="1">
                  <c:v>5</c:v>
                </c:pt>
                <c:pt idx="2">
                  <c:v>15052</c:v>
                </c:pt>
                <c:pt idx="3">
                  <c:v>5066</c:v>
                </c:pt>
                <c:pt idx="4">
                  <c:v>43</c:v>
                </c:pt>
                <c:pt idx="5">
                  <c:v>103</c:v>
                </c:pt>
                <c:pt idx="6">
                  <c:v>39</c:v>
                </c:pt>
                <c:pt idx="7">
                  <c:v>5</c:v>
                </c:pt>
                <c:pt idx="8">
                  <c:v>19</c:v>
                </c:pt>
              </c:numCache>
            </c:numRef>
          </c:val>
          <c:extLst>
            <c:ext xmlns:c16="http://schemas.microsoft.com/office/drawing/2014/chart" uri="{C3380CC4-5D6E-409C-BE32-E72D297353CC}">
              <c16:uniqueId val="{00000001-8514-49EB-A608-C9C5AE214AA7}"/>
            </c:ext>
          </c:extLst>
        </c:ser>
        <c:dLbls>
          <c:showLegendKey val="0"/>
          <c:showVal val="0"/>
          <c:showCatName val="0"/>
          <c:showSerName val="0"/>
          <c:showPercent val="0"/>
          <c:showBubbleSize val="0"/>
        </c:dLbls>
        <c:gapWidth val="150"/>
        <c:overlap val="100"/>
        <c:axId val="287358840"/>
        <c:axId val="287359168"/>
      </c:barChart>
      <c:catAx>
        <c:axId val="2873588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7359168"/>
        <c:crosses val="autoZero"/>
        <c:auto val="1"/>
        <c:lblAlgn val="ctr"/>
        <c:lblOffset val="100"/>
        <c:noMultiLvlLbl val="0"/>
      </c:catAx>
      <c:valAx>
        <c:axId val="28735916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73588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kfhgroup (Kuwait Finance House)</c:v>
                </c:pt>
              </c:strCache>
            </c:strRef>
          </c:tx>
          <c:spPr>
            <a:ln w="28575" cap="rnd">
              <a:solidFill>
                <a:schemeClr val="accent1"/>
              </a:solidFill>
              <a:round/>
            </a:ln>
            <a:effectLst/>
          </c:spPr>
          <c:marker>
            <c:symbol val="none"/>
          </c:marker>
          <c:cat>
            <c:strRef>
              <c:f>Sheet1!$A$2</c:f>
              <c:strCache>
                <c:ptCount val="1"/>
                <c:pt idx="0">
                  <c:v>18/12/2016</c:v>
                </c:pt>
              </c:strCache>
            </c:strRef>
          </c:cat>
          <c:val>
            <c:numRef>
              <c:f>Sheet1!$B$2</c:f>
              <c:numCache>
                <c:formatCode>General</c:formatCode>
                <c:ptCount val="1"/>
                <c:pt idx="0">
                  <c:v>0.40099763176862002</c:v>
                </c:pt>
              </c:numCache>
            </c:numRef>
          </c:val>
          <c:smooth val="0"/>
          <c:extLst>
            <c:ext xmlns:c16="http://schemas.microsoft.com/office/drawing/2014/chart" uri="{C3380CC4-5D6E-409C-BE32-E72D297353CC}">
              <c16:uniqueId val="{00000000-78E2-496A-8E4B-BCD2C9E3B6A0}"/>
            </c:ext>
          </c:extLst>
        </c:ser>
        <c:ser>
          <c:idx val="1"/>
          <c:order val="1"/>
          <c:tx>
            <c:strRef>
              <c:f>Sheet1!$C$1</c:f>
              <c:strCache>
                <c:ptCount val="1"/>
                <c:pt idx="0">
                  <c:v>aldawlibank (بنك الكويت الدولي KIB)</c:v>
                </c:pt>
              </c:strCache>
            </c:strRef>
          </c:tx>
          <c:spPr>
            <a:ln w="28575" cap="rnd">
              <a:solidFill>
                <a:schemeClr val="accent2"/>
              </a:solidFill>
              <a:round/>
            </a:ln>
            <a:effectLst/>
          </c:spPr>
          <c:marker>
            <c:symbol val="none"/>
          </c:marker>
          <c:cat>
            <c:strRef>
              <c:f>Sheet1!$A$2</c:f>
              <c:strCache>
                <c:ptCount val="1"/>
                <c:pt idx="0">
                  <c:v>18/12/2016</c:v>
                </c:pt>
              </c:strCache>
            </c:strRef>
          </c:cat>
          <c:val>
            <c:numRef>
              <c:f>Sheet1!$C$2</c:f>
              <c:numCache>
                <c:formatCode>General</c:formatCode>
                <c:ptCount val="1"/>
                <c:pt idx="0">
                  <c:v>0.78458757804797996</c:v>
                </c:pt>
              </c:numCache>
            </c:numRef>
          </c:val>
          <c:smooth val="0"/>
          <c:extLst>
            <c:ext xmlns:c16="http://schemas.microsoft.com/office/drawing/2014/chart" uri="{C3380CC4-5D6E-409C-BE32-E72D297353CC}">
              <c16:uniqueId val="{00000001-78E2-496A-8E4B-BCD2C9E3B6A0}"/>
            </c:ext>
          </c:extLst>
        </c:ser>
        <c:ser>
          <c:idx val="2"/>
          <c:order val="2"/>
          <c:tx>
            <c:strRef>
              <c:f>Sheet1!$D$1</c:f>
              <c:strCache>
                <c:ptCount val="1"/>
                <c:pt idx="0">
                  <c:v>bankboubyan (بنك بوبيان⠀⠀⠀)</c:v>
                </c:pt>
              </c:strCache>
            </c:strRef>
          </c:tx>
          <c:spPr>
            <a:ln w="28575" cap="rnd">
              <a:solidFill>
                <a:schemeClr val="accent3"/>
              </a:solidFill>
              <a:round/>
            </a:ln>
            <a:effectLst/>
          </c:spPr>
          <c:marker>
            <c:symbol val="none"/>
          </c:marker>
          <c:cat>
            <c:strRef>
              <c:f>Sheet1!$A$2</c:f>
              <c:strCache>
                <c:ptCount val="1"/>
                <c:pt idx="0">
                  <c:v>18/12/2016</c:v>
                </c:pt>
              </c:strCache>
            </c:strRef>
          </c:cat>
          <c:val>
            <c:numRef>
              <c:f>Sheet1!$D$2</c:f>
              <c:numCache>
                <c:formatCode>General</c:formatCode>
                <c:ptCount val="1"/>
                <c:pt idx="0">
                  <c:v>3.1151284191298001</c:v>
                </c:pt>
              </c:numCache>
            </c:numRef>
          </c:val>
          <c:smooth val="0"/>
          <c:extLst>
            <c:ext xmlns:c16="http://schemas.microsoft.com/office/drawing/2014/chart" uri="{C3380CC4-5D6E-409C-BE32-E72D297353CC}">
              <c16:uniqueId val="{00000002-78E2-496A-8E4B-BCD2C9E3B6A0}"/>
            </c:ext>
          </c:extLst>
        </c:ser>
        <c:ser>
          <c:idx val="3"/>
          <c:order val="3"/>
          <c:tx>
            <c:strRef>
              <c:f>Sheet1!$E$1</c:f>
              <c:strCache>
                <c:ptCount val="1"/>
                <c:pt idx="0">
                  <c:v>nbkgroup (National Bank of Kuwait)</c:v>
                </c:pt>
              </c:strCache>
            </c:strRef>
          </c:tx>
          <c:spPr>
            <a:ln w="28575" cap="rnd">
              <a:solidFill>
                <a:schemeClr val="accent4"/>
              </a:solidFill>
              <a:round/>
            </a:ln>
            <a:effectLst/>
          </c:spPr>
          <c:marker>
            <c:symbol val="none"/>
          </c:marker>
          <c:cat>
            <c:strRef>
              <c:f>Sheet1!$A$2</c:f>
              <c:strCache>
                <c:ptCount val="1"/>
                <c:pt idx="0">
                  <c:v>18/12/2016</c:v>
                </c:pt>
              </c:strCache>
            </c:strRef>
          </c:cat>
          <c:val>
            <c:numRef>
              <c:f>Sheet1!$E$2</c:f>
              <c:numCache>
                <c:formatCode>General</c:formatCode>
                <c:ptCount val="1"/>
                <c:pt idx="0">
                  <c:v>0.89739778819819005</c:v>
                </c:pt>
              </c:numCache>
            </c:numRef>
          </c:val>
          <c:smooth val="0"/>
          <c:extLst>
            <c:ext xmlns:c16="http://schemas.microsoft.com/office/drawing/2014/chart" uri="{C3380CC4-5D6E-409C-BE32-E72D297353CC}">
              <c16:uniqueId val="{00000003-78E2-496A-8E4B-BCD2C9E3B6A0}"/>
            </c:ext>
          </c:extLst>
        </c:ser>
        <c:ser>
          <c:idx val="4"/>
          <c:order val="4"/>
          <c:tx>
            <c:strRef>
              <c:f>Sheet1!$F$1</c:f>
              <c:strCache>
                <c:ptCount val="1"/>
                <c:pt idx="0">
                  <c:v>warba_bank (Warba Bank بنك وربة)</c:v>
                </c:pt>
              </c:strCache>
            </c:strRef>
          </c:tx>
          <c:spPr>
            <a:ln w="28575" cap="rnd">
              <a:solidFill>
                <a:schemeClr val="accent5"/>
              </a:solidFill>
              <a:round/>
            </a:ln>
            <a:effectLst/>
          </c:spPr>
          <c:marker>
            <c:symbol val="none"/>
          </c:marker>
          <c:cat>
            <c:strRef>
              <c:f>Sheet1!$A$2</c:f>
              <c:strCache>
                <c:ptCount val="1"/>
                <c:pt idx="0">
                  <c:v>18/12/2016</c:v>
                </c:pt>
              </c:strCache>
            </c:strRef>
          </c:cat>
          <c:val>
            <c:numRef>
              <c:f>Sheet1!$F$2</c:f>
              <c:numCache>
                <c:formatCode>General</c:formatCode>
                <c:ptCount val="1"/>
                <c:pt idx="0">
                  <c:v>0.79016020602696002</c:v>
                </c:pt>
              </c:numCache>
            </c:numRef>
          </c:val>
          <c:smooth val="0"/>
          <c:extLst>
            <c:ext xmlns:c16="http://schemas.microsoft.com/office/drawing/2014/chart" uri="{C3380CC4-5D6E-409C-BE32-E72D297353CC}">
              <c16:uniqueId val="{00000004-78E2-496A-8E4B-BCD2C9E3B6A0}"/>
            </c:ext>
          </c:extLst>
        </c:ser>
        <c:ser>
          <c:idx val="5"/>
          <c:order val="5"/>
          <c:tx>
            <c:strRef>
              <c:f>Sheet1!$G$1</c:f>
              <c:strCache>
                <c:ptCount val="1"/>
                <c:pt idx="0">
                  <c:v>gulf_bank (Gulf Bank - بنك الخليج)</c:v>
                </c:pt>
              </c:strCache>
            </c:strRef>
          </c:tx>
          <c:spPr>
            <a:ln w="28575" cap="rnd">
              <a:solidFill>
                <a:schemeClr val="accent6"/>
              </a:solidFill>
              <a:round/>
            </a:ln>
            <a:effectLst/>
          </c:spPr>
          <c:marker>
            <c:symbol val="none"/>
          </c:marker>
          <c:cat>
            <c:strRef>
              <c:f>Sheet1!$A$2</c:f>
              <c:strCache>
                <c:ptCount val="1"/>
                <c:pt idx="0">
                  <c:v>18/12/2016</c:v>
                </c:pt>
              </c:strCache>
            </c:strRef>
          </c:cat>
          <c:val>
            <c:numRef>
              <c:f>Sheet1!$G$2</c:f>
              <c:numCache>
                <c:formatCode>General</c:formatCode>
                <c:ptCount val="1"/>
                <c:pt idx="0">
                  <c:v>0.66516709511567995</c:v>
                </c:pt>
              </c:numCache>
            </c:numRef>
          </c:val>
          <c:smooth val="0"/>
          <c:extLst>
            <c:ext xmlns:c16="http://schemas.microsoft.com/office/drawing/2014/chart" uri="{C3380CC4-5D6E-409C-BE32-E72D297353CC}">
              <c16:uniqueId val="{00000005-78E2-496A-8E4B-BCD2C9E3B6A0}"/>
            </c:ext>
          </c:extLst>
        </c:ser>
        <c:ser>
          <c:idx val="6"/>
          <c:order val="6"/>
          <c:tx>
            <c:strRef>
              <c:f>Sheet1!$H$1</c:f>
              <c:strCache>
                <c:ptCount val="1"/>
                <c:pt idx="0">
                  <c:v>altijaricbk (Commercial Bank Of Kuwait)</c:v>
                </c:pt>
              </c:strCache>
            </c:strRef>
          </c:tx>
          <c:spPr>
            <a:ln w="28575" cap="rnd">
              <a:solidFill>
                <a:schemeClr val="accent1">
                  <a:lumMod val="60000"/>
                </a:schemeClr>
              </a:solidFill>
              <a:round/>
            </a:ln>
            <a:effectLst/>
          </c:spPr>
          <c:marker>
            <c:symbol val="none"/>
          </c:marker>
          <c:cat>
            <c:strRef>
              <c:f>Sheet1!$A$2</c:f>
              <c:strCache>
                <c:ptCount val="1"/>
                <c:pt idx="0">
                  <c:v>18/12/2016</c:v>
                </c:pt>
              </c:strCache>
            </c:strRef>
          </c:cat>
          <c:val>
            <c:numRef>
              <c:f>Sheet1!$H$2</c:f>
              <c:numCache>
                <c:formatCode>General</c:formatCode>
                <c:ptCount val="1"/>
                <c:pt idx="0">
                  <c:v>0.79101659544866998</c:v>
                </c:pt>
              </c:numCache>
            </c:numRef>
          </c:val>
          <c:smooth val="0"/>
          <c:extLst>
            <c:ext xmlns:c16="http://schemas.microsoft.com/office/drawing/2014/chart" uri="{C3380CC4-5D6E-409C-BE32-E72D297353CC}">
              <c16:uniqueId val="{00000006-78E2-496A-8E4B-BCD2C9E3B6A0}"/>
            </c:ext>
          </c:extLst>
        </c:ser>
        <c:ser>
          <c:idx val="7"/>
          <c:order val="7"/>
          <c:tx>
            <c:strRef>
              <c:f>Sheet1!$I$1</c:f>
              <c:strCache>
                <c:ptCount val="1"/>
                <c:pt idx="0">
                  <c:v>abk_kuwait (البنك الأهلي الكويتي)</c:v>
                </c:pt>
              </c:strCache>
            </c:strRef>
          </c:tx>
          <c:spPr>
            <a:ln w="28575" cap="rnd">
              <a:solidFill>
                <a:schemeClr val="accent2">
                  <a:lumMod val="60000"/>
                </a:schemeClr>
              </a:solidFill>
              <a:round/>
            </a:ln>
            <a:effectLst/>
          </c:spPr>
          <c:marker>
            <c:symbol val="none"/>
          </c:marker>
          <c:cat>
            <c:strRef>
              <c:f>Sheet1!$A$2</c:f>
              <c:strCache>
                <c:ptCount val="1"/>
                <c:pt idx="0">
                  <c:v>18/12/2016</c:v>
                </c:pt>
              </c:strCache>
            </c:strRef>
          </c:cat>
          <c:val>
            <c:numRef>
              <c:f>Sheet1!$I$2</c:f>
              <c:numCache>
                <c:formatCode>General</c:formatCode>
                <c:ptCount val="1"/>
                <c:pt idx="0">
                  <c:v>0.57716510658381004</c:v>
                </c:pt>
              </c:numCache>
            </c:numRef>
          </c:val>
          <c:smooth val="0"/>
          <c:extLst>
            <c:ext xmlns:c16="http://schemas.microsoft.com/office/drawing/2014/chart" uri="{C3380CC4-5D6E-409C-BE32-E72D297353CC}">
              <c16:uniqueId val="{00000007-78E2-496A-8E4B-BCD2C9E3B6A0}"/>
            </c:ext>
          </c:extLst>
        </c:ser>
        <c:ser>
          <c:idx val="8"/>
          <c:order val="8"/>
          <c:tx>
            <c:strRef>
              <c:f>Sheet1!$J$1</c:f>
              <c:strCache>
                <c:ptCount val="1"/>
                <c:pt idx="0">
                  <c:v>burganbankkuwait (Burgan Bank)</c:v>
                </c:pt>
              </c:strCache>
            </c:strRef>
          </c:tx>
          <c:spPr>
            <a:ln w="28575" cap="rnd">
              <a:solidFill>
                <a:schemeClr val="accent3">
                  <a:lumMod val="60000"/>
                </a:schemeClr>
              </a:solidFill>
              <a:round/>
            </a:ln>
            <a:effectLst/>
          </c:spPr>
          <c:marker>
            <c:symbol val="none"/>
          </c:marker>
          <c:cat>
            <c:strRef>
              <c:f>Sheet1!$A$2</c:f>
              <c:strCache>
                <c:ptCount val="1"/>
                <c:pt idx="0">
                  <c:v>18/12/2016</c:v>
                </c:pt>
              </c:strCache>
            </c:strRef>
          </c:cat>
          <c:val>
            <c:numRef>
              <c:f>Sheet1!$J$2</c:f>
              <c:numCache>
                <c:formatCode>General</c:formatCode>
                <c:ptCount val="1"/>
                <c:pt idx="0">
                  <c:v>1.1689884918230999</c:v>
                </c:pt>
              </c:numCache>
            </c:numRef>
          </c:val>
          <c:smooth val="0"/>
          <c:extLst>
            <c:ext xmlns:c16="http://schemas.microsoft.com/office/drawing/2014/chart" uri="{C3380CC4-5D6E-409C-BE32-E72D297353CC}">
              <c16:uniqueId val="{00000008-78E2-496A-8E4B-BCD2C9E3B6A0}"/>
            </c:ext>
          </c:extLst>
        </c:ser>
        <c:dLbls>
          <c:showLegendKey val="0"/>
          <c:showVal val="0"/>
          <c:showCatName val="0"/>
          <c:showSerName val="0"/>
          <c:showPercent val="0"/>
          <c:showBubbleSize val="0"/>
        </c:dLbls>
        <c:smooth val="0"/>
        <c:axId val="287367368"/>
        <c:axId val="287363432"/>
      </c:lineChart>
      <c:catAx>
        <c:axId val="2873673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7363432"/>
        <c:crosses val="autoZero"/>
        <c:auto val="1"/>
        <c:lblAlgn val="ctr"/>
        <c:lblOffset val="100"/>
        <c:noMultiLvlLbl val="0"/>
      </c:catAx>
      <c:valAx>
        <c:axId val="2873634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73673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kfhgroup (Kuwait Finance House)</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c:v>
                </c:pt>
                <c:pt idx="1">
                  <c:v>0</c:v>
                </c:pt>
                <c:pt idx="2">
                  <c:v>0</c:v>
                </c:pt>
                <c:pt idx="3">
                  <c:v>0</c:v>
                </c:pt>
                <c:pt idx="4">
                  <c:v>0</c:v>
                </c:pt>
                <c:pt idx="5">
                  <c:v>0</c:v>
                </c:pt>
                <c:pt idx="6">
                  <c:v>0.40085775553967001</c:v>
                </c:pt>
              </c:numCache>
            </c:numRef>
          </c:val>
          <c:extLst>
            <c:ext xmlns:c16="http://schemas.microsoft.com/office/drawing/2014/chart" uri="{C3380CC4-5D6E-409C-BE32-E72D297353CC}">
              <c16:uniqueId val="{00000000-3358-4E4A-9D50-274080B55A76}"/>
            </c:ext>
          </c:extLst>
        </c:ser>
        <c:ser>
          <c:idx val="1"/>
          <c:order val="1"/>
          <c:tx>
            <c:strRef>
              <c:f>Sheet1!$C$1</c:f>
              <c:strCache>
                <c:ptCount val="1"/>
                <c:pt idx="0">
                  <c:v>aldawlibank (بنك الكويت الدولي KIB)</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0</c:v>
                </c:pt>
                <c:pt idx="1">
                  <c:v>0</c:v>
                </c:pt>
                <c:pt idx="2">
                  <c:v>0</c:v>
                </c:pt>
                <c:pt idx="3">
                  <c:v>0</c:v>
                </c:pt>
                <c:pt idx="4">
                  <c:v>0</c:v>
                </c:pt>
                <c:pt idx="5">
                  <c:v>0</c:v>
                </c:pt>
                <c:pt idx="6">
                  <c:v>0.78358974358973998</c:v>
                </c:pt>
              </c:numCache>
            </c:numRef>
          </c:val>
          <c:extLst>
            <c:ext xmlns:c16="http://schemas.microsoft.com/office/drawing/2014/chart" uri="{C3380CC4-5D6E-409C-BE32-E72D297353CC}">
              <c16:uniqueId val="{00000001-3358-4E4A-9D50-274080B55A76}"/>
            </c:ext>
          </c:extLst>
        </c:ser>
        <c:ser>
          <c:idx val="2"/>
          <c:order val="2"/>
          <c:tx>
            <c:strRef>
              <c:f>Sheet1!$D$1</c:f>
              <c:strCache>
                <c:ptCount val="1"/>
                <c:pt idx="0">
                  <c:v>bankboubyan (بنك بوبيان⠀⠀⠀)</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0</c:v>
                </c:pt>
                <c:pt idx="1">
                  <c:v>0</c:v>
                </c:pt>
                <c:pt idx="2">
                  <c:v>0</c:v>
                </c:pt>
                <c:pt idx="3">
                  <c:v>0</c:v>
                </c:pt>
                <c:pt idx="4">
                  <c:v>0</c:v>
                </c:pt>
                <c:pt idx="5">
                  <c:v>0</c:v>
                </c:pt>
                <c:pt idx="6">
                  <c:v>3.1092203634916</c:v>
                </c:pt>
              </c:numCache>
            </c:numRef>
          </c:val>
          <c:extLst>
            <c:ext xmlns:c16="http://schemas.microsoft.com/office/drawing/2014/chart" uri="{C3380CC4-5D6E-409C-BE32-E72D297353CC}">
              <c16:uniqueId val="{00000002-3358-4E4A-9D50-274080B55A76}"/>
            </c:ext>
          </c:extLst>
        </c:ser>
        <c:ser>
          <c:idx val="3"/>
          <c:order val="3"/>
          <c:tx>
            <c:strRef>
              <c:f>Sheet1!$E$1</c:f>
              <c:strCache>
                <c:ptCount val="1"/>
                <c:pt idx="0">
                  <c:v>nbkgroup (National Bank of Kuwait)</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0</c:v>
                </c:pt>
                <c:pt idx="1">
                  <c:v>0</c:v>
                </c:pt>
                <c:pt idx="2">
                  <c:v>0</c:v>
                </c:pt>
                <c:pt idx="3">
                  <c:v>0</c:v>
                </c:pt>
                <c:pt idx="4">
                  <c:v>0</c:v>
                </c:pt>
                <c:pt idx="5">
                  <c:v>0</c:v>
                </c:pt>
                <c:pt idx="6">
                  <c:v>0.89703418103513999</c:v>
                </c:pt>
              </c:numCache>
            </c:numRef>
          </c:val>
          <c:extLst>
            <c:ext xmlns:c16="http://schemas.microsoft.com/office/drawing/2014/chart" uri="{C3380CC4-5D6E-409C-BE32-E72D297353CC}">
              <c16:uniqueId val="{00000003-3358-4E4A-9D50-274080B55A76}"/>
            </c:ext>
          </c:extLst>
        </c:ser>
        <c:ser>
          <c:idx val="4"/>
          <c:order val="4"/>
          <c:tx>
            <c:strRef>
              <c:f>Sheet1!$F$1</c:f>
              <c:strCache>
                <c:ptCount val="1"/>
                <c:pt idx="0">
                  <c:v>warba_bank (Warba Bank بنك وربة)</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0</c:v>
                </c:pt>
                <c:pt idx="1">
                  <c:v>0</c:v>
                </c:pt>
                <c:pt idx="2">
                  <c:v>0</c:v>
                </c:pt>
                <c:pt idx="3">
                  <c:v>0</c:v>
                </c:pt>
                <c:pt idx="4">
                  <c:v>0</c:v>
                </c:pt>
                <c:pt idx="5">
                  <c:v>0</c:v>
                </c:pt>
                <c:pt idx="6">
                  <c:v>0.78985640494140996</c:v>
                </c:pt>
              </c:numCache>
            </c:numRef>
          </c:val>
          <c:extLst>
            <c:ext xmlns:c16="http://schemas.microsoft.com/office/drawing/2014/chart" uri="{C3380CC4-5D6E-409C-BE32-E72D297353CC}">
              <c16:uniqueId val="{00000004-3358-4E4A-9D50-274080B55A76}"/>
            </c:ext>
          </c:extLst>
        </c:ser>
        <c:ser>
          <c:idx val="5"/>
          <c:order val="5"/>
          <c:tx>
            <c:strRef>
              <c:f>Sheet1!$G$1</c:f>
              <c:strCache>
                <c:ptCount val="1"/>
                <c:pt idx="0">
                  <c:v>gulf_bank (Gulf Bank - بنك الخليج)</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0</c:v>
                </c:pt>
                <c:pt idx="1">
                  <c:v>0</c:v>
                </c:pt>
                <c:pt idx="2">
                  <c:v>0</c:v>
                </c:pt>
                <c:pt idx="3">
                  <c:v>0</c:v>
                </c:pt>
                <c:pt idx="4">
                  <c:v>0</c:v>
                </c:pt>
                <c:pt idx="5">
                  <c:v>0</c:v>
                </c:pt>
                <c:pt idx="6">
                  <c:v>0.66485944807029995</c:v>
                </c:pt>
              </c:numCache>
            </c:numRef>
          </c:val>
          <c:extLst>
            <c:ext xmlns:c16="http://schemas.microsoft.com/office/drawing/2014/chart" uri="{C3380CC4-5D6E-409C-BE32-E72D297353CC}">
              <c16:uniqueId val="{00000005-3358-4E4A-9D50-274080B55A76}"/>
            </c:ext>
          </c:extLst>
        </c:ser>
        <c:ser>
          <c:idx val="6"/>
          <c:order val="6"/>
          <c:tx>
            <c:strRef>
              <c:f>Sheet1!$H$1</c:f>
              <c:strCache>
                <c:ptCount val="1"/>
                <c:pt idx="0">
                  <c:v>altijaricbk (Commercial Bank Of Kuwait)</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0</c:v>
                </c:pt>
                <c:pt idx="1">
                  <c:v>0</c:v>
                </c:pt>
                <c:pt idx="2">
                  <c:v>0</c:v>
                </c:pt>
                <c:pt idx="3">
                  <c:v>0</c:v>
                </c:pt>
                <c:pt idx="4">
                  <c:v>0</c:v>
                </c:pt>
                <c:pt idx="5">
                  <c:v>0</c:v>
                </c:pt>
                <c:pt idx="6">
                  <c:v>0.79082012816055003</c:v>
                </c:pt>
              </c:numCache>
            </c:numRef>
          </c:val>
          <c:extLst>
            <c:ext xmlns:c16="http://schemas.microsoft.com/office/drawing/2014/chart" uri="{C3380CC4-5D6E-409C-BE32-E72D297353CC}">
              <c16:uniqueId val="{00000006-3358-4E4A-9D50-274080B55A76}"/>
            </c:ext>
          </c:extLst>
        </c:ser>
        <c:ser>
          <c:idx val="7"/>
          <c:order val="7"/>
          <c:tx>
            <c:strRef>
              <c:f>Sheet1!$I$1</c:f>
              <c:strCache>
                <c:ptCount val="1"/>
                <c:pt idx="0">
                  <c:v>abk_kuwait (البنك الأهلي الكويتي)</c:v>
                </c:pt>
              </c:strCache>
            </c:strRef>
          </c:tx>
          <c:spPr>
            <a:solidFill>
              <a:schemeClr val="accent2">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Sheet1!$I$2:$I$8</c:f>
              <c:numCache>
                <c:formatCode>General</c:formatCode>
                <c:ptCount val="7"/>
                <c:pt idx="0">
                  <c:v>0</c:v>
                </c:pt>
                <c:pt idx="1">
                  <c:v>0</c:v>
                </c:pt>
                <c:pt idx="2">
                  <c:v>0</c:v>
                </c:pt>
                <c:pt idx="3">
                  <c:v>0</c:v>
                </c:pt>
                <c:pt idx="4">
                  <c:v>0</c:v>
                </c:pt>
                <c:pt idx="5">
                  <c:v>0</c:v>
                </c:pt>
                <c:pt idx="6">
                  <c:v>0.57659816903069006</c:v>
                </c:pt>
              </c:numCache>
            </c:numRef>
          </c:val>
          <c:extLst>
            <c:ext xmlns:c16="http://schemas.microsoft.com/office/drawing/2014/chart" uri="{C3380CC4-5D6E-409C-BE32-E72D297353CC}">
              <c16:uniqueId val="{00000007-3358-4E4A-9D50-274080B55A76}"/>
            </c:ext>
          </c:extLst>
        </c:ser>
        <c:ser>
          <c:idx val="8"/>
          <c:order val="8"/>
          <c:tx>
            <c:strRef>
              <c:f>Sheet1!$J$1</c:f>
              <c:strCache>
                <c:ptCount val="1"/>
                <c:pt idx="0">
                  <c:v>burganbankkuwait (Burgan Bank)</c:v>
                </c:pt>
              </c:strCache>
            </c:strRef>
          </c:tx>
          <c:spPr>
            <a:solidFill>
              <a:schemeClr val="accent3">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Sheet1!$J$2:$J$8</c:f>
              <c:numCache>
                <c:formatCode>General</c:formatCode>
                <c:ptCount val="7"/>
                <c:pt idx="0">
                  <c:v>0</c:v>
                </c:pt>
                <c:pt idx="1">
                  <c:v>0</c:v>
                </c:pt>
                <c:pt idx="2">
                  <c:v>0</c:v>
                </c:pt>
                <c:pt idx="3">
                  <c:v>0</c:v>
                </c:pt>
                <c:pt idx="4">
                  <c:v>0</c:v>
                </c:pt>
                <c:pt idx="5">
                  <c:v>0</c:v>
                </c:pt>
                <c:pt idx="6">
                  <c:v>1.1666330848277</c:v>
                </c:pt>
              </c:numCache>
            </c:numRef>
          </c:val>
          <c:extLst>
            <c:ext xmlns:c16="http://schemas.microsoft.com/office/drawing/2014/chart" uri="{C3380CC4-5D6E-409C-BE32-E72D297353CC}">
              <c16:uniqueId val="{00000008-3358-4E4A-9D50-274080B55A76}"/>
            </c:ext>
          </c:extLst>
        </c:ser>
        <c:dLbls>
          <c:showLegendKey val="0"/>
          <c:showVal val="0"/>
          <c:showCatName val="0"/>
          <c:showSerName val="0"/>
          <c:showPercent val="0"/>
          <c:showBubbleSize val="0"/>
        </c:dLbls>
        <c:gapWidth val="219"/>
        <c:overlap val="-27"/>
        <c:axId val="278157824"/>
        <c:axId val="278155200"/>
      </c:barChart>
      <c:catAx>
        <c:axId val="278157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8155200"/>
        <c:crosses val="autoZero"/>
        <c:auto val="1"/>
        <c:lblAlgn val="ctr"/>
        <c:lblOffset val="100"/>
        <c:noMultiLvlLbl val="0"/>
      </c:catAx>
      <c:valAx>
        <c:axId val="2781552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81578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kfhgroup (Kuwait Finance House)</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0.46215531392815001</c:v>
                </c:pt>
                <c:pt idx="7">
                  <c:v>0</c:v>
                </c:pt>
                <c:pt idx="8">
                  <c:v>0.41811328524934999</c:v>
                </c:pt>
                <c:pt idx="9">
                  <c:v>0</c:v>
                </c:pt>
                <c:pt idx="10">
                  <c:v>0</c:v>
                </c:pt>
                <c:pt idx="11">
                  <c:v>0</c:v>
                </c:pt>
                <c:pt idx="12">
                  <c:v>0.33060120229019002</c:v>
                </c:pt>
                <c:pt idx="13">
                  <c:v>0</c:v>
                </c:pt>
                <c:pt idx="14">
                  <c:v>0</c:v>
                </c:pt>
                <c:pt idx="15">
                  <c:v>0</c:v>
                </c:pt>
                <c:pt idx="16">
                  <c:v>0</c:v>
                </c:pt>
                <c:pt idx="17">
                  <c:v>0.39294641171861</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0-0D2E-41E7-88F1-D77E86C319A2}"/>
            </c:ext>
          </c:extLst>
        </c:ser>
        <c:ser>
          <c:idx val="1"/>
          <c:order val="1"/>
          <c:tx>
            <c:strRef>
              <c:f>Sheet1!$C$1</c:f>
              <c:strCache>
                <c:ptCount val="1"/>
                <c:pt idx="0">
                  <c:v>aldawlibank (بنك الكويت الدولي KIB)</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0.78410443778479999</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1-0D2E-41E7-88F1-D77E86C319A2}"/>
            </c:ext>
          </c:extLst>
        </c:ser>
        <c:ser>
          <c:idx val="2"/>
          <c:order val="2"/>
          <c:tx>
            <c:strRef>
              <c:f>Sheet1!$D$1</c:f>
              <c:strCache>
                <c:ptCount val="1"/>
                <c:pt idx="0">
                  <c:v>bankboubyan (بنك بوبيان⠀⠀⠀)</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7.1925011671029004</c:v>
                </c:pt>
                <c:pt idx="7">
                  <c:v>0</c:v>
                </c:pt>
                <c:pt idx="8">
                  <c:v>0</c:v>
                </c:pt>
                <c:pt idx="9">
                  <c:v>0.84765766380092999</c:v>
                </c:pt>
                <c:pt idx="10">
                  <c:v>0</c:v>
                </c:pt>
                <c:pt idx="11">
                  <c:v>0</c:v>
                </c:pt>
                <c:pt idx="12">
                  <c:v>0.77055019067052</c:v>
                </c:pt>
                <c:pt idx="13">
                  <c:v>5.9509134875132998</c:v>
                </c:pt>
                <c:pt idx="14">
                  <c:v>0</c:v>
                </c:pt>
                <c:pt idx="15">
                  <c:v>0</c:v>
                </c:pt>
                <c:pt idx="16">
                  <c:v>0</c:v>
                </c:pt>
                <c:pt idx="17">
                  <c:v>0</c:v>
                </c:pt>
                <c:pt idx="18">
                  <c:v>0.80307170995000998</c:v>
                </c:pt>
                <c:pt idx="19">
                  <c:v>0</c:v>
                </c:pt>
                <c:pt idx="20">
                  <c:v>0</c:v>
                </c:pt>
                <c:pt idx="21">
                  <c:v>0</c:v>
                </c:pt>
                <c:pt idx="22">
                  <c:v>0</c:v>
                </c:pt>
                <c:pt idx="23">
                  <c:v>0</c:v>
                </c:pt>
              </c:numCache>
            </c:numRef>
          </c:val>
          <c:smooth val="0"/>
          <c:extLst>
            <c:ext xmlns:c16="http://schemas.microsoft.com/office/drawing/2014/chart" uri="{C3380CC4-5D6E-409C-BE32-E72D297353CC}">
              <c16:uniqueId val="{00000002-0D2E-41E7-88F1-D77E86C319A2}"/>
            </c:ext>
          </c:extLst>
        </c:ser>
        <c:ser>
          <c:idx val="3"/>
          <c:order val="3"/>
          <c:tx>
            <c:strRef>
              <c:f>Sheet1!$E$1</c:f>
              <c:strCache>
                <c:ptCount val="1"/>
                <c:pt idx="0">
                  <c:v>nbkgroup (National Bank of Kuwait)</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0.58574085766453998</c:v>
                </c:pt>
                <c:pt idx="6">
                  <c:v>0.62072319584989999</c:v>
                </c:pt>
                <c:pt idx="7">
                  <c:v>0</c:v>
                </c:pt>
                <c:pt idx="8">
                  <c:v>0.64205388986536005</c:v>
                </c:pt>
                <c:pt idx="9">
                  <c:v>0</c:v>
                </c:pt>
                <c:pt idx="10">
                  <c:v>0.48250029862971999</c:v>
                </c:pt>
                <c:pt idx="11">
                  <c:v>0.48250029862971999</c:v>
                </c:pt>
                <c:pt idx="12">
                  <c:v>0.43898568283818001</c:v>
                </c:pt>
                <c:pt idx="13">
                  <c:v>2.1635722939881998</c:v>
                </c:pt>
                <c:pt idx="14">
                  <c:v>0</c:v>
                </c:pt>
                <c:pt idx="15">
                  <c:v>0.49572532891929999</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3-0D2E-41E7-88F1-D77E86C319A2}"/>
            </c:ext>
          </c:extLst>
        </c:ser>
        <c:ser>
          <c:idx val="4"/>
          <c:order val="4"/>
          <c:tx>
            <c:strRef>
              <c:f>Sheet1!$F$1</c:f>
              <c:strCache>
                <c:ptCount val="1"/>
                <c:pt idx="0">
                  <c:v>warba_bank (Warba Bank بنك وربة)</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0.70390743867979999</c:v>
                </c:pt>
                <c:pt idx="7">
                  <c:v>0</c:v>
                </c:pt>
                <c:pt idx="8">
                  <c:v>0</c:v>
                </c:pt>
                <c:pt idx="9">
                  <c:v>0.86107442023776004</c:v>
                </c:pt>
                <c:pt idx="10">
                  <c:v>0</c:v>
                </c:pt>
                <c:pt idx="11">
                  <c:v>0.72229931950041004</c:v>
                </c:pt>
                <c:pt idx="12">
                  <c:v>0</c:v>
                </c:pt>
                <c:pt idx="13">
                  <c:v>0</c:v>
                </c:pt>
                <c:pt idx="14">
                  <c:v>0</c:v>
                </c:pt>
                <c:pt idx="15">
                  <c:v>0.87277834439632995</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4-0D2E-41E7-88F1-D77E86C319A2}"/>
            </c:ext>
          </c:extLst>
        </c:ser>
        <c:ser>
          <c:idx val="5"/>
          <c:order val="5"/>
          <c:tx>
            <c:strRef>
              <c:f>Sheet1!$G$1</c:f>
              <c:strCache>
                <c:ptCount val="1"/>
                <c:pt idx="0">
                  <c:v>gulf_bank (Gulf Bank - بنك الخليج)</c:v>
                </c:pt>
              </c:strCache>
            </c:strRef>
          </c:tx>
          <c:spPr>
            <a:ln w="28575" cap="rnd">
              <a:solidFill>
                <a:schemeClr val="accent6"/>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Sheet1!$G$2:$G$25</c:f>
              <c:numCache>
                <c:formatCode>General</c:formatCode>
                <c:ptCount val="24"/>
                <c:pt idx="0">
                  <c:v>0</c:v>
                </c:pt>
                <c:pt idx="1">
                  <c:v>0</c:v>
                </c:pt>
                <c:pt idx="2">
                  <c:v>0</c:v>
                </c:pt>
                <c:pt idx="3">
                  <c:v>0</c:v>
                </c:pt>
                <c:pt idx="4">
                  <c:v>0</c:v>
                </c:pt>
                <c:pt idx="5">
                  <c:v>0</c:v>
                </c:pt>
                <c:pt idx="6">
                  <c:v>0.61553882135239002</c:v>
                </c:pt>
                <c:pt idx="7">
                  <c:v>0</c:v>
                </c:pt>
                <c:pt idx="8">
                  <c:v>0</c:v>
                </c:pt>
                <c:pt idx="9">
                  <c:v>0</c:v>
                </c:pt>
                <c:pt idx="10">
                  <c:v>0.61682387108380998</c:v>
                </c:pt>
                <c:pt idx="11">
                  <c:v>0</c:v>
                </c:pt>
                <c:pt idx="12">
                  <c:v>0.81215143026034997</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5-0D2E-41E7-88F1-D77E86C319A2}"/>
            </c:ext>
          </c:extLst>
        </c:ser>
        <c:ser>
          <c:idx val="6"/>
          <c:order val="6"/>
          <c:tx>
            <c:strRef>
              <c:f>Sheet1!$H$1</c:f>
              <c:strCache>
                <c:ptCount val="1"/>
                <c:pt idx="0">
                  <c:v>altijaricbk (Commercial Bank Of Kuwait)</c:v>
                </c:pt>
              </c:strCache>
            </c:strRef>
          </c:tx>
          <c:spPr>
            <a:ln w="28575" cap="rnd">
              <a:solidFill>
                <a:schemeClr val="accent1">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Sheet1!$H$2:$H$25</c:f>
              <c:numCache>
                <c:formatCode>General</c:formatCode>
                <c:ptCount val="24"/>
                <c:pt idx="0">
                  <c:v>0</c:v>
                </c:pt>
                <c:pt idx="1">
                  <c:v>0</c:v>
                </c:pt>
                <c:pt idx="2">
                  <c:v>0</c:v>
                </c:pt>
                <c:pt idx="3">
                  <c:v>0</c:v>
                </c:pt>
                <c:pt idx="4">
                  <c:v>0</c:v>
                </c:pt>
                <c:pt idx="5">
                  <c:v>0</c:v>
                </c:pt>
                <c:pt idx="6">
                  <c:v>0</c:v>
                </c:pt>
                <c:pt idx="7">
                  <c:v>0.77018633540373005</c:v>
                </c:pt>
                <c:pt idx="8">
                  <c:v>0</c:v>
                </c:pt>
                <c:pt idx="9">
                  <c:v>0</c:v>
                </c:pt>
                <c:pt idx="10">
                  <c:v>0.72546583850932</c:v>
                </c:pt>
                <c:pt idx="11">
                  <c:v>1.1329192546583999</c:v>
                </c:pt>
                <c:pt idx="12">
                  <c:v>0</c:v>
                </c:pt>
                <c:pt idx="13">
                  <c:v>0</c:v>
                </c:pt>
                <c:pt idx="14">
                  <c:v>0.62608695652173996</c:v>
                </c:pt>
                <c:pt idx="15">
                  <c:v>0.70062111801242</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6-0D2E-41E7-88F1-D77E86C319A2}"/>
            </c:ext>
          </c:extLst>
        </c:ser>
        <c:ser>
          <c:idx val="7"/>
          <c:order val="7"/>
          <c:tx>
            <c:strRef>
              <c:f>Sheet1!$I$1</c:f>
              <c:strCache>
                <c:ptCount val="1"/>
                <c:pt idx="0">
                  <c:v>abk_kuwait (البنك الأهلي الكويتي)</c:v>
                </c:pt>
              </c:strCache>
            </c:strRef>
          </c:tx>
          <c:spPr>
            <a:ln w="28575" cap="rnd">
              <a:solidFill>
                <a:schemeClr val="accent2">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Sheet1!$I$2:$I$25</c:f>
              <c:numCache>
                <c:formatCode>General</c:formatCode>
                <c:ptCount val="24"/>
                <c:pt idx="0">
                  <c:v>0</c:v>
                </c:pt>
                <c:pt idx="1">
                  <c:v>0</c:v>
                </c:pt>
                <c:pt idx="2">
                  <c:v>0</c:v>
                </c:pt>
                <c:pt idx="3">
                  <c:v>0</c:v>
                </c:pt>
                <c:pt idx="4">
                  <c:v>0</c:v>
                </c:pt>
                <c:pt idx="5">
                  <c:v>0.60942046080050005</c:v>
                </c:pt>
                <c:pt idx="6">
                  <c:v>0</c:v>
                </c:pt>
                <c:pt idx="7">
                  <c:v>0.47180938900684</c:v>
                </c:pt>
                <c:pt idx="8">
                  <c:v>0</c:v>
                </c:pt>
                <c:pt idx="9">
                  <c:v>0</c:v>
                </c:pt>
                <c:pt idx="10">
                  <c:v>0</c:v>
                </c:pt>
                <c:pt idx="11">
                  <c:v>0</c:v>
                </c:pt>
                <c:pt idx="12">
                  <c:v>0.73130455296060004</c:v>
                </c:pt>
                <c:pt idx="13">
                  <c:v>0</c:v>
                </c:pt>
                <c:pt idx="14">
                  <c:v>0</c:v>
                </c:pt>
                <c:pt idx="15">
                  <c:v>0</c:v>
                </c:pt>
                <c:pt idx="16">
                  <c:v>0</c:v>
                </c:pt>
                <c:pt idx="17">
                  <c:v>0</c:v>
                </c:pt>
                <c:pt idx="18">
                  <c:v>0</c:v>
                </c:pt>
                <c:pt idx="19">
                  <c:v>0.49539985845717999</c:v>
                </c:pt>
                <c:pt idx="20">
                  <c:v>0</c:v>
                </c:pt>
                <c:pt idx="21">
                  <c:v>0</c:v>
                </c:pt>
                <c:pt idx="22">
                  <c:v>0</c:v>
                </c:pt>
                <c:pt idx="23">
                  <c:v>0</c:v>
                </c:pt>
              </c:numCache>
            </c:numRef>
          </c:val>
          <c:smooth val="0"/>
          <c:extLst>
            <c:ext xmlns:c16="http://schemas.microsoft.com/office/drawing/2014/chart" uri="{C3380CC4-5D6E-409C-BE32-E72D297353CC}">
              <c16:uniqueId val="{00000007-0D2E-41E7-88F1-D77E86C319A2}"/>
            </c:ext>
          </c:extLst>
        </c:ser>
        <c:ser>
          <c:idx val="8"/>
          <c:order val="8"/>
          <c:tx>
            <c:strRef>
              <c:f>Sheet1!$J$1</c:f>
              <c:strCache>
                <c:ptCount val="1"/>
                <c:pt idx="0">
                  <c:v>burganbankkuwait (Burgan Bank)</c:v>
                </c:pt>
              </c:strCache>
            </c:strRef>
          </c:tx>
          <c:spPr>
            <a:ln w="28575" cap="rnd">
              <a:solidFill>
                <a:schemeClr val="accent3">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Sheet1!$J$2:$J$25</c:f>
              <c:numCache>
                <c:formatCode>General</c:formatCode>
                <c:ptCount val="24"/>
                <c:pt idx="0">
                  <c:v>0</c:v>
                </c:pt>
                <c:pt idx="1">
                  <c:v>0</c:v>
                </c:pt>
                <c:pt idx="2">
                  <c:v>0</c:v>
                </c:pt>
                <c:pt idx="3">
                  <c:v>0</c:v>
                </c:pt>
                <c:pt idx="4">
                  <c:v>0</c:v>
                </c:pt>
                <c:pt idx="5">
                  <c:v>0</c:v>
                </c:pt>
                <c:pt idx="6">
                  <c:v>1.0389348396207001</c:v>
                </c:pt>
                <c:pt idx="7">
                  <c:v>0</c:v>
                </c:pt>
                <c:pt idx="8">
                  <c:v>0</c:v>
                </c:pt>
                <c:pt idx="9">
                  <c:v>0</c:v>
                </c:pt>
                <c:pt idx="10">
                  <c:v>1.2406697599354</c:v>
                </c:pt>
                <c:pt idx="11">
                  <c:v>1.1297155537624</c:v>
                </c:pt>
                <c:pt idx="12">
                  <c:v>1.1599757918096001</c:v>
                </c:pt>
                <c:pt idx="13">
                  <c:v>0</c:v>
                </c:pt>
                <c:pt idx="14">
                  <c:v>1.2709299979827</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8-0D2E-41E7-88F1-D77E86C319A2}"/>
            </c:ext>
          </c:extLst>
        </c:ser>
        <c:dLbls>
          <c:showLegendKey val="0"/>
          <c:showVal val="0"/>
          <c:showCatName val="0"/>
          <c:showSerName val="0"/>
          <c:showPercent val="0"/>
          <c:showBubbleSize val="0"/>
        </c:dLbls>
        <c:smooth val="0"/>
        <c:axId val="278162744"/>
        <c:axId val="278163072"/>
      </c:lineChart>
      <c:catAx>
        <c:axId val="2781627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8163072"/>
        <c:crosses val="autoZero"/>
        <c:auto val="1"/>
        <c:lblAlgn val="ctr"/>
        <c:lblOffset val="100"/>
        <c:noMultiLvlLbl val="0"/>
      </c:catAx>
      <c:valAx>
        <c:axId val="2781630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81627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12/22/2016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12/22/2016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12/22/2016</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12/22/2016</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12/22/2016</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12/22/2016</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12/22/2016</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12/22/2016</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12/22/2016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12/22/2016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t>IG - Social Media Newsletter</a:t>
            </a:r>
            <a:endParaRPr lang="en-US"/>
          </a:p>
        </p:txBody>
      </p:sp>
      <p:sp>
        <p:nvSpPr>
          <p:cNvPr id="3" name="Subtitle 2"/>
          <p:cNvSpPr>
            <a:spLocks noGrp="1"/>
          </p:cNvSpPr>
          <p:nvPr>
            <p:ph type="subTitle" idx="1"/>
          </p:nvPr>
        </p:nvSpPr>
        <p:spPr/>
        <p:txBody>
          <a:bodyPr/>
          <a:lstStyle/>
          <a:p>
            <a:r>
              <a:rPr lang="en-US"/>
              <a:t>dotcom</a:t>
            </a:r>
            <a:endParaRPr lang="en-US"/>
          </a:p>
        </p:txBody>
      </p:sp>
    </p:spTree>
    <p:extLst>
      <p:ext uri="{BB962C8B-B14F-4D97-AF65-F5344CB8AC3E}">
        <p14:creationId xmlns:p14="http://schemas.microsoft.com/office/powerpoint/2010/main" val="19721994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IG - Key Metrics Table</a:t>
            </a:r>
            <a:endParaRPr lang="en-US"/>
          </a:p>
        </p:txBody>
      </p:sp>
      <p:graphicFrame>
        <p:nvGraphicFramePr>
          <p:cNvPr id="6" name="Table Placeholder 5"/>
          <p:cNvGraphicFramePr>
            <a:graphicFrameLocks noGrp="1"/>
          </p:cNvGraphicFramePr>
          <p:nvPr>
            <p:ph type="tbl" sz="quarter" idx="13"/>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359660456"/>
                    </a:ext>
                  </a:extLst>
                </a:gridCol>
                <a:gridCol w="740664">
                  <a:extLst>
                    <a:ext uri="{9D8B030D-6E8A-4147-A177-3AD203B41FA5}">
                      <a16:colId xmlns:a16="http://schemas.microsoft.com/office/drawing/2014/main" val="2249112085"/>
                    </a:ext>
                  </a:extLst>
                </a:gridCol>
                <a:gridCol w="740664">
                  <a:extLst>
                    <a:ext uri="{9D8B030D-6E8A-4147-A177-3AD203B41FA5}">
                      <a16:colId xmlns:a16="http://schemas.microsoft.com/office/drawing/2014/main" val="1961007631"/>
                    </a:ext>
                  </a:extLst>
                </a:gridCol>
                <a:gridCol w="740664">
                  <a:extLst>
                    <a:ext uri="{9D8B030D-6E8A-4147-A177-3AD203B41FA5}">
                      <a16:colId xmlns:a16="http://schemas.microsoft.com/office/drawing/2014/main" val="263803254"/>
                    </a:ext>
                  </a:extLst>
                </a:gridCol>
                <a:gridCol w="740664">
                  <a:extLst>
                    <a:ext uri="{9D8B030D-6E8A-4147-A177-3AD203B41FA5}">
                      <a16:colId xmlns:a16="http://schemas.microsoft.com/office/drawing/2014/main" val="1482461427"/>
                    </a:ext>
                  </a:extLst>
                </a:gridCol>
                <a:gridCol w="740664">
                  <a:extLst>
                    <a:ext uri="{9D8B030D-6E8A-4147-A177-3AD203B41FA5}">
                      <a16:colId xmlns:a16="http://schemas.microsoft.com/office/drawing/2014/main" val="2065660812"/>
                    </a:ext>
                  </a:extLst>
                </a:gridCol>
                <a:gridCol w="740664">
                  <a:extLst>
                    <a:ext uri="{9D8B030D-6E8A-4147-A177-3AD203B41FA5}">
                      <a16:colId xmlns:a16="http://schemas.microsoft.com/office/drawing/2014/main" val="819993097"/>
                    </a:ext>
                  </a:extLst>
                </a:gridCol>
                <a:gridCol w="740664">
                  <a:extLst>
                    <a:ext uri="{9D8B030D-6E8A-4147-A177-3AD203B41FA5}">
                      <a16:colId xmlns:a16="http://schemas.microsoft.com/office/drawing/2014/main" val="1976839145"/>
                    </a:ext>
                  </a:extLst>
                </a:gridCol>
                <a:gridCol w="740664">
                  <a:extLst>
                    <a:ext uri="{9D8B030D-6E8A-4147-A177-3AD203B41FA5}">
                      <a16:colId xmlns:a16="http://schemas.microsoft.com/office/drawing/2014/main" val="3048048670"/>
                    </a:ext>
                  </a:extLst>
                </a:gridCol>
              </a:tblGrid>
              <a:tr h="370840">
                <a:tc>
                  <a:txBody>
                    <a:bodyPr/>
                    <a:lstStyle/>
                    <a:p>
                      <a:r>
                        <a:rPr lang="en-US" sz="1000"/>
                        <a:t>Name</a:t>
                      </a:r>
                      <a:endParaRPr lang="en-US" sz="1000"/>
                    </a:p>
                  </a:txBody>
                  <a:tcPr/>
                </a:tc>
                <a:tc>
                  <a:txBody>
                    <a:bodyPr/>
                    <a:lstStyle/>
                    <a:p>
                      <a:r>
                        <a:rPr lang="en-US" sz="1000"/>
                        <a:t>Followers</a:t>
                      </a:r>
                      <a:endParaRPr lang="en-US" sz="1000"/>
                    </a:p>
                  </a:txBody>
                  <a:tcPr/>
                </a:tc>
                <a:tc>
                  <a:txBody>
                    <a:bodyPr/>
                    <a:lstStyle/>
                    <a:p>
                      <a:r>
                        <a:rPr lang="en-US" sz="1000"/>
                        <a:t>+/-</a:t>
                      </a:r>
                      <a:endParaRPr lang="en-US" sz="1000"/>
                    </a:p>
                  </a:txBody>
                  <a:tcPr/>
                </a:tc>
                <a:tc>
                  <a:txBody>
                    <a:bodyPr/>
                    <a:lstStyle/>
                    <a:p>
                      <a:r>
                        <a:rPr lang="en-US" sz="1000"/>
                        <a:t>Images</a:t>
                      </a:r>
                      <a:endParaRPr lang="en-US" sz="1000"/>
                    </a:p>
                  </a:txBody>
                  <a:tcPr/>
                </a:tc>
                <a:tc>
                  <a:txBody>
                    <a:bodyPr/>
                    <a:lstStyle/>
                    <a:p>
                      <a:r>
                        <a:rPr lang="en-US" sz="1000"/>
                        <a:t>Videos</a:t>
                      </a:r>
                      <a:endParaRPr lang="en-US" sz="1000"/>
                    </a:p>
                  </a:txBody>
                  <a:tcPr/>
                </a:tc>
                <a:tc>
                  <a:txBody>
                    <a:bodyPr/>
                    <a:lstStyle/>
                    <a:p>
                      <a:r>
                        <a:rPr lang="en-US" sz="1000"/>
                        <a:t>Posts</a:t>
                      </a:r>
                      <a:endParaRPr lang="en-US" sz="1000"/>
                    </a:p>
                  </a:txBody>
                  <a:tcPr/>
                </a:tc>
                <a:tc>
                  <a:txBody>
                    <a:bodyPr/>
                    <a:lstStyle/>
                    <a:p>
                      <a:r>
                        <a:rPr lang="en-US" sz="1000"/>
                        <a:t>Likes</a:t>
                      </a:r>
                      <a:endParaRPr lang="en-US" sz="1000"/>
                    </a:p>
                  </a:txBody>
                  <a:tcPr/>
                </a:tc>
                <a:tc>
                  <a:txBody>
                    <a:bodyPr/>
                    <a:lstStyle/>
                    <a:p>
                      <a:r>
                        <a:rPr lang="en-US" sz="1000"/>
                        <a:t>Comments</a:t>
                      </a:r>
                      <a:endParaRPr lang="en-US" sz="1000"/>
                    </a:p>
                  </a:txBody>
                  <a:tcPr/>
                </a:tc>
                <a:tc>
                  <a:txBody>
                    <a:bodyPr/>
                    <a:lstStyle/>
                    <a:p>
                      <a:r>
                        <a:rPr lang="en-US" sz="1000"/>
                        <a:t>I-Rate</a:t>
                      </a:r>
                      <a:endParaRPr lang="en-US" sz="1000"/>
                    </a:p>
                  </a:txBody>
                  <a:tcPr/>
                </a:tc>
                <a:extLst>
                  <a:ext uri="{0D108BD9-81ED-4DB2-BD59-A6C34878D82A}">
                    <a16:rowId xmlns:a16="http://schemas.microsoft.com/office/drawing/2014/main" val="538510247"/>
                  </a:ext>
                </a:extLst>
              </a:tr>
              <a:tr h="370840">
                <a:tc>
                  <a:txBody>
                    <a:bodyPr/>
                    <a:lstStyle/>
                    <a:p>
                      <a:r>
                        <a:rPr lang="en-US" sz="1000"/>
                        <a:t>abk_kuwait (</a:t>
                      </a:r>
                      <a:r>
                        <a:rPr lang="ar-AE" sz="1000"/>
                        <a:t>البنك الأهلي الكويتي)</a:t>
                      </a:r>
                      <a:endParaRPr lang="en-US" sz="1000"/>
                    </a:p>
                  </a:txBody>
                  <a:tcPr/>
                </a:tc>
                <a:tc>
                  <a:txBody>
                    <a:bodyPr/>
                    <a:lstStyle/>
                    <a:p>
                      <a:r>
                        <a:rPr lang="en-US" sz="1000"/>
                        <a:t>25451</a:t>
                      </a:r>
                      <a:endParaRPr lang="en-US" sz="1000"/>
                    </a:p>
                  </a:txBody>
                  <a:tcPr/>
                </a:tc>
                <a:tc>
                  <a:txBody>
                    <a:bodyPr/>
                    <a:lstStyle/>
                    <a:p>
                      <a:r>
                        <a:rPr lang="en-US" sz="1000"/>
                        <a:t>49</a:t>
                      </a:r>
                      <a:endParaRPr lang="en-US" sz="1000"/>
                    </a:p>
                  </a:txBody>
                  <a:tcPr/>
                </a:tc>
                <a:tc>
                  <a:txBody>
                    <a:bodyPr/>
                    <a:lstStyle/>
                    <a:p>
                      <a:r>
                        <a:rPr lang="en-US" sz="1000"/>
                        <a:t>4</a:t>
                      </a:r>
                      <a:endParaRPr lang="en-US" sz="1000"/>
                    </a:p>
                  </a:txBody>
                  <a:tcPr/>
                </a:tc>
                <a:tc>
                  <a:txBody>
                    <a:bodyPr/>
                    <a:lstStyle/>
                    <a:p>
                      <a:r>
                        <a:rPr lang="en-US" sz="1000"/>
                        <a:t>0</a:t>
                      </a:r>
                      <a:endParaRPr lang="en-US" sz="1000"/>
                    </a:p>
                  </a:txBody>
                  <a:tcPr/>
                </a:tc>
                <a:tc>
                  <a:txBody>
                    <a:bodyPr/>
                    <a:lstStyle/>
                    <a:p>
                      <a:r>
                        <a:rPr lang="en-US" sz="1000"/>
                        <a:t>4</a:t>
                      </a:r>
                      <a:endParaRPr lang="en-US" sz="1000"/>
                    </a:p>
                  </a:txBody>
                  <a:tcPr/>
                </a:tc>
                <a:tc>
                  <a:txBody>
                    <a:bodyPr/>
                    <a:lstStyle/>
                    <a:p>
                      <a:r>
                        <a:rPr lang="en-US" sz="1000"/>
                        <a:t>582</a:t>
                      </a:r>
                      <a:endParaRPr lang="en-US" sz="1000"/>
                    </a:p>
                  </a:txBody>
                  <a:tcPr/>
                </a:tc>
                <a:tc>
                  <a:txBody>
                    <a:bodyPr/>
                    <a:lstStyle/>
                    <a:p>
                      <a:r>
                        <a:rPr lang="en-US" sz="1000"/>
                        <a:t>5</a:t>
                      </a:r>
                      <a:endParaRPr lang="en-US" sz="1000"/>
                    </a:p>
                  </a:txBody>
                  <a:tcPr/>
                </a:tc>
                <a:tc>
                  <a:txBody>
                    <a:bodyPr/>
                    <a:lstStyle/>
                    <a:p>
                      <a:r>
                        <a:rPr lang="en-US" sz="1000"/>
                        <a:t>0.5772%</a:t>
                      </a:r>
                      <a:endParaRPr lang="en-US" sz="1000"/>
                    </a:p>
                  </a:txBody>
                  <a:tcPr/>
                </a:tc>
                <a:extLst>
                  <a:ext uri="{0D108BD9-81ED-4DB2-BD59-A6C34878D82A}">
                    <a16:rowId xmlns:a16="http://schemas.microsoft.com/office/drawing/2014/main" val="3559019032"/>
                  </a:ext>
                </a:extLst>
              </a:tr>
              <a:tr h="370840">
                <a:tc>
                  <a:txBody>
                    <a:bodyPr/>
                    <a:lstStyle/>
                    <a:p>
                      <a:r>
                        <a:rPr lang="en-US" sz="1000"/>
                        <a:t>aldawlibank (</a:t>
                      </a:r>
                      <a:r>
                        <a:rPr lang="ar-AE" sz="1000"/>
                        <a:t>بنك الكويت الدولي </a:t>
                      </a:r>
                      <a:r>
                        <a:rPr lang="en-US" sz="1000"/>
                        <a:t>KIB)</a:t>
                      </a:r>
                      <a:endParaRPr lang="en-US" sz="1000"/>
                    </a:p>
                  </a:txBody>
                  <a:tcPr/>
                </a:tc>
                <a:tc>
                  <a:txBody>
                    <a:bodyPr/>
                    <a:lstStyle/>
                    <a:p>
                      <a:r>
                        <a:rPr lang="en-US" sz="1000"/>
                        <a:t>24375</a:t>
                      </a:r>
                      <a:endParaRPr lang="en-US" sz="1000"/>
                    </a:p>
                  </a:txBody>
                  <a:tcPr/>
                </a:tc>
                <a:tc>
                  <a:txBody>
                    <a:bodyPr/>
                    <a:lstStyle/>
                    <a:p>
                      <a:r>
                        <a:rPr lang="en-US" sz="1000"/>
                        <a:t>62</a:t>
                      </a:r>
                      <a:endParaRPr lang="en-US" sz="1000"/>
                    </a:p>
                  </a:txBody>
                  <a:tcPr/>
                </a:tc>
                <a:tc>
                  <a:txBody>
                    <a:bodyPr/>
                    <a:lstStyle/>
                    <a:p>
                      <a:r>
                        <a:rPr lang="en-US" sz="1000"/>
                        <a:t>1</a:t>
                      </a:r>
                      <a:endParaRPr lang="en-US" sz="1000"/>
                    </a:p>
                  </a:txBody>
                  <a:tcPr/>
                </a:tc>
                <a:tc>
                  <a:txBody>
                    <a:bodyPr/>
                    <a:lstStyle/>
                    <a:p>
                      <a:r>
                        <a:rPr lang="en-US" sz="1000"/>
                        <a:t>0</a:t>
                      </a:r>
                      <a:endParaRPr lang="en-US" sz="1000"/>
                    </a:p>
                  </a:txBody>
                  <a:tcPr/>
                </a:tc>
                <a:tc>
                  <a:txBody>
                    <a:bodyPr/>
                    <a:lstStyle/>
                    <a:p>
                      <a:r>
                        <a:rPr lang="en-US" sz="1000"/>
                        <a:t>1</a:t>
                      </a:r>
                      <a:endParaRPr lang="en-US" sz="1000"/>
                    </a:p>
                  </a:txBody>
                  <a:tcPr/>
                </a:tc>
                <a:tc>
                  <a:txBody>
                    <a:bodyPr/>
                    <a:lstStyle/>
                    <a:p>
                      <a:r>
                        <a:rPr lang="en-US" sz="1000"/>
                        <a:t>186</a:t>
                      </a:r>
                      <a:endParaRPr lang="en-US" sz="1000"/>
                    </a:p>
                  </a:txBody>
                  <a:tcPr/>
                </a:tc>
                <a:tc>
                  <a:txBody>
                    <a:bodyPr/>
                    <a:lstStyle/>
                    <a:p>
                      <a:r>
                        <a:rPr lang="en-US" sz="1000"/>
                        <a:t>5</a:t>
                      </a:r>
                      <a:endParaRPr lang="en-US" sz="1000"/>
                    </a:p>
                  </a:txBody>
                  <a:tcPr/>
                </a:tc>
                <a:tc>
                  <a:txBody>
                    <a:bodyPr/>
                    <a:lstStyle/>
                    <a:p>
                      <a:r>
                        <a:rPr lang="en-US" sz="1000"/>
                        <a:t>0.7846%</a:t>
                      </a:r>
                      <a:endParaRPr lang="en-US" sz="1000"/>
                    </a:p>
                  </a:txBody>
                  <a:tcPr/>
                </a:tc>
                <a:extLst>
                  <a:ext uri="{0D108BD9-81ED-4DB2-BD59-A6C34878D82A}">
                    <a16:rowId xmlns:a16="http://schemas.microsoft.com/office/drawing/2014/main" val="1655690185"/>
                  </a:ext>
                </a:extLst>
              </a:tr>
              <a:tr h="370840">
                <a:tc>
                  <a:txBody>
                    <a:bodyPr/>
                    <a:lstStyle/>
                    <a:p>
                      <a:r>
                        <a:rPr lang="en-US" sz="1000"/>
                        <a:t>altijaricbk (Commercial Bank Of Kuwait)</a:t>
                      </a:r>
                      <a:endParaRPr lang="en-US" sz="1000"/>
                    </a:p>
                  </a:txBody>
                  <a:tcPr/>
                </a:tc>
                <a:tc>
                  <a:txBody>
                    <a:bodyPr/>
                    <a:lstStyle/>
                    <a:p>
                      <a:r>
                        <a:rPr lang="en-US" sz="1000"/>
                        <a:t>20131</a:t>
                      </a:r>
                      <a:endParaRPr lang="en-US" sz="1000"/>
                    </a:p>
                  </a:txBody>
                  <a:tcPr/>
                </a:tc>
                <a:tc>
                  <a:txBody>
                    <a:bodyPr/>
                    <a:lstStyle/>
                    <a:p>
                      <a:r>
                        <a:rPr lang="en-US" sz="1000"/>
                        <a:t>9</a:t>
                      </a:r>
                      <a:endParaRPr lang="en-US" sz="1000"/>
                    </a:p>
                  </a:txBody>
                  <a:tcPr/>
                </a:tc>
                <a:tc>
                  <a:txBody>
                    <a:bodyPr/>
                    <a:lstStyle/>
                    <a:p>
                      <a:r>
                        <a:rPr lang="en-US" sz="1000"/>
                        <a:t>5</a:t>
                      </a:r>
                      <a:endParaRPr lang="en-US" sz="1000"/>
                    </a:p>
                  </a:txBody>
                  <a:tcPr/>
                </a:tc>
                <a:tc>
                  <a:txBody>
                    <a:bodyPr/>
                    <a:lstStyle/>
                    <a:p>
                      <a:r>
                        <a:rPr lang="en-US" sz="1000"/>
                        <a:t>0</a:t>
                      </a:r>
                      <a:endParaRPr lang="en-US" sz="1000"/>
                    </a:p>
                  </a:txBody>
                  <a:tcPr/>
                </a:tc>
                <a:tc>
                  <a:txBody>
                    <a:bodyPr/>
                    <a:lstStyle/>
                    <a:p>
                      <a:r>
                        <a:rPr lang="en-US" sz="1000"/>
                        <a:t>5</a:t>
                      </a:r>
                      <a:endParaRPr lang="en-US" sz="1000"/>
                    </a:p>
                  </a:txBody>
                  <a:tcPr/>
                </a:tc>
                <a:tc>
                  <a:txBody>
                    <a:bodyPr/>
                    <a:lstStyle/>
                    <a:p>
                      <a:r>
                        <a:rPr lang="en-US" sz="1000"/>
                        <a:t>757</a:t>
                      </a:r>
                      <a:endParaRPr lang="en-US" sz="1000"/>
                    </a:p>
                  </a:txBody>
                  <a:tcPr/>
                </a:tc>
                <a:tc>
                  <a:txBody>
                    <a:bodyPr/>
                    <a:lstStyle/>
                    <a:p>
                      <a:r>
                        <a:rPr lang="en-US" sz="1000"/>
                        <a:t>39</a:t>
                      </a:r>
                      <a:endParaRPr lang="en-US" sz="1000"/>
                    </a:p>
                  </a:txBody>
                  <a:tcPr/>
                </a:tc>
                <a:tc>
                  <a:txBody>
                    <a:bodyPr/>
                    <a:lstStyle/>
                    <a:p>
                      <a:r>
                        <a:rPr lang="en-US" sz="1000"/>
                        <a:t>0.7910%</a:t>
                      </a:r>
                      <a:endParaRPr lang="en-US" sz="1000"/>
                    </a:p>
                  </a:txBody>
                  <a:tcPr/>
                </a:tc>
                <a:extLst>
                  <a:ext uri="{0D108BD9-81ED-4DB2-BD59-A6C34878D82A}">
                    <a16:rowId xmlns:a16="http://schemas.microsoft.com/office/drawing/2014/main" val="1451074218"/>
                  </a:ext>
                </a:extLst>
              </a:tr>
              <a:tr h="370840">
                <a:tc>
                  <a:txBody>
                    <a:bodyPr/>
                    <a:lstStyle/>
                    <a:p>
                      <a:r>
                        <a:rPr lang="en-US" sz="1000"/>
                        <a:t>bankboubyan (</a:t>
                      </a:r>
                      <a:r>
                        <a:rPr lang="ar-AE" sz="1000"/>
                        <a:t>بنك بوبيان</a:t>
                      </a:r>
                      <a:r>
                        <a:rPr lang="en-US" sz="1000"/>
                        <a:t>⠀⠀⠀)</a:t>
                      </a:r>
                      <a:endParaRPr lang="en-US" sz="1000"/>
                    </a:p>
                  </a:txBody>
                  <a:tcPr/>
                </a:tc>
                <a:tc>
                  <a:txBody>
                    <a:bodyPr/>
                    <a:lstStyle/>
                    <a:p>
                      <a:r>
                        <a:rPr lang="en-US" sz="1000"/>
                        <a:t>190871</a:t>
                      </a:r>
                      <a:endParaRPr lang="en-US" sz="1000"/>
                    </a:p>
                  </a:txBody>
                  <a:tcPr/>
                </a:tc>
                <a:tc>
                  <a:txBody>
                    <a:bodyPr/>
                    <a:lstStyle/>
                    <a:p>
                      <a:r>
                        <a:rPr lang="en-US" sz="1000"/>
                        <a:t>724</a:t>
                      </a:r>
                      <a:endParaRPr lang="en-US" sz="1000"/>
                    </a:p>
                  </a:txBody>
                  <a:tcPr/>
                </a:tc>
                <a:tc>
                  <a:txBody>
                    <a:bodyPr/>
                    <a:lstStyle/>
                    <a:p>
                      <a:r>
                        <a:rPr lang="en-US" sz="1000"/>
                        <a:t>4</a:t>
                      </a:r>
                      <a:endParaRPr lang="en-US" sz="1000"/>
                    </a:p>
                  </a:txBody>
                  <a:tcPr/>
                </a:tc>
                <a:tc>
                  <a:txBody>
                    <a:bodyPr/>
                    <a:lstStyle/>
                    <a:p>
                      <a:r>
                        <a:rPr lang="en-US" sz="1000"/>
                        <a:t>1</a:t>
                      </a:r>
                      <a:endParaRPr lang="en-US" sz="1000"/>
                    </a:p>
                  </a:txBody>
                  <a:tcPr/>
                </a:tc>
                <a:tc>
                  <a:txBody>
                    <a:bodyPr/>
                    <a:lstStyle/>
                    <a:p>
                      <a:r>
                        <a:rPr lang="en-US" sz="1000"/>
                        <a:t>5</a:t>
                      </a:r>
                      <a:endParaRPr lang="en-US" sz="1000"/>
                    </a:p>
                  </a:txBody>
                  <a:tcPr/>
                </a:tc>
                <a:tc>
                  <a:txBody>
                    <a:bodyPr/>
                    <a:lstStyle/>
                    <a:p>
                      <a:r>
                        <a:rPr lang="en-US" sz="1000"/>
                        <a:t>14621</a:t>
                      </a:r>
                      <a:endParaRPr lang="en-US" sz="1000"/>
                    </a:p>
                  </a:txBody>
                  <a:tcPr/>
                </a:tc>
                <a:tc>
                  <a:txBody>
                    <a:bodyPr/>
                    <a:lstStyle/>
                    <a:p>
                      <a:r>
                        <a:rPr lang="en-US" sz="1000"/>
                        <a:t>15052</a:t>
                      </a:r>
                      <a:endParaRPr lang="en-US" sz="1000"/>
                    </a:p>
                  </a:txBody>
                  <a:tcPr/>
                </a:tc>
                <a:tc>
                  <a:txBody>
                    <a:bodyPr/>
                    <a:lstStyle/>
                    <a:p>
                      <a:r>
                        <a:rPr lang="en-US" sz="1000"/>
                        <a:t>3.1151%</a:t>
                      </a:r>
                      <a:endParaRPr lang="en-US" sz="1000"/>
                    </a:p>
                  </a:txBody>
                  <a:tcPr/>
                </a:tc>
                <a:extLst>
                  <a:ext uri="{0D108BD9-81ED-4DB2-BD59-A6C34878D82A}">
                    <a16:rowId xmlns:a16="http://schemas.microsoft.com/office/drawing/2014/main" val="1355307339"/>
                  </a:ext>
                </a:extLst>
              </a:tr>
              <a:tr h="370840">
                <a:tc>
                  <a:txBody>
                    <a:bodyPr/>
                    <a:lstStyle/>
                    <a:p>
                      <a:r>
                        <a:rPr lang="en-US" sz="1000"/>
                        <a:t>burganbankkuwait (Burgan Bank)</a:t>
                      </a:r>
                      <a:endParaRPr lang="en-US" sz="1000"/>
                    </a:p>
                  </a:txBody>
                  <a:tcPr/>
                </a:tc>
                <a:tc>
                  <a:txBody>
                    <a:bodyPr/>
                    <a:lstStyle/>
                    <a:p>
                      <a:r>
                        <a:rPr lang="en-US" sz="1000"/>
                        <a:t>9926</a:t>
                      </a:r>
                      <a:endParaRPr lang="en-US" sz="1000"/>
                    </a:p>
                  </a:txBody>
                  <a:tcPr/>
                </a:tc>
                <a:tc>
                  <a:txBody>
                    <a:bodyPr/>
                    <a:lstStyle/>
                    <a:p>
                      <a:r>
                        <a:rPr lang="en-US" sz="1000"/>
                        <a:t>40</a:t>
                      </a:r>
                      <a:endParaRPr lang="en-US" sz="1000"/>
                    </a:p>
                  </a:txBody>
                  <a:tcPr/>
                </a:tc>
                <a:tc>
                  <a:txBody>
                    <a:bodyPr/>
                    <a:lstStyle/>
                    <a:p>
                      <a:r>
                        <a:rPr lang="en-US" sz="1000"/>
                        <a:t>4</a:t>
                      </a:r>
                      <a:endParaRPr lang="en-US" sz="1000"/>
                    </a:p>
                  </a:txBody>
                  <a:tcPr/>
                </a:tc>
                <a:tc>
                  <a:txBody>
                    <a:bodyPr/>
                    <a:lstStyle/>
                    <a:p>
                      <a:r>
                        <a:rPr lang="en-US" sz="1000"/>
                        <a:t>1</a:t>
                      </a:r>
                      <a:endParaRPr lang="en-US" sz="1000"/>
                    </a:p>
                  </a:txBody>
                  <a:tcPr/>
                </a:tc>
                <a:tc>
                  <a:txBody>
                    <a:bodyPr/>
                    <a:lstStyle/>
                    <a:p>
                      <a:r>
                        <a:rPr lang="en-US" sz="1000"/>
                        <a:t>5</a:t>
                      </a:r>
                      <a:endParaRPr lang="en-US" sz="1000"/>
                    </a:p>
                  </a:txBody>
                  <a:tcPr/>
                </a:tc>
                <a:tc>
                  <a:txBody>
                    <a:bodyPr/>
                    <a:lstStyle/>
                    <a:p>
                      <a:r>
                        <a:rPr lang="en-US" sz="1000"/>
                        <a:t>560</a:t>
                      </a:r>
                      <a:endParaRPr lang="en-US" sz="1000"/>
                    </a:p>
                  </a:txBody>
                  <a:tcPr/>
                </a:tc>
                <a:tc>
                  <a:txBody>
                    <a:bodyPr/>
                    <a:lstStyle/>
                    <a:p>
                      <a:r>
                        <a:rPr lang="en-US" sz="1000"/>
                        <a:t>19</a:t>
                      </a:r>
                      <a:endParaRPr lang="en-US" sz="1000"/>
                    </a:p>
                  </a:txBody>
                  <a:tcPr/>
                </a:tc>
                <a:tc>
                  <a:txBody>
                    <a:bodyPr/>
                    <a:lstStyle/>
                    <a:p>
                      <a:r>
                        <a:rPr lang="en-US" sz="1000"/>
                        <a:t>1.1690%</a:t>
                      </a:r>
                      <a:endParaRPr lang="en-US" sz="1000"/>
                    </a:p>
                  </a:txBody>
                  <a:tcPr/>
                </a:tc>
                <a:extLst>
                  <a:ext uri="{0D108BD9-81ED-4DB2-BD59-A6C34878D82A}">
                    <a16:rowId xmlns:a16="http://schemas.microsoft.com/office/drawing/2014/main" val="4083653586"/>
                  </a:ext>
                </a:extLst>
              </a:tr>
              <a:tr h="370840">
                <a:tc>
                  <a:txBody>
                    <a:bodyPr/>
                    <a:lstStyle/>
                    <a:p>
                      <a:r>
                        <a:rPr lang="en-US" sz="1000"/>
                        <a:t>gulf_bank (Gulf Bank - </a:t>
                      </a:r>
                      <a:r>
                        <a:rPr lang="ar-AE" sz="1000"/>
                        <a:t>بنك الخليج)</a:t>
                      </a:r>
                      <a:endParaRPr lang="en-US" sz="1000"/>
                    </a:p>
                  </a:txBody>
                  <a:tcPr/>
                </a:tc>
                <a:tc>
                  <a:txBody>
                    <a:bodyPr/>
                    <a:lstStyle/>
                    <a:p>
                      <a:r>
                        <a:rPr lang="en-US" sz="1000"/>
                        <a:t>77836</a:t>
                      </a:r>
                      <a:endParaRPr lang="en-US" sz="1000"/>
                    </a:p>
                  </a:txBody>
                  <a:tcPr/>
                </a:tc>
                <a:tc>
                  <a:txBody>
                    <a:bodyPr/>
                    <a:lstStyle/>
                    <a:p>
                      <a:r>
                        <a:rPr lang="en-US" sz="1000"/>
                        <a:t>71</a:t>
                      </a:r>
                      <a:endParaRPr lang="en-US" sz="1000"/>
                    </a:p>
                  </a:txBody>
                  <a:tcPr/>
                </a:tc>
                <a:tc>
                  <a:txBody>
                    <a:bodyPr/>
                    <a:lstStyle/>
                    <a:p>
                      <a:r>
                        <a:rPr lang="en-US" sz="1000"/>
                        <a:t>2</a:t>
                      </a:r>
                      <a:endParaRPr lang="en-US" sz="1000"/>
                    </a:p>
                  </a:txBody>
                  <a:tcPr/>
                </a:tc>
                <a:tc>
                  <a:txBody>
                    <a:bodyPr/>
                    <a:lstStyle/>
                    <a:p>
                      <a:r>
                        <a:rPr lang="en-US" sz="1000"/>
                        <a:t>2</a:t>
                      </a:r>
                      <a:endParaRPr lang="en-US" sz="1000"/>
                    </a:p>
                  </a:txBody>
                  <a:tcPr/>
                </a:tc>
                <a:tc>
                  <a:txBody>
                    <a:bodyPr/>
                    <a:lstStyle/>
                    <a:p>
                      <a:r>
                        <a:rPr lang="en-US" sz="1000"/>
                        <a:t>4</a:t>
                      </a:r>
                      <a:endParaRPr lang="en-US" sz="1000"/>
                    </a:p>
                  </a:txBody>
                  <a:tcPr/>
                </a:tc>
                <a:tc>
                  <a:txBody>
                    <a:bodyPr/>
                    <a:lstStyle/>
                    <a:p>
                      <a:r>
                        <a:rPr lang="en-US" sz="1000"/>
                        <a:t>1967</a:t>
                      </a:r>
                      <a:endParaRPr lang="en-US" sz="1000"/>
                    </a:p>
                  </a:txBody>
                  <a:tcPr/>
                </a:tc>
                <a:tc>
                  <a:txBody>
                    <a:bodyPr/>
                    <a:lstStyle/>
                    <a:p>
                      <a:r>
                        <a:rPr lang="en-US" sz="1000"/>
                        <a:t>103</a:t>
                      </a:r>
                      <a:endParaRPr lang="en-US" sz="1000"/>
                    </a:p>
                  </a:txBody>
                  <a:tcPr/>
                </a:tc>
                <a:tc>
                  <a:txBody>
                    <a:bodyPr/>
                    <a:lstStyle/>
                    <a:p>
                      <a:r>
                        <a:rPr lang="en-US" sz="1000"/>
                        <a:t>0.6652%</a:t>
                      </a:r>
                      <a:endParaRPr lang="en-US" sz="1000"/>
                    </a:p>
                  </a:txBody>
                  <a:tcPr/>
                </a:tc>
                <a:extLst>
                  <a:ext uri="{0D108BD9-81ED-4DB2-BD59-A6C34878D82A}">
                    <a16:rowId xmlns:a16="http://schemas.microsoft.com/office/drawing/2014/main" val="1936795367"/>
                  </a:ext>
                </a:extLst>
              </a:tr>
              <a:tr h="370840">
                <a:tc>
                  <a:txBody>
                    <a:bodyPr/>
                    <a:lstStyle/>
                    <a:p>
                      <a:r>
                        <a:rPr lang="en-US" sz="1000"/>
                        <a:t>kfhgroup (Kuwait Finance House)</a:t>
                      </a:r>
                      <a:endParaRPr lang="en-US" sz="1000"/>
                    </a:p>
                  </a:txBody>
                  <a:tcPr/>
                </a:tc>
                <a:tc>
                  <a:txBody>
                    <a:bodyPr/>
                    <a:lstStyle/>
                    <a:p>
                      <a:r>
                        <a:rPr lang="en-US" sz="1000"/>
                        <a:t>174875</a:t>
                      </a:r>
                      <a:endParaRPr lang="en-US" sz="1000"/>
                    </a:p>
                  </a:txBody>
                  <a:tcPr/>
                </a:tc>
                <a:tc>
                  <a:txBody>
                    <a:bodyPr/>
                    <a:lstStyle/>
                    <a:p>
                      <a:r>
                        <a:rPr lang="en-US" sz="1000"/>
                        <a:t>122</a:t>
                      </a:r>
                      <a:endParaRPr lang="en-US" sz="1000"/>
                    </a:p>
                  </a:txBody>
                  <a:tcPr/>
                </a:tc>
                <a:tc>
                  <a:txBody>
                    <a:bodyPr/>
                    <a:lstStyle/>
                    <a:p>
                      <a:r>
                        <a:rPr lang="en-US" sz="1000"/>
                        <a:t>2</a:t>
                      </a:r>
                      <a:endParaRPr lang="en-US" sz="1000"/>
                    </a:p>
                  </a:txBody>
                  <a:tcPr/>
                </a:tc>
                <a:tc>
                  <a:txBody>
                    <a:bodyPr/>
                    <a:lstStyle/>
                    <a:p>
                      <a:r>
                        <a:rPr lang="en-US" sz="1000"/>
                        <a:t>2</a:t>
                      </a:r>
                      <a:endParaRPr lang="en-US" sz="1000"/>
                    </a:p>
                  </a:txBody>
                  <a:tcPr/>
                </a:tc>
                <a:tc>
                  <a:txBody>
                    <a:bodyPr/>
                    <a:lstStyle/>
                    <a:p>
                      <a:r>
                        <a:rPr lang="en-US" sz="1000"/>
                        <a:t>4</a:t>
                      </a:r>
                      <a:endParaRPr lang="en-US" sz="1000"/>
                    </a:p>
                  </a:txBody>
                  <a:tcPr/>
                </a:tc>
                <a:tc>
                  <a:txBody>
                    <a:bodyPr/>
                    <a:lstStyle/>
                    <a:p>
                      <a:r>
                        <a:rPr lang="en-US" sz="1000"/>
                        <a:t>2648</a:t>
                      </a:r>
                      <a:endParaRPr lang="en-US" sz="1000"/>
                    </a:p>
                  </a:txBody>
                  <a:tcPr/>
                </a:tc>
                <a:tc>
                  <a:txBody>
                    <a:bodyPr/>
                    <a:lstStyle/>
                    <a:p>
                      <a:r>
                        <a:rPr lang="en-US" sz="1000"/>
                        <a:t>156</a:t>
                      </a:r>
                      <a:endParaRPr lang="en-US" sz="1000"/>
                    </a:p>
                  </a:txBody>
                  <a:tcPr/>
                </a:tc>
                <a:tc>
                  <a:txBody>
                    <a:bodyPr/>
                    <a:lstStyle/>
                    <a:p>
                      <a:r>
                        <a:rPr lang="en-US" sz="1000"/>
                        <a:t>0.4010%</a:t>
                      </a:r>
                      <a:endParaRPr lang="en-US" sz="1000"/>
                    </a:p>
                  </a:txBody>
                  <a:tcPr/>
                </a:tc>
                <a:extLst>
                  <a:ext uri="{0D108BD9-81ED-4DB2-BD59-A6C34878D82A}">
                    <a16:rowId xmlns:a16="http://schemas.microsoft.com/office/drawing/2014/main" val="1266158579"/>
                  </a:ext>
                </a:extLst>
              </a:tr>
              <a:tr h="370840">
                <a:tc>
                  <a:txBody>
                    <a:bodyPr/>
                    <a:lstStyle/>
                    <a:p>
                      <a:r>
                        <a:rPr lang="en-US" sz="1000"/>
                        <a:t>nbkgroup (National Bank of Kuwait)</a:t>
                      </a:r>
                      <a:endParaRPr lang="en-US" sz="1000"/>
                    </a:p>
                  </a:txBody>
                  <a:tcPr/>
                </a:tc>
                <a:tc>
                  <a:txBody>
                    <a:bodyPr/>
                    <a:lstStyle/>
                    <a:p>
                      <a:r>
                        <a:rPr lang="en-US" sz="1000"/>
                        <a:t>234464</a:t>
                      </a:r>
                      <a:endParaRPr lang="en-US" sz="1000"/>
                    </a:p>
                  </a:txBody>
                  <a:tcPr/>
                </a:tc>
                <a:tc>
                  <a:txBody>
                    <a:bodyPr/>
                    <a:lstStyle/>
                    <a:p>
                      <a:r>
                        <a:rPr lang="en-US" sz="1000"/>
                        <a:t>189</a:t>
                      </a:r>
                      <a:endParaRPr lang="en-US" sz="1000"/>
                    </a:p>
                  </a:txBody>
                  <a:tcPr/>
                </a:tc>
                <a:tc>
                  <a:txBody>
                    <a:bodyPr/>
                    <a:lstStyle/>
                    <a:p>
                      <a:r>
                        <a:rPr lang="en-US" sz="1000"/>
                        <a:t>6</a:t>
                      </a:r>
                      <a:endParaRPr lang="en-US" sz="1000"/>
                    </a:p>
                  </a:txBody>
                  <a:tcPr/>
                </a:tc>
                <a:tc>
                  <a:txBody>
                    <a:bodyPr/>
                    <a:lstStyle/>
                    <a:p>
                      <a:r>
                        <a:rPr lang="en-US" sz="1000"/>
                        <a:t>3</a:t>
                      </a:r>
                      <a:endParaRPr lang="en-US" sz="1000"/>
                    </a:p>
                  </a:txBody>
                  <a:tcPr/>
                </a:tc>
                <a:tc>
                  <a:txBody>
                    <a:bodyPr/>
                    <a:lstStyle/>
                    <a:p>
                      <a:r>
                        <a:rPr lang="en-US" sz="1000"/>
                        <a:t>9</a:t>
                      </a:r>
                      <a:endParaRPr lang="en-US" sz="1000"/>
                    </a:p>
                  </a:txBody>
                  <a:tcPr/>
                </a:tc>
                <a:tc>
                  <a:txBody>
                    <a:bodyPr/>
                    <a:lstStyle/>
                    <a:p>
                      <a:r>
                        <a:rPr lang="en-US" sz="1000"/>
                        <a:t>13863</a:t>
                      </a:r>
                      <a:endParaRPr lang="en-US" sz="1000"/>
                    </a:p>
                  </a:txBody>
                  <a:tcPr/>
                </a:tc>
                <a:tc>
                  <a:txBody>
                    <a:bodyPr/>
                    <a:lstStyle/>
                    <a:p>
                      <a:r>
                        <a:rPr lang="en-US" sz="1000"/>
                        <a:t>5066</a:t>
                      </a:r>
                      <a:endParaRPr lang="en-US" sz="1000"/>
                    </a:p>
                  </a:txBody>
                  <a:tcPr/>
                </a:tc>
                <a:tc>
                  <a:txBody>
                    <a:bodyPr/>
                    <a:lstStyle/>
                    <a:p>
                      <a:r>
                        <a:rPr lang="en-US" sz="1000"/>
                        <a:t>0.8974%</a:t>
                      </a:r>
                      <a:endParaRPr lang="en-US" sz="1000"/>
                    </a:p>
                  </a:txBody>
                  <a:tcPr/>
                </a:tc>
                <a:extLst>
                  <a:ext uri="{0D108BD9-81ED-4DB2-BD59-A6C34878D82A}">
                    <a16:rowId xmlns:a16="http://schemas.microsoft.com/office/drawing/2014/main" val="1260304436"/>
                  </a:ext>
                </a:extLst>
              </a:tr>
              <a:tr h="370840">
                <a:tc>
                  <a:txBody>
                    <a:bodyPr/>
                    <a:lstStyle/>
                    <a:p>
                      <a:r>
                        <a:rPr lang="en-US" sz="1000"/>
                        <a:t>warba_bank (Warba Bank </a:t>
                      </a:r>
                      <a:r>
                        <a:rPr lang="ar-AE" sz="1000"/>
                        <a:t>بنك وربة)</a:t>
                      </a:r>
                      <a:endParaRPr lang="en-US" sz="1000"/>
                    </a:p>
                  </a:txBody>
                  <a:tcPr/>
                </a:tc>
                <a:tc>
                  <a:txBody>
                    <a:bodyPr/>
                    <a:lstStyle/>
                    <a:p>
                      <a:r>
                        <a:rPr lang="en-US" sz="1000"/>
                        <a:t>59821</a:t>
                      </a:r>
                      <a:endParaRPr lang="en-US" sz="1000"/>
                    </a:p>
                  </a:txBody>
                  <a:tcPr/>
                </a:tc>
                <a:tc>
                  <a:txBody>
                    <a:bodyPr/>
                    <a:lstStyle/>
                    <a:p>
                      <a:r>
                        <a:rPr lang="en-US" sz="1000"/>
                        <a:t>45</a:t>
                      </a:r>
                      <a:endParaRPr lang="en-US" sz="1000"/>
                    </a:p>
                  </a:txBody>
                  <a:tcPr/>
                </a:tc>
                <a:tc>
                  <a:txBody>
                    <a:bodyPr/>
                    <a:lstStyle/>
                    <a:p>
                      <a:r>
                        <a:rPr lang="en-US" sz="1000"/>
                        <a:t>4</a:t>
                      </a:r>
                      <a:endParaRPr lang="en-US" sz="1000"/>
                    </a:p>
                  </a:txBody>
                  <a:tcPr/>
                </a:tc>
                <a:tc>
                  <a:txBody>
                    <a:bodyPr/>
                    <a:lstStyle/>
                    <a:p>
                      <a:r>
                        <a:rPr lang="en-US" sz="1000"/>
                        <a:t>0</a:t>
                      </a:r>
                      <a:endParaRPr lang="en-US" sz="1000"/>
                    </a:p>
                  </a:txBody>
                  <a:tcPr/>
                </a:tc>
                <a:tc>
                  <a:txBody>
                    <a:bodyPr/>
                    <a:lstStyle/>
                    <a:p>
                      <a:r>
                        <a:rPr lang="en-US" sz="1000"/>
                        <a:t>4</a:t>
                      </a:r>
                      <a:endParaRPr lang="en-US" sz="1000"/>
                    </a:p>
                  </a:txBody>
                  <a:tcPr/>
                </a:tc>
                <a:tc>
                  <a:txBody>
                    <a:bodyPr/>
                    <a:lstStyle/>
                    <a:p>
                      <a:r>
                        <a:rPr lang="en-US" sz="1000"/>
                        <a:t>1847</a:t>
                      </a:r>
                      <a:endParaRPr lang="en-US" sz="1000"/>
                    </a:p>
                  </a:txBody>
                  <a:tcPr/>
                </a:tc>
                <a:tc>
                  <a:txBody>
                    <a:bodyPr/>
                    <a:lstStyle/>
                    <a:p>
                      <a:r>
                        <a:rPr lang="en-US" sz="1000"/>
                        <a:t>43</a:t>
                      </a:r>
                      <a:endParaRPr lang="en-US" sz="1000"/>
                    </a:p>
                  </a:txBody>
                  <a:tcPr/>
                </a:tc>
                <a:tc>
                  <a:txBody>
                    <a:bodyPr/>
                    <a:lstStyle/>
                    <a:p>
                      <a:r>
                        <a:rPr lang="en-US" sz="1000"/>
                        <a:t>0.7902%</a:t>
                      </a:r>
                      <a:endParaRPr lang="en-US" sz="1000"/>
                    </a:p>
                  </a:txBody>
                  <a:tcPr/>
                </a:tc>
                <a:extLst>
                  <a:ext uri="{0D108BD9-81ED-4DB2-BD59-A6C34878D82A}">
                    <a16:rowId xmlns:a16="http://schemas.microsoft.com/office/drawing/2014/main" val="2220990282"/>
                  </a:ext>
                </a:extLst>
              </a:tr>
            </a:tbl>
          </a:graphicData>
        </a:graphic>
      </p:graphicFrame>
      <p:sp>
        <p:nvSpPr>
          <p:cNvPr id="4" name="Text Placeholder 3"/>
          <p:cNvSpPr>
            <a:spLocks noGrp="1"/>
          </p:cNvSpPr>
          <p:nvPr>
            <p:ph type="body" sz="quarter" idx="14"/>
          </p:nvPr>
        </p:nvSpPr>
        <p:spPr/>
        <p:txBody>
          <a:bodyPr/>
          <a:lstStyle/>
          <a:p>
            <a:r>
              <a:rPr lang="en-US"/>
              <a:t>12/18/2016 - 12/18/2016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975935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Followers Distribution</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44408795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12/18/2016 - 12/18/2016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521154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Interactions Distribution</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56781673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12/18/2016 - 12/18/2016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956824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Interaction Rate</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23252194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12/18/2016 - 12/18/2016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88192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Interaction Rate By Weekday</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412416815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12/18/2016 - 12/18/2016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053027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Interaction Rate By Hour</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71604081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12/18/2016 - 12/18/2016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195615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Posts Table - 1 of 3</a:t>
            </a:r>
            <a:endParaRPr lang="en-US"/>
          </a:p>
        </p:txBody>
      </p:sp>
      <p:graphicFrame>
        <p:nvGraphicFramePr>
          <p:cNvPr id="6" name="Table Placeholder 5"/>
          <p:cNvGraphicFramePr>
            <a:graphicFrameLocks noGrp="1"/>
          </p:cNvGraphicFramePr>
          <p:nvPr>
            <p:ph type="tbl" sz="quarter" idx="13"/>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018453617"/>
                    </a:ext>
                  </a:extLst>
                </a:gridCol>
                <a:gridCol w="987552">
                  <a:extLst>
                    <a:ext uri="{9D8B030D-6E8A-4147-A177-3AD203B41FA5}">
                      <a16:colId xmlns:a16="http://schemas.microsoft.com/office/drawing/2014/main" val="3222347808"/>
                    </a:ext>
                  </a:extLst>
                </a:gridCol>
                <a:gridCol w="987552">
                  <a:extLst>
                    <a:ext uri="{9D8B030D-6E8A-4147-A177-3AD203B41FA5}">
                      <a16:colId xmlns:a16="http://schemas.microsoft.com/office/drawing/2014/main" val="1901880858"/>
                    </a:ext>
                  </a:extLst>
                </a:gridCol>
                <a:gridCol w="987552">
                  <a:extLst>
                    <a:ext uri="{9D8B030D-6E8A-4147-A177-3AD203B41FA5}">
                      <a16:colId xmlns:a16="http://schemas.microsoft.com/office/drawing/2014/main" val="988281121"/>
                    </a:ext>
                  </a:extLst>
                </a:gridCol>
                <a:gridCol w="987552">
                  <a:extLst>
                    <a:ext uri="{9D8B030D-6E8A-4147-A177-3AD203B41FA5}">
                      <a16:colId xmlns:a16="http://schemas.microsoft.com/office/drawing/2014/main" val="3626916481"/>
                    </a:ext>
                  </a:extLst>
                </a:gridCol>
              </a:tblGrid>
              <a:tr h="370840">
                <a:tc>
                  <a:txBody>
                    <a:bodyPr/>
                    <a:lstStyle/>
                    <a:p>
                      <a:r>
                        <a:rPr lang="en-US" sz="1000"/>
                        <a:t>Post</a:t>
                      </a:r>
                      <a:endParaRPr lang="en-US" sz="1000"/>
                    </a:p>
                  </a:txBody>
                  <a:tcPr/>
                </a:tc>
                <a:tc>
                  <a:txBody>
                    <a:bodyPr/>
                    <a:lstStyle/>
                    <a:p>
                      <a:r>
                        <a:rPr lang="en-US" sz="1000"/>
                        <a:t>Likes</a:t>
                      </a:r>
                      <a:endParaRPr lang="en-US" sz="1000"/>
                    </a:p>
                  </a:txBody>
                  <a:tcPr/>
                </a:tc>
                <a:tc>
                  <a:txBody>
                    <a:bodyPr/>
                    <a:lstStyle/>
                    <a:p>
                      <a:r>
                        <a:rPr lang="en-US" sz="1000"/>
                        <a:t>Comments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extLst>
                  <a:ext uri="{0D108BD9-81ED-4DB2-BD59-A6C34878D82A}">
                    <a16:rowId xmlns:a16="http://schemas.microsoft.com/office/drawing/2014/main" val="2297333959"/>
                  </a:ext>
                </a:extLst>
              </a:tr>
              <a:tr h="370840">
                <a:tc>
                  <a:txBody>
                    <a:bodyPr/>
                    <a:lstStyle/>
                    <a:p>
                      <a:r>
                        <a:rPr lang="en-US" sz="1000" b="1"/>
                        <a:t>bankboubyan (</a:t>
                      </a:r>
                      <a:r>
                        <a:rPr lang="ar-AE" sz="1000" b="1"/>
                        <a:t>بنك بوبيان</a:t>
                      </a:r>
                      <a:r>
                        <a:rPr lang="en-US" sz="1000" b="1"/>
                        <a:t>⠀⠀⠀) - 2016-12-18 06:06:44</a:t>
                      </a:r>
                      <a:r>
                        <a:rPr lang="en-US" sz="1000"/>
                        <a:t>
:
</a:t>
                      </a:r>
                      <a:r>
                        <a:rPr lang="ar-AE" sz="1000"/>
                        <a:t>هو سوق تقليدي يجمع بين العراقة والأصالة والمدنية الحديثة، وهو أشهر معلم سياحي وتراثي يقصده السياح والمواطنون في مدينة الدوحة.
يشتهر السوق ببيع المشغولات التراثية وتناول الطعام العربي والشعبي والعالمي.
هل يمكنك معرفته؟
جاوب و قد تربح 50 د.ك
آخر موعد لإحتساب التوقعات غدا 19 ديسمبر 12 ظهراً.
سيتم إعلان الفائز يوم  السبت 24 ديسمبر بإذن الله 
شروط المسابقة: 
١- متابعة حساب بنك بوبيان @</a:t>
                      </a:r>
                      <a:r>
                        <a:rPr lang="en-US" sz="1000"/>
                        <a:t>BankBoubyan 
٢- </a:t>
                      </a:r>
                      <a:r>
                        <a:rPr lang="ar-AE" sz="1000"/>
                        <a:t>المشاركة من داخل الكويت فقط 
٣- إجابة واحدة لكل مشارك
٤- مشاركة موظفين بنك بوبيان لن تحتسب
#</a:t>
                      </a:r>
                      <a:r>
                        <a:rPr lang="en-US" sz="1000"/>
                        <a:t>BoubyanCompetitions</a:t>
                      </a:r>
                      <a:endParaRPr lang="en-US" sz="1000"/>
                    </a:p>
                  </a:txBody>
                  <a:tcPr/>
                </a:tc>
                <a:tc>
                  <a:txBody>
                    <a:bodyPr/>
                    <a:lstStyle/>
                    <a:p>
                      <a:r>
                        <a:rPr lang="en-US" sz="1000"/>
                        <a:t>5360</a:t>
                      </a:r>
                      <a:endParaRPr lang="en-US" sz="1000"/>
                    </a:p>
                  </a:txBody>
                  <a:tcPr/>
                </a:tc>
                <a:tc>
                  <a:txBody>
                    <a:bodyPr/>
                    <a:lstStyle/>
                    <a:p>
                      <a:r>
                        <a:rPr lang="en-US" sz="1000"/>
                        <a:t>8352</a:t>
                      </a:r>
                      <a:endParaRPr lang="en-US" sz="1000"/>
                    </a:p>
                  </a:txBody>
                  <a:tcPr/>
                </a:tc>
                <a:tc>
                  <a:txBody>
                    <a:bodyPr/>
                    <a:lstStyle/>
                    <a:p>
                      <a:r>
                        <a:rPr lang="en-US" sz="1000"/>
                        <a:t>7.1839%</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1348458776"/>
                  </a:ext>
                </a:extLst>
              </a:tr>
            </a:tbl>
          </a:graphicData>
        </a:graphic>
      </p:graphicFrame>
      <p:sp>
        <p:nvSpPr>
          <p:cNvPr id="4" name="Text Placeholder 3"/>
          <p:cNvSpPr>
            <a:spLocks noGrp="1"/>
          </p:cNvSpPr>
          <p:nvPr>
            <p:ph type="body" sz="quarter" idx="14"/>
          </p:nvPr>
        </p:nvSpPr>
        <p:spPr/>
        <p:txBody>
          <a:bodyPr/>
          <a:lstStyle/>
          <a:p>
            <a:r>
              <a:rPr lang="en-US"/>
              <a:t>12/18/2016 - 12/18/2016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032228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Posts Table - 2 of 3</a:t>
            </a:r>
            <a:endParaRPr lang="en-US"/>
          </a:p>
        </p:txBody>
      </p:sp>
      <p:graphicFrame>
        <p:nvGraphicFramePr>
          <p:cNvPr id="6" name="Table Placeholder 5"/>
          <p:cNvGraphicFramePr>
            <a:graphicFrameLocks noGrp="1"/>
          </p:cNvGraphicFramePr>
          <p:nvPr>
            <p:ph type="tbl" sz="quarter" idx="13"/>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493238667"/>
                    </a:ext>
                  </a:extLst>
                </a:gridCol>
                <a:gridCol w="987552">
                  <a:extLst>
                    <a:ext uri="{9D8B030D-6E8A-4147-A177-3AD203B41FA5}">
                      <a16:colId xmlns:a16="http://schemas.microsoft.com/office/drawing/2014/main" val="2261992801"/>
                    </a:ext>
                  </a:extLst>
                </a:gridCol>
                <a:gridCol w="987552">
                  <a:extLst>
                    <a:ext uri="{9D8B030D-6E8A-4147-A177-3AD203B41FA5}">
                      <a16:colId xmlns:a16="http://schemas.microsoft.com/office/drawing/2014/main" val="1393602507"/>
                    </a:ext>
                  </a:extLst>
                </a:gridCol>
                <a:gridCol w="987552">
                  <a:extLst>
                    <a:ext uri="{9D8B030D-6E8A-4147-A177-3AD203B41FA5}">
                      <a16:colId xmlns:a16="http://schemas.microsoft.com/office/drawing/2014/main" val="2925580633"/>
                    </a:ext>
                  </a:extLst>
                </a:gridCol>
                <a:gridCol w="987552">
                  <a:extLst>
                    <a:ext uri="{9D8B030D-6E8A-4147-A177-3AD203B41FA5}">
                      <a16:colId xmlns:a16="http://schemas.microsoft.com/office/drawing/2014/main" val="2823522032"/>
                    </a:ext>
                  </a:extLst>
                </a:gridCol>
              </a:tblGrid>
              <a:tr h="370840">
                <a:tc>
                  <a:txBody>
                    <a:bodyPr/>
                    <a:lstStyle/>
                    <a:p>
                      <a:r>
                        <a:rPr lang="en-US" sz="1000"/>
                        <a:t>Post</a:t>
                      </a:r>
                      <a:endParaRPr lang="en-US" sz="1000"/>
                    </a:p>
                  </a:txBody>
                  <a:tcPr/>
                </a:tc>
                <a:tc>
                  <a:txBody>
                    <a:bodyPr/>
                    <a:lstStyle/>
                    <a:p>
                      <a:r>
                        <a:rPr lang="en-US" sz="1000"/>
                        <a:t>Likes</a:t>
                      </a:r>
                      <a:endParaRPr lang="en-US" sz="1000"/>
                    </a:p>
                  </a:txBody>
                  <a:tcPr/>
                </a:tc>
                <a:tc>
                  <a:txBody>
                    <a:bodyPr/>
                    <a:lstStyle/>
                    <a:p>
                      <a:r>
                        <a:rPr lang="en-US" sz="1000"/>
                        <a:t>Comments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extLst>
                  <a:ext uri="{0D108BD9-81ED-4DB2-BD59-A6C34878D82A}">
                    <a16:rowId xmlns:a16="http://schemas.microsoft.com/office/drawing/2014/main" val="1294094205"/>
                  </a:ext>
                </a:extLst>
              </a:tr>
              <a:tr h="370840">
                <a:tc>
                  <a:txBody>
                    <a:bodyPr/>
                    <a:lstStyle/>
                    <a:p>
                      <a:r>
                        <a:rPr lang="en-US" sz="1000" b="1"/>
                        <a:t>bankboubyan (</a:t>
                      </a:r>
                      <a:r>
                        <a:rPr lang="ar-AE" sz="1000" b="1"/>
                        <a:t>بنك بوبيان</a:t>
                      </a:r>
                      <a:r>
                        <a:rPr lang="en-US" sz="1000" b="1"/>
                        <a:t>⠀⠀⠀) - 2016-12-18 13:13:07</a:t>
                      </a:r>
                      <a:r>
                        <a:rPr lang="en-US" sz="1000"/>
                        <a:t>
:
</a:t>
                      </a:r>
                      <a:r>
                        <a:rPr lang="ar-AE" sz="1000"/>
                        <a:t>توقّع نتيجة مباراة  أرسنال </a:t>
                      </a:r>
                      <a:r>
                        <a:rPr lang="en-US" sz="1000"/>
                        <a:t>x </a:t>
                      </a:r>
                      <a:r>
                        <a:rPr lang="ar-AE" sz="1000"/>
                        <a:t>مانشستر سيتي وقد تربح 100 د.ك 
آخر موعد لاحتساب التوقعات اليوم الساعة 7 مساء.
سيتم إعلان إسم الفائز يوم الخميس 22  ديسمبر بإذن الله 
شروط المسابقة:
١- متابعة حساب بنك بوبيان @</a:t>
                      </a:r>
                      <a:r>
                        <a:rPr lang="en-US" sz="1000"/>
                        <a:t>BankBoubyan
٢- </a:t>
                      </a:r>
                      <a:r>
                        <a:rPr lang="ar-AE" sz="1000"/>
                        <a:t>المشاركة من داخل الكويت فقط
٣- كل التوقعات بعد انطلاق المباراة لن تحتسب
٤- توقّع واحد لكل مشارك
٥- مشاركة موظفين بنك بوبيان لن تحتسب
#</a:t>
                      </a:r>
                      <a:r>
                        <a:rPr lang="en-US" sz="1000"/>
                        <a:t>BoubyanCompetitions</a:t>
                      </a:r>
                      <a:endParaRPr lang="en-US" sz="1000"/>
                    </a:p>
                  </a:txBody>
                  <a:tcPr/>
                </a:tc>
                <a:tc>
                  <a:txBody>
                    <a:bodyPr/>
                    <a:lstStyle/>
                    <a:p>
                      <a:r>
                        <a:rPr lang="en-US" sz="1000"/>
                        <a:t>4802</a:t>
                      </a:r>
                      <a:endParaRPr lang="en-US" sz="1000"/>
                    </a:p>
                  </a:txBody>
                  <a:tcPr/>
                </a:tc>
                <a:tc>
                  <a:txBody>
                    <a:bodyPr/>
                    <a:lstStyle/>
                    <a:p>
                      <a:r>
                        <a:rPr lang="en-US" sz="1000"/>
                        <a:t>6543</a:t>
                      </a:r>
                      <a:endParaRPr lang="en-US" sz="1000"/>
                    </a:p>
                  </a:txBody>
                  <a:tcPr/>
                </a:tc>
                <a:tc>
                  <a:txBody>
                    <a:bodyPr/>
                    <a:lstStyle/>
                    <a:p>
                      <a:r>
                        <a:rPr lang="en-US" sz="1000"/>
                        <a:t>5.9438%</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2475004086"/>
                  </a:ext>
                </a:extLst>
              </a:tr>
              <a:tr h="370840">
                <a:tc>
                  <a:txBody>
                    <a:bodyPr/>
                    <a:lstStyle/>
                    <a:p>
                      <a:r>
                        <a:rPr lang="en-US" sz="1000" b="1"/>
                        <a:t>nbkgroup (National Bank of Kuwait) - 2016-12-18 13:02:55</a:t>
                      </a:r>
                      <a:r>
                        <a:rPr lang="en-US" sz="1000"/>
                        <a:t>
#NBKCompetitions
</a:t>
                      </a:r>
                      <a:r>
                        <a:rPr lang="ar-AE" sz="1000"/>
                        <a:t>توقع الفريق الفائز ويمكن تكون الرابح معانا
شروط المسابقة:
- على المشترك أن يتابع حساب بنك الكويت الوطني
- آخر موعد لاحتساب المشاركة عند ابتداء المباراة
- سيتم احتساب مشاركة واحدة فقط لكل مشترك
- لا يتم احتساب مشاركة أي موظف في البنك الوطني
-في حال عدم رد الفائز خلال 24 ساعة سيتم اختيار فائز آخر
- سيتم إعلان اسم الفائز بتاريخ 22/12/2016</a:t>
                      </a:r>
                      <a:endParaRPr lang="en-US" sz="1000"/>
                    </a:p>
                  </a:txBody>
                  <a:tcPr/>
                </a:tc>
                <a:tc>
                  <a:txBody>
                    <a:bodyPr/>
                    <a:lstStyle/>
                    <a:p>
                      <a:r>
                        <a:rPr lang="en-US" sz="1000"/>
                        <a:t>4148</a:t>
                      </a:r>
                      <a:endParaRPr lang="en-US" sz="1000"/>
                    </a:p>
                  </a:txBody>
                  <a:tcPr/>
                </a:tc>
                <a:tc>
                  <a:txBody>
                    <a:bodyPr/>
                    <a:lstStyle/>
                    <a:p>
                      <a:r>
                        <a:rPr lang="en-US" sz="1000"/>
                        <a:t>4653</a:t>
                      </a:r>
                      <a:endParaRPr lang="en-US" sz="1000"/>
                    </a:p>
                  </a:txBody>
                  <a:tcPr/>
                </a:tc>
                <a:tc>
                  <a:txBody>
                    <a:bodyPr/>
                    <a:lstStyle/>
                    <a:p>
                      <a:r>
                        <a:rPr lang="en-US" sz="1000"/>
                        <a:t>3.7537%</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1689798432"/>
                  </a:ext>
                </a:extLst>
              </a:tr>
            </a:tbl>
          </a:graphicData>
        </a:graphic>
      </p:graphicFrame>
      <p:sp>
        <p:nvSpPr>
          <p:cNvPr id="4" name="Text Placeholder 3"/>
          <p:cNvSpPr>
            <a:spLocks noGrp="1"/>
          </p:cNvSpPr>
          <p:nvPr>
            <p:ph type="body" sz="quarter" idx="14"/>
          </p:nvPr>
        </p:nvSpPr>
        <p:spPr/>
        <p:txBody>
          <a:bodyPr/>
          <a:lstStyle/>
          <a:p>
            <a:r>
              <a:rPr lang="en-US"/>
              <a:t>12/18/2016 - 12/18/2016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481115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Posts Table - 3 of 3</a:t>
            </a:r>
            <a:endParaRPr lang="en-US"/>
          </a:p>
        </p:txBody>
      </p:sp>
      <p:graphicFrame>
        <p:nvGraphicFramePr>
          <p:cNvPr id="6" name="Table Placeholder 5"/>
          <p:cNvGraphicFramePr>
            <a:graphicFrameLocks noGrp="1"/>
          </p:cNvGraphicFramePr>
          <p:nvPr>
            <p:ph type="tbl" sz="quarter" idx="13"/>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862497924"/>
                    </a:ext>
                  </a:extLst>
                </a:gridCol>
                <a:gridCol w="987552">
                  <a:extLst>
                    <a:ext uri="{9D8B030D-6E8A-4147-A177-3AD203B41FA5}">
                      <a16:colId xmlns:a16="http://schemas.microsoft.com/office/drawing/2014/main" val="1613808396"/>
                    </a:ext>
                  </a:extLst>
                </a:gridCol>
                <a:gridCol w="987552">
                  <a:extLst>
                    <a:ext uri="{9D8B030D-6E8A-4147-A177-3AD203B41FA5}">
                      <a16:colId xmlns:a16="http://schemas.microsoft.com/office/drawing/2014/main" val="2258060573"/>
                    </a:ext>
                  </a:extLst>
                </a:gridCol>
                <a:gridCol w="987552">
                  <a:extLst>
                    <a:ext uri="{9D8B030D-6E8A-4147-A177-3AD203B41FA5}">
                      <a16:colId xmlns:a16="http://schemas.microsoft.com/office/drawing/2014/main" val="301241913"/>
                    </a:ext>
                  </a:extLst>
                </a:gridCol>
                <a:gridCol w="987552">
                  <a:extLst>
                    <a:ext uri="{9D8B030D-6E8A-4147-A177-3AD203B41FA5}">
                      <a16:colId xmlns:a16="http://schemas.microsoft.com/office/drawing/2014/main" val="1778877378"/>
                    </a:ext>
                  </a:extLst>
                </a:gridCol>
              </a:tblGrid>
              <a:tr h="370840">
                <a:tc>
                  <a:txBody>
                    <a:bodyPr/>
                    <a:lstStyle/>
                    <a:p>
                      <a:r>
                        <a:rPr lang="en-US" sz="1000"/>
                        <a:t>Post</a:t>
                      </a:r>
                      <a:endParaRPr lang="en-US" sz="1000"/>
                    </a:p>
                  </a:txBody>
                  <a:tcPr/>
                </a:tc>
                <a:tc>
                  <a:txBody>
                    <a:bodyPr/>
                    <a:lstStyle/>
                    <a:p>
                      <a:r>
                        <a:rPr lang="en-US" sz="1000"/>
                        <a:t>Likes</a:t>
                      </a:r>
                      <a:endParaRPr lang="en-US" sz="1000"/>
                    </a:p>
                  </a:txBody>
                  <a:tcPr/>
                </a:tc>
                <a:tc>
                  <a:txBody>
                    <a:bodyPr/>
                    <a:lstStyle/>
                    <a:p>
                      <a:r>
                        <a:rPr lang="en-US" sz="1000"/>
                        <a:t>Comments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extLst>
                  <a:ext uri="{0D108BD9-81ED-4DB2-BD59-A6C34878D82A}">
                    <a16:rowId xmlns:a16="http://schemas.microsoft.com/office/drawing/2014/main" val="728851404"/>
                  </a:ext>
                </a:extLst>
              </a:tr>
              <a:tr h="370840">
                <a:tc>
                  <a:txBody>
                    <a:bodyPr/>
                    <a:lstStyle/>
                    <a:p>
                      <a:r>
                        <a:rPr lang="en-US" sz="1000" b="1"/>
                        <a:t>burganbankkuwait (Burgan Bank) - 2016-12-18 14:00:25</a:t>
                      </a:r>
                      <a:r>
                        <a:rPr lang="en-US" sz="1000"/>
                        <a:t>
.
</a:t>
                      </a:r>
                      <a:r>
                        <a:rPr lang="ar-AE" sz="1000"/>
                        <a:t>سيتم ايداع بدل الكتب لطلبة الكلية الأسترالية اليوم</a:t>
                      </a:r>
                      <a:endParaRPr lang="en-US" sz="1000"/>
                    </a:p>
                  </a:txBody>
                  <a:tcPr/>
                </a:tc>
                <a:tc>
                  <a:txBody>
                    <a:bodyPr/>
                    <a:lstStyle/>
                    <a:p>
                      <a:r>
                        <a:rPr lang="en-US" sz="1000"/>
                        <a:t>116</a:t>
                      </a:r>
                      <a:endParaRPr lang="en-US" sz="1000"/>
                    </a:p>
                  </a:txBody>
                  <a:tcPr/>
                </a:tc>
                <a:tc>
                  <a:txBody>
                    <a:bodyPr/>
                    <a:lstStyle/>
                    <a:p>
                      <a:r>
                        <a:rPr lang="en-US" sz="1000"/>
                        <a:t>10</a:t>
                      </a:r>
                      <a:endParaRPr lang="en-US" sz="1000"/>
                    </a:p>
                  </a:txBody>
                  <a:tcPr/>
                </a:tc>
                <a:tc>
                  <a:txBody>
                    <a:bodyPr/>
                    <a:lstStyle/>
                    <a:p>
                      <a:r>
                        <a:rPr lang="en-US" sz="1000"/>
                        <a:t>1.2694%</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496117759"/>
                  </a:ext>
                </a:extLst>
              </a:tr>
              <a:tr h="370840">
                <a:tc>
                  <a:txBody>
                    <a:bodyPr/>
                    <a:lstStyle/>
                    <a:p>
                      <a:r>
                        <a:rPr lang="en-US" sz="1000" b="1"/>
                        <a:t>burganbankkuwait (Burgan Bank) - 2016-12-18 10:33:26</a:t>
                      </a:r>
                      <a:r>
                        <a:rPr lang="en-US" sz="1000"/>
                        <a:t>
.
#BurganBankDraws #BurganBankWinners #BurganBankYawmi 
</a:t>
                      </a:r>
                      <a:r>
                        <a:rPr lang="ar-AE" sz="1000"/>
                        <a:t>مبروك للرابحين بجائزة 5000 د.ك مع حساب يومي.. حساب يومي من بنك برقان هو أول حساب بالكويت بجوائز يوميه .. افتح حساب يومي ، و يمكن يكون اليوم يومك! 
</a:t>
                      </a:r>
                      <a:r>
                        <a:rPr lang="en-US" sz="1000"/>
                        <a:t>Congratulations to the lucky winners of the Yawmi KD 5,000 daily prize .. Yawmi is the first account in Kuwait to offer daily prizes.. Open a Yawmi account today, it may be your day!</a:t>
                      </a:r>
                      <a:endParaRPr lang="en-US" sz="1000"/>
                    </a:p>
                  </a:txBody>
                  <a:tcPr/>
                </a:tc>
                <a:tc>
                  <a:txBody>
                    <a:bodyPr/>
                    <a:lstStyle/>
                    <a:p>
                      <a:r>
                        <a:rPr lang="en-US" sz="1000"/>
                        <a:t>116</a:t>
                      </a:r>
                      <a:endParaRPr lang="en-US" sz="1000"/>
                    </a:p>
                  </a:txBody>
                  <a:tcPr/>
                </a:tc>
                <a:tc>
                  <a:txBody>
                    <a:bodyPr/>
                    <a:lstStyle/>
                    <a:p>
                      <a:r>
                        <a:rPr lang="en-US" sz="1000"/>
                        <a:t>7</a:t>
                      </a:r>
                      <a:endParaRPr lang="en-US" sz="1000"/>
                    </a:p>
                  </a:txBody>
                  <a:tcPr/>
                </a:tc>
                <a:tc>
                  <a:txBody>
                    <a:bodyPr/>
                    <a:lstStyle/>
                    <a:p>
                      <a:r>
                        <a:rPr lang="en-US" sz="1000"/>
                        <a:t>1.2392%</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2767921389"/>
                  </a:ext>
                </a:extLst>
              </a:tr>
            </a:tbl>
          </a:graphicData>
        </a:graphic>
      </p:graphicFrame>
      <p:sp>
        <p:nvSpPr>
          <p:cNvPr id="4" name="Text Placeholder 3"/>
          <p:cNvSpPr>
            <a:spLocks noGrp="1"/>
          </p:cNvSpPr>
          <p:nvPr>
            <p:ph type="body" sz="quarter" idx="14"/>
          </p:nvPr>
        </p:nvSpPr>
        <p:spPr/>
        <p:txBody>
          <a:bodyPr/>
          <a:lstStyle/>
          <a:p>
            <a:r>
              <a:rPr lang="en-US"/>
              <a:t>12/18/2016 - 12/18/2016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007030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Hashtag Detection</a:t>
            </a:r>
            <a:endParaRPr lang="en-US"/>
          </a:p>
        </p:txBody>
      </p:sp>
      <p:graphicFrame>
        <p:nvGraphicFramePr>
          <p:cNvPr id="6" name="Table Placeholder 5"/>
          <p:cNvGraphicFramePr>
            <a:graphicFrameLocks noGrp="1"/>
          </p:cNvGraphicFramePr>
          <p:nvPr>
            <p:ph type="tbl" sz="quarter" idx="13"/>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665754167"/>
                    </a:ext>
                  </a:extLst>
                </a:gridCol>
                <a:gridCol w="1481328">
                  <a:extLst>
                    <a:ext uri="{9D8B030D-6E8A-4147-A177-3AD203B41FA5}">
                      <a16:colId xmlns:a16="http://schemas.microsoft.com/office/drawing/2014/main" val="2921427850"/>
                    </a:ext>
                  </a:extLst>
                </a:gridCol>
                <a:gridCol w="1481328">
                  <a:extLst>
                    <a:ext uri="{9D8B030D-6E8A-4147-A177-3AD203B41FA5}">
                      <a16:colId xmlns:a16="http://schemas.microsoft.com/office/drawing/2014/main" val="2949366384"/>
                    </a:ext>
                  </a:extLst>
                </a:gridCol>
                <a:gridCol w="1481328">
                  <a:extLst>
                    <a:ext uri="{9D8B030D-6E8A-4147-A177-3AD203B41FA5}">
                      <a16:colId xmlns:a16="http://schemas.microsoft.com/office/drawing/2014/main" val="1723767628"/>
                    </a:ext>
                  </a:extLst>
                </a:gridCol>
                <a:gridCol w="1481328">
                  <a:extLst>
                    <a:ext uri="{9D8B030D-6E8A-4147-A177-3AD203B41FA5}">
                      <a16:colId xmlns:a16="http://schemas.microsoft.com/office/drawing/2014/main" val="1180038341"/>
                    </a:ext>
                  </a:extLst>
                </a:gridCol>
              </a:tblGrid>
              <a:tr h="370840">
                <a:tc>
                  <a:txBody>
                    <a:bodyPr/>
                    <a:lstStyle/>
                    <a:p>
                      <a:r>
                        <a:rPr lang="en-US" sz="1000"/>
                        <a:t>Hashtag</a:t>
                      </a:r>
                      <a:endParaRPr lang="en-US" sz="1000"/>
                    </a:p>
                  </a:txBody>
                  <a:tcPr/>
                </a:tc>
                <a:tc>
                  <a:txBody>
                    <a:bodyPr/>
                    <a:lstStyle/>
                    <a:p>
                      <a:r>
                        <a:rPr lang="en-US" sz="1000"/>
                        <a:t>Posts</a:t>
                      </a:r>
                      <a:endParaRPr lang="en-US" sz="1000"/>
                    </a:p>
                  </a:txBody>
                  <a:tcPr/>
                </a:tc>
                <a:tc>
                  <a:txBody>
                    <a:bodyPr/>
                    <a:lstStyle/>
                    <a:p>
                      <a:r>
                        <a:rPr lang="en-US" sz="1000"/>
                        <a:t>Likes per Post</a:t>
                      </a:r>
                      <a:endParaRPr lang="en-US" sz="1000"/>
                    </a:p>
                  </a:txBody>
                  <a:tcPr/>
                </a:tc>
                <a:tc>
                  <a:txBody>
                    <a:bodyPr/>
                    <a:lstStyle/>
                    <a:p>
                      <a:r>
                        <a:rPr lang="en-US" sz="1000"/>
                        <a:t>Comments per Post</a:t>
                      </a:r>
                      <a:endParaRPr lang="en-US" sz="1000"/>
                    </a:p>
                  </a:txBody>
                  <a:tcPr/>
                </a:tc>
                <a:tc>
                  <a:txBody>
                    <a:bodyPr/>
                    <a:lstStyle/>
                    <a:p>
                      <a:r>
                        <a:rPr lang="en-US" sz="1000"/>
                        <a:t>Total Interactions per Post</a:t>
                      </a:r>
                      <a:endParaRPr lang="en-US" sz="1000"/>
                    </a:p>
                  </a:txBody>
                  <a:tcPr/>
                </a:tc>
                <a:extLst>
                  <a:ext uri="{0D108BD9-81ED-4DB2-BD59-A6C34878D82A}">
                    <a16:rowId xmlns:a16="http://schemas.microsoft.com/office/drawing/2014/main" val="17904900"/>
                  </a:ext>
                </a:extLst>
              </a:tr>
              <a:tr h="370840">
                <a:tc>
                  <a:txBody>
                    <a:bodyPr/>
                    <a:lstStyle/>
                    <a:p>
                      <a:r>
                        <a:rPr lang="en-US" sz="1000"/>
                        <a:t>#NBKServices</a:t>
                      </a:r>
                      <a:endParaRPr lang="en-US" sz="1000"/>
                    </a:p>
                  </a:txBody>
                  <a:tcPr/>
                </a:tc>
                <a:tc>
                  <a:txBody>
                    <a:bodyPr/>
                    <a:lstStyle/>
                    <a:p>
                      <a:r>
                        <a:rPr lang="en-US" sz="1000"/>
                        <a:t>5</a:t>
                      </a:r>
                      <a:endParaRPr lang="en-US" sz="1000"/>
                    </a:p>
                  </a:txBody>
                  <a:tcPr/>
                </a:tc>
                <a:tc>
                  <a:txBody>
                    <a:bodyPr/>
                    <a:lstStyle/>
                    <a:p>
                      <a:r>
                        <a:rPr lang="en-US" sz="1000"/>
                        <a:t>1270.6</a:t>
                      </a:r>
                      <a:endParaRPr lang="en-US" sz="1000"/>
                    </a:p>
                  </a:txBody>
                  <a:tcPr/>
                </a:tc>
                <a:tc>
                  <a:txBody>
                    <a:bodyPr/>
                    <a:lstStyle/>
                    <a:p>
                      <a:r>
                        <a:rPr lang="en-US" sz="1000"/>
                        <a:t>70.2</a:t>
                      </a:r>
                      <a:endParaRPr lang="en-US" sz="1000"/>
                    </a:p>
                  </a:txBody>
                  <a:tcPr/>
                </a:tc>
                <a:tc>
                  <a:txBody>
                    <a:bodyPr/>
                    <a:lstStyle/>
                    <a:p>
                      <a:r>
                        <a:rPr lang="en-US" sz="1000"/>
                        <a:t>1340.8</a:t>
                      </a:r>
                      <a:endParaRPr lang="en-US" sz="1000"/>
                    </a:p>
                  </a:txBody>
                  <a:tcPr/>
                </a:tc>
                <a:extLst>
                  <a:ext uri="{0D108BD9-81ED-4DB2-BD59-A6C34878D82A}">
                    <a16:rowId xmlns:a16="http://schemas.microsoft.com/office/drawing/2014/main" val="2053978103"/>
                  </a:ext>
                </a:extLst>
              </a:tr>
              <a:tr h="370840">
                <a:tc>
                  <a:txBody>
                    <a:bodyPr/>
                    <a:lstStyle/>
                    <a:p>
                      <a:r>
                        <a:rPr lang="en-US" sz="1000"/>
                        <a:t>#NBKOffers</a:t>
                      </a:r>
                      <a:endParaRPr lang="en-US" sz="1000"/>
                    </a:p>
                  </a:txBody>
                  <a:tcPr/>
                </a:tc>
                <a:tc>
                  <a:txBody>
                    <a:bodyPr/>
                    <a:lstStyle/>
                    <a:p>
                      <a:r>
                        <a:rPr lang="en-US" sz="1000"/>
                        <a:t>1</a:t>
                      </a:r>
                      <a:endParaRPr lang="en-US" sz="1000"/>
                    </a:p>
                  </a:txBody>
                  <a:tcPr/>
                </a:tc>
                <a:tc>
                  <a:txBody>
                    <a:bodyPr/>
                    <a:lstStyle/>
                    <a:p>
                      <a:r>
                        <a:rPr lang="en-US" sz="1000"/>
                        <a:t>1102</a:t>
                      </a:r>
                      <a:endParaRPr lang="en-US" sz="1000"/>
                    </a:p>
                  </a:txBody>
                  <a:tcPr/>
                </a:tc>
                <a:tc>
                  <a:txBody>
                    <a:bodyPr/>
                    <a:lstStyle/>
                    <a:p>
                      <a:r>
                        <a:rPr lang="en-US" sz="1000"/>
                        <a:t>29</a:t>
                      </a:r>
                      <a:endParaRPr lang="en-US" sz="1000"/>
                    </a:p>
                  </a:txBody>
                  <a:tcPr/>
                </a:tc>
                <a:tc>
                  <a:txBody>
                    <a:bodyPr/>
                    <a:lstStyle/>
                    <a:p>
                      <a:r>
                        <a:rPr lang="en-US" sz="1000"/>
                        <a:t>1131</a:t>
                      </a:r>
                      <a:endParaRPr lang="en-US" sz="1000"/>
                    </a:p>
                  </a:txBody>
                  <a:tcPr/>
                </a:tc>
                <a:extLst>
                  <a:ext uri="{0D108BD9-81ED-4DB2-BD59-A6C34878D82A}">
                    <a16:rowId xmlns:a16="http://schemas.microsoft.com/office/drawing/2014/main" val="2534269446"/>
                  </a:ext>
                </a:extLst>
              </a:tr>
              <a:tr h="370840">
                <a:tc>
                  <a:txBody>
                    <a:bodyPr/>
                    <a:lstStyle/>
                    <a:p>
                      <a:r>
                        <a:rPr lang="en-US" sz="1000"/>
                        <a:t>#NBKComminuty</a:t>
                      </a:r>
                      <a:endParaRPr lang="en-US" sz="1000"/>
                    </a:p>
                  </a:txBody>
                  <a:tcPr/>
                </a:tc>
                <a:tc>
                  <a:txBody>
                    <a:bodyPr/>
                    <a:lstStyle/>
                    <a:p>
                      <a:r>
                        <a:rPr lang="en-US" sz="1000"/>
                        <a:t>1</a:t>
                      </a:r>
                      <a:endParaRPr lang="en-US" sz="1000"/>
                    </a:p>
                  </a:txBody>
                  <a:tcPr/>
                </a:tc>
                <a:tc>
                  <a:txBody>
                    <a:bodyPr/>
                    <a:lstStyle/>
                    <a:p>
                      <a:r>
                        <a:rPr lang="en-US" sz="1000"/>
                        <a:t>1119</a:t>
                      </a:r>
                      <a:endParaRPr lang="en-US" sz="1000"/>
                    </a:p>
                  </a:txBody>
                  <a:tcPr/>
                </a:tc>
                <a:tc>
                  <a:txBody>
                    <a:bodyPr/>
                    <a:lstStyle/>
                    <a:p>
                      <a:r>
                        <a:rPr lang="en-US" sz="1000"/>
                        <a:t>12</a:t>
                      </a:r>
                      <a:endParaRPr lang="en-US" sz="1000"/>
                    </a:p>
                  </a:txBody>
                  <a:tcPr/>
                </a:tc>
                <a:tc>
                  <a:txBody>
                    <a:bodyPr/>
                    <a:lstStyle/>
                    <a:p>
                      <a:r>
                        <a:rPr lang="en-US" sz="1000"/>
                        <a:t>1131</a:t>
                      </a:r>
                      <a:endParaRPr lang="en-US" sz="1000"/>
                    </a:p>
                  </a:txBody>
                  <a:tcPr/>
                </a:tc>
                <a:extLst>
                  <a:ext uri="{0D108BD9-81ED-4DB2-BD59-A6C34878D82A}">
                    <a16:rowId xmlns:a16="http://schemas.microsoft.com/office/drawing/2014/main" val="2546176941"/>
                  </a:ext>
                </a:extLst>
              </a:tr>
              <a:tr h="370840">
                <a:tc>
                  <a:txBody>
                    <a:bodyPr/>
                    <a:lstStyle/>
                    <a:p>
                      <a:r>
                        <a:rPr lang="en-US" sz="1000"/>
                        <a:t>#NBKShabab</a:t>
                      </a:r>
                      <a:endParaRPr lang="en-US" sz="1000"/>
                    </a:p>
                  </a:txBody>
                  <a:tcPr/>
                </a:tc>
                <a:tc>
                  <a:txBody>
                    <a:bodyPr/>
                    <a:lstStyle/>
                    <a:p>
                      <a:r>
                        <a:rPr lang="en-US" sz="1000"/>
                        <a:t>1</a:t>
                      </a:r>
                      <a:endParaRPr lang="en-US" sz="1000"/>
                    </a:p>
                  </a:txBody>
                  <a:tcPr/>
                </a:tc>
                <a:tc>
                  <a:txBody>
                    <a:bodyPr/>
                    <a:lstStyle/>
                    <a:p>
                      <a:r>
                        <a:rPr lang="en-US" sz="1000"/>
                        <a:t>1119</a:t>
                      </a:r>
                      <a:endParaRPr lang="en-US" sz="1000"/>
                    </a:p>
                  </a:txBody>
                  <a:tcPr/>
                </a:tc>
                <a:tc>
                  <a:txBody>
                    <a:bodyPr/>
                    <a:lstStyle/>
                    <a:p>
                      <a:r>
                        <a:rPr lang="en-US" sz="1000"/>
                        <a:t>12</a:t>
                      </a:r>
                      <a:endParaRPr lang="en-US" sz="1000"/>
                    </a:p>
                  </a:txBody>
                  <a:tcPr/>
                </a:tc>
                <a:tc>
                  <a:txBody>
                    <a:bodyPr/>
                    <a:lstStyle/>
                    <a:p>
                      <a:r>
                        <a:rPr lang="en-US" sz="1000"/>
                        <a:t>1131</a:t>
                      </a:r>
                      <a:endParaRPr lang="en-US" sz="1000"/>
                    </a:p>
                  </a:txBody>
                  <a:tcPr/>
                </a:tc>
                <a:extLst>
                  <a:ext uri="{0D108BD9-81ED-4DB2-BD59-A6C34878D82A}">
                    <a16:rowId xmlns:a16="http://schemas.microsoft.com/office/drawing/2014/main" val="3004999797"/>
                  </a:ext>
                </a:extLst>
              </a:tr>
              <a:tr h="370840">
                <a:tc>
                  <a:txBody>
                    <a:bodyPr/>
                    <a:lstStyle/>
                    <a:p>
                      <a:r>
                        <a:rPr lang="en-US" sz="1000"/>
                        <a:t>#NBKCompetitions</a:t>
                      </a:r>
                      <a:endParaRPr lang="en-US" sz="1000"/>
                    </a:p>
                  </a:txBody>
                  <a:tcPr/>
                </a:tc>
                <a:tc>
                  <a:txBody>
                    <a:bodyPr/>
                    <a:lstStyle/>
                    <a:p>
                      <a:r>
                        <a:rPr lang="en-US" sz="1000"/>
                        <a:t>1</a:t>
                      </a:r>
                      <a:endParaRPr lang="en-US" sz="1000"/>
                    </a:p>
                  </a:txBody>
                  <a:tcPr/>
                </a:tc>
                <a:tc>
                  <a:txBody>
                    <a:bodyPr/>
                    <a:lstStyle/>
                    <a:p>
                      <a:r>
                        <a:rPr lang="en-US" sz="1000"/>
                        <a:t>4148</a:t>
                      </a:r>
                      <a:endParaRPr lang="en-US" sz="1000"/>
                    </a:p>
                  </a:txBody>
                  <a:tcPr/>
                </a:tc>
                <a:tc>
                  <a:txBody>
                    <a:bodyPr/>
                    <a:lstStyle/>
                    <a:p>
                      <a:r>
                        <a:rPr lang="en-US" sz="1000"/>
                        <a:t>4653</a:t>
                      </a:r>
                      <a:endParaRPr lang="en-US" sz="1000"/>
                    </a:p>
                  </a:txBody>
                  <a:tcPr/>
                </a:tc>
                <a:tc>
                  <a:txBody>
                    <a:bodyPr/>
                    <a:lstStyle/>
                    <a:p>
                      <a:r>
                        <a:rPr lang="en-US" sz="1000"/>
                        <a:t>8801</a:t>
                      </a:r>
                      <a:endParaRPr lang="en-US" sz="1000"/>
                    </a:p>
                  </a:txBody>
                  <a:tcPr/>
                </a:tc>
                <a:extLst>
                  <a:ext uri="{0D108BD9-81ED-4DB2-BD59-A6C34878D82A}">
                    <a16:rowId xmlns:a16="http://schemas.microsoft.com/office/drawing/2014/main" val="154212336"/>
                  </a:ext>
                </a:extLst>
              </a:tr>
              <a:tr h="370840">
                <a:tc>
                  <a:txBody>
                    <a:bodyPr/>
                    <a:lstStyle/>
                    <a:p>
                      <a:r>
                        <a:rPr lang="en-US" sz="1000"/>
                        <a:t>#NBKCommunity</a:t>
                      </a:r>
                      <a:endParaRPr lang="en-US" sz="1000"/>
                    </a:p>
                  </a:txBody>
                  <a:tcPr/>
                </a:tc>
                <a:tc>
                  <a:txBody>
                    <a:bodyPr/>
                    <a:lstStyle/>
                    <a:p>
                      <a:r>
                        <a:rPr lang="en-US" sz="1000"/>
                        <a:t>1</a:t>
                      </a:r>
                      <a:endParaRPr lang="en-US" sz="1000"/>
                    </a:p>
                  </a:txBody>
                  <a:tcPr/>
                </a:tc>
                <a:tc>
                  <a:txBody>
                    <a:bodyPr/>
                    <a:lstStyle/>
                    <a:p>
                      <a:r>
                        <a:rPr lang="en-US" sz="1000"/>
                        <a:t>1141</a:t>
                      </a:r>
                      <a:endParaRPr lang="en-US" sz="1000"/>
                    </a:p>
                  </a:txBody>
                  <a:tcPr/>
                </a:tc>
                <a:tc>
                  <a:txBody>
                    <a:bodyPr/>
                    <a:lstStyle/>
                    <a:p>
                      <a:r>
                        <a:rPr lang="en-US" sz="1000"/>
                        <a:t>21</a:t>
                      </a:r>
                      <a:endParaRPr lang="en-US" sz="1000"/>
                    </a:p>
                  </a:txBody>
                  <a:tcPr/>
                </a:tc>
                <a:tc>
                  <a:txBody>
                    <a:bodyPr/>
                    <a:lstStyle/>
                    <a:p>
                      <a:r>
                        <a:rPr lang="en-US" sz="1000"/>
                        <a:t>1162</a:t>
                      </a:r>
                      <a:endParaRPr lang="en-US" sz="1000"/>
                    </a:p>
                  </a:txBody>
                  <a:tcPr/>
                </a:tc>
                <a:extLst>
                  <a:ext uri="{0D108BD9-81ED-4DB2-BD59-A6C34878D82A}">
                    <a16:rowId xmlns:a16="http://schemas.microsoft.com/office/drawing/2014/main" val="1458918102"/>
                  </a:ext>
                </a:extLst>
              </a:tr>
              <a:tr h="370840">
                <a:tc>
                  <a:txBody>
                    <a:bodyPr/>
                    <a:lstStyle/>
                    <a:p>
                      <a:r>
                        <a:rPr lang="ar-AE" sz="1000"/>
                        <a:t>#عبدالله_ينتصر</a:t>
                      </a:r>
                      <a:endParaRPr lang="en-US" sz="1000"/>
                    </a:p>
                  </a:txBody>
                  <a:tcPr/>
                </a:tc>
                <a:tc>
                  <a:txBody>
                    <a:bodyPr/>
                    <a:lstStyle/>
                    <a:p>
                      <a:r>
                        <a:rPr lang="en-US" sz="1000"/>
                        <a:t>1</a:t>
                      </a:r>
                      <a:endParaRPr lang="en-US" sz="1000"/>
                    </a:p>
                  </a:txBody>
                  <a:tcPr/>
                </a:tc>
                <a:tc>
                  <a:txBody>
                    <a:bodyPr/>
                    <a:lstStyle/>
                    <a:p>
                      <a:r>
                        <a:rPr lang="en-US" sz="1000"/>
                        <a:t>1141</a:t>
                      </a:r>
                      <a:endParaRPr lang="en-US" sz="1000"/>
                    </a:p>
                  </a:txBody>
                  <a:tcPr/>
                </a:tc>
                <a:tc>
                  <a:txBody>
                    <a:bodyPr/>
                    <a:lstStyle/>
                    <a:p>
                      <a:r>
                        <a:rPr lang="en-US" sz="1000"/>
                        <a:t>21</a:t>
                      </a:r>
                      <a:endParaRPr lang="en-US" sz="1000"/>
                    </a:p>
                  </a:txBody>
                  <a:tcPr/>
                </a:tc>
                <a:tc>
                  <a:txBody>
                    <a:bodyPr/>
                    <a:lstStyle/>
                    <a:p>
                      <a:r>
                        <a:rPr lang="en-US" sz="1000"/>
                        <a:t>1162</a:t>
                      </a:r>
                      <a:endParaRPr lang="en-US" sz="1000"/>
                    </a:p>
                  </a:txBody>
                  <a:tcPr/>
                </a:tc>
                <a:extLst>
                  <a:ext uri="{0D108BD9-81ED-4DB2-BD59-A6C34878D82A}">
                    <a16:rowId xmlns:a16="http://schemas.microsoft.com/office/drawing/2014/main" val="1636119463"/>
                  </a:ext>
                </a:extLst>
              </a:tr>
            </a:tbl>
          </a:graphicData>
        </a:graphic>
      </p:graphicFrame>
      <p:sp>
        <p:nvSpPr>
          <p:cNvPr id="4" name="Text Placeholder 3"/>
          <p:cNvSpPr>
            <a:spLocks noGrp="1"/>
          </p:cNvSpPr>
          <p:nvPr>
            <p:ph type="body" sz="quarter" idx="14"/>
          </p:nvPr>
        </p:nvSpPr>
        <p:spPr/>
        <p:txBody>
          <a:bodyPr/>
          <a:lstStyle/>
          <a:p>
            <a:r>
              <a:rPr lang="en-US"/>
              <a:t>12/18/2016 - 12/18/2016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891085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Hashtag Detection</a:t>
            </a:r>
            <a:endParaRPr lang="en-US"/>
          </a:p>
        </p:txBody>
      </p:sp>
      <p:graphicFrame>
        <p:nvGraphicFramePr>
          <p:cNvPr id="6" name="Table Placeholder 5"/>
          <p:cNvGraphicFramePr>
            <a:graphicFrameLocks noGrp="1"/>
          </p:cNvGraphicFramePr>
          <p:nvPr>
            <p:ph type="tbl" sz="quarter" idx="13"/>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277153128"/>
                    </a:ext>
                  </a:extLst>
                </a:gridCol>
                <a:gridCol w="1481328">
                  <a:extLst>
                    <a:ext uri="{9D8B030D-6E8A-4147-A177-3AD203B41FA5}">
                      <a16:colId xmlns:a16="http://schemas.microsoft.com/office/drawing/2014/main" val="3508704794"/>
                    </a:ext>
                  </a:extLst>
                </a:gridCol>
                <a:gridCol w="1481328">
                  <a:extLst>
                    <a:ext uri="{9D8B030D-6E8A-4147-A177-3AD203B41FA5}">
                      <a16:colId xmlns:a16="http://schemas.microsoft.com/office/drawing/2014/main" val="1375256182"/>
                    </a:ext>
                  </a:extLst>
                </a:gridCol>
                <a:gridCol w="1481328">
                  <a:extLst>
                    <a:ext uri="{9D8B030D-6E8A-4147-A177-3AD203B41FA5}">
                      <a16:colId xmlns:a16="http://schemas.microsoft.com/office/drawing/2014/main" val="1272690143"/>
                    </a:ext>
                  </a:extLst>
                </a:gridCol>
                <a:gridCol w="1481328">
                  <a:extLst>
                    <a:ext uri="{9D8B030D-6E8A-4147-A177-3AD203B41FA5}">
                      <a16:colId xmlns:a16="http://schemas.microsoft.com/office/drawing/2014/main" val="4043443810"/>
                    </a:ext>
                  </a:extLst>
                </a:gridCol>
              </a:tblGrid>
              <a:tr h="370840">
                <a:tc>
                  <a:txBody>
                    <a:bodyPr/>
                    <a:lstStyle/>
                    <a:p>
                      <a:r>
                        <a:rPr lang="en-US" sz="1000"/>
                        <a:t>Hashtag</a:t>
                      </a:r>
                      <a:endParaRPr lang="en-US" sz="1000"/>
                    </a:p>
                  </a:txBody>
                  <a:tcPr/>
                </a:tc>
                <a:tc>
                  <a:txBody>
                    <a:bodyPr/>
                    <a:lstStyle/>
                    <a:p>
                      <a:r>
                        <a:rPr lang="en-US" sz="1000"/>
                        <a:t>Posts</a:t>
                      </a:r>
                      <a:endParaRPr lang="en-US" sz="1000"/>
                    </a:p>
                  </a:txBody>
                  <a:tcPr/>
                </a:tc>
                <a:tc>
                  <a:txBody>
                    <a:bodyPr/>
                    <a:lstStyle/>
                    <a:p>
                      <a:r>
                        <a:rPr lang="en-US" sz="1000"/>
                        <a:t>Likes per Post</a:t>
                      </a:r>
                      <a:endParaRPr lang="en-US" sz="1000"/>
                    </a:p>
                  </a:txBody>
                  <a:tcPr/>
                </a:tc>
                <a:tc>
                  <a:txBody>
                    <a:bodyPr/>
                    <a:lstStyle/>
                    <a:p>
                      <a:r>
                        <a:rPr lang="en-US" sz="1000"/>
                        <a:t>Comments per Post</a:t>
                      </a:r>
                      <a:endParaRPr lang="en-US" sz="1000"/>
                    </a:p>
                  </a:txBody>
                  <a:tcPr/>
                </a:tc>
                <a:tc>
                  <a:txBody>
                    <a:bodyPr/>
                    <a:lstStyle/>
                    <a:p>
                      <a:r>
                        <a:rPr lang="en-US" sz="1000"/>
                        <a:t>Total Interactions per Post</a:t>
                      </a:r>
                      <a:endParaRPr lang="en-US" sz="1000"/>
                    </a:p>
                  </a:txBody>
                  <a:tcPr/>
                </a:tc>
                <a:extLst>
                  <a:ext uri="{0D108BD9-81ED-4DB2-BD59-A6C34878D82A}">
                    <a16:rowId xmlns:a16="http://schemas.microsoft.com/office/drawing/2014/main" val="3124005462"/>
                  </a:ext>
                </a:extLst>
              </a:tr>
              <a:tr h="370840">
                <a:tc>
                  <a:txBody>
                    <a:bodyPr/>
                    <a:lstStyle/>
                    <a:p>
                      <a:r>
                        <a:rPr lang="en-US" sz="1000"/>
                        <a:t>#BoubyanCompetitions</a:t>
                      </a:r>
                      <a:endParaRPr lang="en-US" sz="1000"/>
                    </a:p>
                  </a:txBody>
                  <a:tcPr/>
                </a:tc>
                <a:tc>
                  <a:txBody>
                    <a:bodyPr/>
                    <a:lstStyle/>
                    <a:p>
                      <a:r>
                        <a:rPr lang="en-US" sz="1000"/>
                        <a:t>2</a:t>
                      </a:r>
                      <a:endParaRPr lang="en-US" sz="1000"/>
                    </a:p>
                  </a:txBody>
                  <a:tcPr/>
                </a:tc>
                <a:tc>
                  <a:txBody>
                    <a:bodyPr/>
                    <a:lstStyle/>
                    <a:p>
                      <a:r>
                        <a:rPr lang="en-US" sz="1000"/>
                        <a:t>5081</a:t>
                      </a:r>
                      <a:endParaRPr lang="en-US" sz="1000"/>
                    </a:p>
                  </a:txBody>
                  <a:tcPr/>
                </a:tc>
                <a:tc>
                  <a:txBody>
                    <a:bodyPr/>
                    <a:lstStyle/>
                    <a:p>
                      <a:r>
                        <a:rPr lang="en-US" sz="1000"/>
                        <a:t>7447.5</a:t>
                      </a:r>
                      <a:endParaRPr lang="en-US" sz="1000"/>
                    </a:p>
                  </a:txBody>
                  <a:tcPr/>
                </a:tc>
                <a:tc>
                  <a:txBody>
                    <a:bodyPr/>
                    <a:lstStyle/>
                    <a:p>
                      <a:r>
                        <a:rPr lang="en-US" sz="1000"/>
                        <a:t>12528.5</a:t>
                      </a:r>
                      <a:endParaRPr lang="en-US" sz="1000"/>
                    </a:p>
                  </a:txBody>
                  <a:tcPr/>
                </a:tc>
                <a:extLst>
                  <a:ext uri="{0D108BD9-81ED-4DB2-BD59-A6C34878D82A}">
                    <a16:rowId xmlns:a16="http://schemas.microsoft.com/office/drawing/2014/main" val="3967863028"/>
                  </a:ext>
                </a:extLst>
              </a:tr>
              <a:tr h="370840">
                <a:tc>
                  <a:txBody>
                    <a:bodyPr/>
                    <a:lstStyle/>
                    <a:p>
                      <a:r>
                        <a:rPr lang="ar-AE" sz="1000"/>
                        <a:t>#خلك_مبتسم</a:t>
                      </a:r>
                      <a:endParaRPr lang="en-US" sz="1000"/>
                    </a:p>
                  </a:txBody>
                  <a:tcPr/>
                </a:tc>
                <a:tc>
                  <a:txBody>
                    <a:bodyPr/>
                    <a:lstStyle/>
                    <a:p>
                      <a:r>
                        <a:rPr lang="en-US" sz="1000"/>
                        <a:t>1</a:t>
                      </a:r>
                      <a:endParaRPr lang="en-US" sz="1000"/>
                    </a:p>
                  </a:txBody>
                  <a:tcPr/>
                </a:tc>
                <a:tc>
                  <a:txBody>
                    <a:bodyPr/>
                    <a:lstStyle/>
                    <a:p>
                      <a:r>
                        <a:rPr lang="en-US" sz="1000"/>
                        <a:t>1541</a:t>
                      </a:r>
                      <a:endParaRPr lang="en-US" sz="1000"/>
                    </a:p>
                  </a:txBody>
                  <a:tcPr/>
                </a:tc>
                <a:tc>
                  <a:txBody>
                    <a:bodyPr/>
                    <a:lstStyle/>
                    <a:p>
                      <a:r>
                        <a:rPr lang="en-US" sz="1000"/>
                        <a:t>75</a:t>
                      </a:r>
                      <a:endParaRPr lang="en-US" sz="1000"/>
                    </a:p>
                  </a:txBody>
                  <a:tcPr/>
                </a:tc>
                <a:tc>
                  <a:txBody>
                    <a:bodyPr/>
                    <a:lstStyle/>
                    <a:p>
                      <a:r>
                        <a:rPr lang="en-US" sz="1000"/>
                        <a:t>1616</a:t>
                      </a:r>
                      <a:endParaRPr lang="en-US" sz="1000"/>
                    </a:p>
                  </a:txBody>
                  <a:tcPr/>
                </a:tc>
                <a:extLst>
                  <a:ext uri="{0D108BD9-81ED-4DB2-BD59-A6C34878D82A}">
                    <a16:rowId xmlns:a16="http://schemas.microsoft.com/office/drawing/2014/main" val="2457790985"/>
                  </a:ext>
                </a:extLst>
              </a:tr>
              <a:tr h="370840">
                <a:tc>
                  <a:txBody>
                    <a:bodyPr/>
                    <a:lstStyle/>
                    <a:p>
                      <a:r>
                        <a:rPr lang="en-US" sz="1000"/>
                        <a:t>#BoubyanPromotions</a:t>
                      </a:r>
                      <a:endParaRPr lang="en-US" sz="1000"/>
                    </a:p>
                  </a:txBody>
                  <a:tcPr/>
                </a:tc>
                <a:tc>
                  <a:txBody>
                    <a:bodyPr/>
                    <a:lstStyle/>
                    <a:p>
                      <a:r>
                        <a:rPr lang="en-US" sz="1000"/>
                        <a:t>1</a:t>
                      </a:r>
                      <a:endParaRPr lang="en-US" sz="1000"/>
                    </a:p>
                  </a:txBody>
                  <a:tcPr/>
                </a:tc>
                <a:tc>
                  <a:txBody>
                    <a:bodyPr/>
                    <a:lstStyle/>
                    <a:p>
                      <a:r>
                        <a:rPr lang="en-US" sz="1000"/>
                        <a:t>1423</a:t>
                      </a:r>
                      <a:endParaRPr lang="en-US" sz="1000"/>
                    </a:p>
                  </a:txBody>
                  <a:tcPr/>
                </a:tc>
                <a:tc>
                  <a:txBody>
                    <a:bodyPr/>
                    <a:lstStyle/>
                    <a:p>
                      <a:r>
                        <a:rPr lang="en-US" sz="1000"/>
                        <a:t>46</a:t>
                      </a:r>
                      <a:endParaRPr lang="en-US" sz="1000"/>
                    </a:p>
                  </a:txBody>
                  <a:tcPr/>
                </a:tc>
                <a:tc>
                  <a:txBody>
                    <a:bodyPr/>
                    <a:lstStyle/>
                    <a:p>
                      <a:r>
                        <a:rPr lang="en-US" sz="1000"/>
                        <a:t>1469</a:t>
                      </a:r>
                      <a:endParaRPr lang="en-US" sz="1000"/>
                    </a:p>
                  </a:txBody>
                  <a:tcPr/>
                </a:tc>
                <a:extLst>
                  <a:ext uri="{0D108BD9-81ED-4DB2-BD59-A6C34878D82A}">
                    <a16:rowId xmlns:a16="http://schemas.microsoft.com/office/drawing/2014/main" val="3818224291"/>
                  </a:ext>
                </a:extLst>
              </a:tr>
              <a:tr h="370840">
                <a:tc>
                  <a:txBody>
                    <a:bodyPr/>
                    <a:lstStyle/>
                    <a:p>
                      <a:r>
                        <a:rPr lang="en-US" sz="1000"/>
                        <a:t>#boubyanservices</a:t>
                      </a:r>
                      <a:endParaRPr lang="en-US" sz="1000"/>
                    </a:p>
                  </a:txBody>
                  <a:tcPr/>
                </a:tc>
                <a:tc>
                  <a:txBody>
                    <a:bodyPr/>
                    <a:lstStyle/>
                    <a:p>
                      <a:r>
                        <a:rPr lang="en-US" sz="1000"/>
                        <a:t>1</a:t>
                      </a:r>
                      <a:endParaRPr lang="en-US" sz="1000"/>
                    </a:p>
                  </a:txBody>
                  <a:tcPr/>
                </a:tc>
                <a:tc>
                  <a:txBody>
                    <a:bodyPr/>
                    <a:lstStyle/>
                    <a:p>
                      <a:r>
                        <a:rPr lang="en-US" sz="1000"/>
                        <a:t>1495</a:t>
                      </a:r>
                      <a:endParaRPr lang="en-US" sz="1000"/>
                    </a:p>
                  </a:txBody>
                  <a:tcPr/>
                </a:tc>
                <a:tc>
                  <a:txBody>
                    <a:bodyPr/>
                    <a:lstStyle/>
                    <a:p>
                      <a:r>
                        <a:rPr lang="en-US" sz="1000"/>
                        <a:t>36</a:t>
                      </a:r>
                      <a:endParaRPr lang="en-US" sz="1000"/>
                    </a:p>
                  </a:txBody>
                  <a:tcPr/>
                </a:tc>
                <a:tc>
                  <a:txBody>
                    <a:bodyPr/>
                    <a:lstStyle/>
                    <a:p>
                      <a:r>
                        <a:rPr lang="en-US" sz="1000"/>
                        <a:t>1531</a:t>
                      </a:r>
                      <a:endParaRPr lang="en-US" sz="1000"/>
                    </a:p>
                  </a:txBody>
                  <a:tcPr/>
                </a:tc>
                <a:extLst>
                  <a:ext uri="{0D108BD9-81ED-4DB2-BD59-A6C34878D82A}">
                    <a16:rowId xmlns:a16="http://schemas.microsoft.com/office/drawing/2014/main" val="1736048347"/>
                  </a:ext>
                </a:extLst>
              </a:tr>
            </a:tbl>
          </a:graphicData>
        </a:graphic>
      </p:graphicFrame>
      <p:sp>
        <p:nvSpPr>
          <p:cNvPr id="4" name="Text Placeholder 3"/>
          <p:cNvSpPr>
            <a:spLocks noGrp="1"/>
          </p:cNvSpPr>
          <p:nvPr>
            <p:ph type="body" sz="quarter" idx="14"/>
          </p:nvPr>
        </p:nvSpPr>
        <p:spPr/>
        <p:txBody>
          <a:bodyPr/>
          <a:lstStyle/>
          <a:p>
            <a:r>
              <a:rPr lang="en-US"/>
              <a:t>12/18/2016 - 12/18/2016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149745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Hashtag Detection</a:t>
            </a:r>
            <a:endParaRPr lang="en-US"/>
          </a:p>
        </p:txBody>
      </p:sp>
      <p:graphicFrame>
        <p:nvGraphicFramePr>
          <p:cNvPr id="6" name="Table Placeholder 5"/>
          <p:cNvGraphicFramePr>
            <a:graphicFrameLocks noGrp="1"/>
          </p:cNvGraphicFramePr>
          <p:nvPr>
            <p:ph type="tbl" sz="quarter" idx="13"/>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163778229"/>
                    </a:ext>
                  </a:extLst>
                </a:gridCol>
                <a:gridCol w="1481328">
                  <a:extLst>
                    <a:ext uri="{9D8B030D-6E8A-4147-A177-3AD203B41FA5}">
                      <a16:colId xmlns:a16="http://schemas.microsoft.com/office/drawing/2014/main" val="1355281887"/>
                    </a:ext>
                  </a:extLst>
                </a:gridCol>
                <a:gridCol w="1481328">
                  <a:extLst>
                    <a:ext uri="{9D8B030D-6E8A-4147-A177-3AD203B41FA5}">
                      <a16:colId xmlns:a16="http://schemas.microsoft.com/office/drawing/2014/main" val="3703557210"/>
                    </a:ext>
                  </a:extLst>
                </a:gridCol>
                <a:gridCol w="1481328">
                  <a:extLst>
                    <a:ext uri="{9D8B030D-6E8A-4147-A177-3AD203B41FA5}">
                      <a16:colId xmlns:a16="http://schemas.microsoft.com/office/drawing/2014/main" val="1253835366"/>
                    </a:ext>
                  </a:extLst>
                </a:gridCol>
                <a:gridCol w="1481328">
                  <a:extLst>
                    <a:ext uri="{9D8B030D-6E8A-4147-A177-3AD203B41FA5}">
                      <a16:colId xmlns:a16="http://schemas.microsoft.com/office/drawing/2014/main" val="869635577"/>
                    </a:ext>
                  </a:extLst>
                </a:gridCol>
              </a:tblGrid>
              <a:tr h="370840">
                <a:tc>
                  <a:txBody>
                    <a:bodyPr/>
                    <a:lstStyle/>
                    <a:p>
                      <a:r>
                        <a:rPr lang="en-US" sz="1000"/>
                        <a:t>Hashtag</a:t>
                      </a:r>
                      <a:endParaRPr lang="en-US" sz="1000"/>
                    </a:p>
                  </a:txBody>
                  <a:tcPr/>
                </a:tc>
                <a:tc>
                  <a:txBody>
                    <a:bodyPr/>
                    <a:lstStyle/>
                    <a:p>
                      <a:r>
                        <a:rPr lang="en-US" sz="1000"/>
                        <a:t>Posts</a:t>
                      </a:r>
                      <a:endParaRPr lang="en-US" sz="1000"/>
                    </a:p>
                  </a:txBody>
                  <a:tcPr/>
                </a:tc>
                <a:tc>
                  <a:txBody>
                    <a:bodyPr/>
                    <a:lstStyle/>
                    <a:p>
                      <a:r>
                        <a:rPr lang="en-US" sz="1000"/>
                        <a:t>Likes per Post</a:t>
                      </a:r>
                      <a:endParaRPr lang="en-US" sz="1000"/>
                    </a:p>
                  </a:txBody>
                  <a:tcPr/>
                </a:tc>
                <a:tc>
                  <a:txBody>
                    <a:bodyPr/>
                    <a:lstStyle/>
                    <a:p>
                      <a:r>
                        <a:rPr lang="en-US" sz="1000"/>
                        <a:t>Comments per Post</a:t>
                      </a:r>
                      <a:endParaRPr lang="en-US" sz="1000"/>
                    </a:p>
                  </a:txBody>
                  <a:tcPr/>
                </a:tc>
                <a:tc>
                  <a:txBody>
                    <a:bodyPr/>
                    <a:lstStyle/>
                    <a:p>
                      <a:r>
                        <a:rPr lang="en-US" sz="1000"/>
                        <a:t>Total Interactions per Post</a:t>
                      </a:r>
                      <a:endParaRPr lang="en-US" sz="1000"/>
                    </a:p>
                  </a:txBody>
                  <a:tcPr/>
                </a:tc>
                <a:extLst>
                  <a:ext uri="{0D108BD9-81ED-4DB2-BD59-A6C34878D82A}">
                    <a16:rowId xmlns:a16="http://schemas.microsoft.com/office/drawing/2014/main" val="2236908665"/>
                  </a:ext>
                </a:extLst>
              </a:tr>
              <a:tr h="370840">
                <a:tc>
                  <a:txBody>
                    <a:bodyPr/>
                    <a:lstStyle/>
                    <a:p>
                      <a:r>
                        <a:rPr lang="ar-AE" sz="1000"/>
                        <a:t>#بنك_وربة</a:t>
                      </a:r>
                      <a:endParaRPr lang="en-US" sz="1000"/>
                    </a:p>
                  </a:txBody>
                  <a:tcPr/>
                </a:tc>
                <a:tc>
                  <a:txBody>
                    <a:bodyPr/>
                    <a:lstStyle/>
                    <a:p>
                      <a:r>
                        <a:rPr lang="en-US" sz="1000"/>
                        <a:t>3</a:t>
                      </a:r>
                      <a:endParaRPr lang="en-US" sz="1000"/>
                    </a:p>
                  </a:txBody>
                  <a:tcPr/>
                </a:tc>
                <a:tc>
                  <a:txBody>
                    <a:bodyPr/>
                    <a:lstStyle/>
                    <a:p>
                      <a:r>
                        <a:rPr lang="en-US" sz="1000"/>
                        <a:t>472.33333333333</a:t>
                      </a:r>
                      <a:endParaRPr lang="en-US" sz="1000"/>
                    </a:p>
                  </a:txBody>
                  <a:tcPr/>
                </a:tc>
                <a:tc>
                  <a:txBody>
                    <a:bodyPr/>
                    <a:lstStyle/>
                    <a:p>
                      <a:r>
                        <a:rPr lang="en-US" sz="1000"/>
                        <a:t>13.666666666667</a:t>
                      </a:r>
                      <a:endParaRPr lang="en-US" sz="1000"/>
                    </a:p>
                  </a:txBody>
                  <a:tcPr/>
                </a:tc>
                <a:tc>
                  <a:txBody>
                    <a:bodyPr/>
                    <a:lstStyle/>
                    <a:p>
                      <a:r>
                        <a:rPr lang="en-US" sz="1000"/>
                        <a:t>486</a:t>
                      </a:r>
                      <a:endParaRPr lang="en-US" sz="1000"/>
                    </a:p>
                  </a:txBody>
                  <a:tcPr/>
                </a:tc>
                <a:extLst>
                  <a:ext uri="{0D108BD9-81ED-4DB2-BD59-A6C34878D82A}">
                    <a16:rowId xmlns:a16="http://schemas.microsoft.com/office/drawing/2014/main" val="2784782588"/>
                  </a:ext>
                </a:extLst>
              </a:tr>
              <a:tr h="370840">
                <a:tc>
                  <a:txBody>
                    <a:bodyPr/>
                    <a:lstStyle/>
                    <a:p>
                      <a:r>
                        <a:rPr lang="ar-AE" sz="1000"/>
                        <a:t>#نتميز_بالحلول</a:t>
                      </a:r>
                      <a:endParaRPr lang="en-US" sz="1000"/>
                    </a:p>
                  </a:txBody>
                  <a:tcPr/>
                </a:tc>
                <a:tc>
                  <a:txBody>
                    <a:bodyPr/>
                    <a:lstStyle/>
                    <a:p>
                      <a:r>
                        <a:rPr lang="en-US" sz="1000"/>
                        <a:t>3</a:t>
                      </a:r>
                      <a:endParaRPr lang="en-US" sz="1000"/>
                    </a:p>
                  </a:txBody>
                  <a:tcPr/>
                </a:tc>
                <a:tc>
                  <a:txBody>
                    <a:bodyPr/>
                    <a:lstStyle/>
                    <a:p>
                      <a:r>
                        <a:rPr lang="en-US" sz="1000"/>
                        <a:t>472.33333333333</a:t>
                      </a:r>
                      <a:endParaRPr lang="en-US" sz="1000"/>
                    </a:p>
                  </a:txBody>
                  <a:tcPr/>
                </a:tc>
                <a:tc>
                  <a:txBody>
                    <a:bodyPr/>
                    <a:lstStyle/>
                    <a:p>
                      <a:r>
                        <a:rPr lang="en-US" sz="1000"/>
                        <a:t>13.666666666667</a:t>
                      </a:r>
                      <a:endParaRPr lang="en-US" sz="1000"/>
                    </a:p>
                  </a:txBody>
                  <a:tcPr/>
                </a:tc>
                <a:tc>
                  <a:txBody>
                    <a:bodyPr/>
                    <a:lstStyle/>
                    <a:p>
                      <a:r>
                        <a:rPr lang="en-US" sz="1000"/>
                        <a:t>486</a:t>
                      </a:r>
                      <a:endParaRPr lang="en-US" sz="1000"/>
                    </a:p>
                  </a:txBody>
                  <a:tcPr/>
                </a:tc>
                <a:extLst>
                  <a:ext uri="{0D108BD9-81ED-4DB2-BD59-A6C34878D82A}">
                    <a16:rowId xmlns:a16="http://schemas.microsoft.com/office/drawing/2014/main" val="1127819893"/>
                  </a:ext>
                </a:extLst>
              </a:tr>
              <a:tr h="370840">
                <a:tc>
                  <a:txBody>
                    <a:bodyPr/>
                    <a:lstStyle/>
                    <a:p>
                      <a:r>
                        <a:rPr lang="ar-AE" sz="1000"/>
                        <a:t>#قطر</a:t>
                      </a:r>
                      <a:endParaRPr lang="en-US" sz="1000"/>
                    </a:p>
                  </a:txBody>
                  <a:tcPr/>
                </a:tc>
                <a:tc>
                  <a:txBody>
                    <a:bodyPr/>
                    <a:lstStyle/>
                    <a:p>
                      <a:r>
                        <a:rPr lang="en-US" sz="1000"/>
                        <a:t>1</a:t>
                      </a:r>
                      <a:endParaRPr lang="en-US" sz="1000"/>
                    </a:p>
                  </a:txBody>
                  <a:tcPr/>
                </a:tc>
                <a:tc>
                  <a:txBody>
                    <a:bodyPr/>
                    <a:lstStyle/>
                    <a:p>
                      <a:r>
                        <a:rPr lang="en-US" sz="1000"/>
                        <a:t>490</a:t>
                      </a:r>
                      <a:endParaRPr lang="en-US" sz="1000"/>
                    </a:p>
                  </a:txBody>
                  <a:tcPr/>
                </a:tc>
                <a:tc>
                  <a:txBody>
                    <a:bodyPr/>
                    <a:lstStyle/>
                    <a:p>
                      <a:r>
                        <a:rPr lang="en-US" sz="1000"/>
                        <a:t>25</a:t>
                      </a:r>
                      <a:endParaRPr lang="en-US" sz="1000"/>
                    </a:p>
                  </a:txBody>
                  <a:tcPr/>
                </a:tc>
                <a:tc>
                  <a:txBody>
                    <a:bodyPr/>
                    <a:lstStyle/>
                    <a:p>
                      <a:r>
                        <a:rPr lang="en-US" sz="1000"/>
                        <a:t>515</a:t>
                      </a:r>
                      <a:endParaRPr lang="en-US" sz="1000"/>
                    </a:p>
                  </a:txBody>
                  <a:tcPr/>
                </a:tc>
                <a:extLst>
                  <a:ext uri="{0D108BD9-81ED-4DB2-BD59-A6C34878D82A}">
                    <a16:rowId xmlns:a16="http://schemas.microsoft.com/office/drawing/2014/main" val="3597327203"/>
                  </a:ext>
                </a:extLst>
              </a:tr>
              <a:tr h="370840">
                <a:tc>
                  <a:txBody>
                    <a:bodyPr/>
                    <a:lstStyle/>
                    <a:p>
                      <a:r>
                        <a:rPr lang="ar-AE" sz="1000"/>
                        <a:t>#اليوم_العالمي_للغة_العربية</a:t>
                      </a:r>
                      <a:endParaRPr lang="en-US" sz="1000"/>
                    </a:p>
                  </a:txBody>
                  <a:tcPr/>
                </a:tc>
                <a:tc>
                  <a:txBody>
                    <a:bodyPr/>
                    <a:lstStyle/>
                    <a:p>
                      <a:r>
                        <a:rPr lang="en-US" sz="1000"/>
                        <a:t>1</a:t>
                      </a:r>
                      <a:endParaRPr lang="en-US" sz="1000"/>
                    </a:p>
                  </a:txBody>
                  <a:tcPr/>
                </a:tc>
                <a:tc>
                  <a:txBody>
                    <a:bodyPr/>
                    <a:lstStyle/>
                    <a:p>
                      <a:r>
                        <a:rPr lang="en-US" sz="1000"/>
                        <a:t>430</a:t>
                      </a:r>
                      <a:endParaRPr lang="en-US" sz="1000"/>
                    </a:p>
                  </a:txBody>
                  <a:tcPr/>
                </a:tc>
                <a:tc>
                  <a:txBody>
                    <a:bodyPr/>
                    <a:lstStyle/>
                    <a:p>
                      <a:r>
                        <a:rPr lang="en-US" sz="1000"/>
                        <a:t>2</a:t>
                      </a:r>
                      <a:endParaRPr lang="en-US" sz="1000"/>
                    </a:p>
                  </a:txBody>
                  <a:tcPr/>
                </a:tc>
                <a:tc>
                  <a:txBody>
                    <a:bodyPr/>
                    <a:lstStyle/>
                    <a:p>
                      <a:r>
                        <a:rPr lang="en-US" sz="1000"/>
                        <a:t>432</a:t>
                      </a:r>
                      <a:endParaRPr lang="en-US" sz="1000"/>
                    </a:p>
                  </a:txBody>
                  <a:tcPr/>
                </a:tc>
                <a:extLst>
                  <a:ext uri="{0D108BD9-81ED-4DB2-BD59-A6C34878D82A}">
                    <a16:rowId xmlns:a16="http://schemas.microsoft.com/office/drawing/2014/main" val="4055823458"/>
                  </a:ext>
                </a:extLst>
              </a:tr>
              <a:tr h="370840">
                <a:tc>
                  <a:txBody>
                    <a:bodyPr/>
                    <a:lstStyle/>
                    <a:p>
                      <a:r>
                        <a:rPr lang="ar-AE" sz="1000"/>
                        <a:t>#الكويت</a:t>
                      </a:r>
                      <a:endParaRPr lang="en-US" sz="1000"/>
                    </a:p>
                  </a:txBody>
                  <a:tcPr/>
                </a:tc>
                <a:tc>
                  <a:txBody>
                    <a:bodyPr/>
                    <a:lstStyle/>
                    <a:p>
                      <a:r>
                        <a:rPr lang="en-US" sz="1000"/>
                        <a:t>1</a:t>
                      </a:r>
                      <a:endParaRPr lang="en-US" sz="1000"/>
                    </a:p>
                  </a:txBody>
                  <a:tcPr/>
                </a:tc>
                <a:tc>
                  <a:txBody>
                    <a:bodyPr/>
                    <a:lstStyle/>
                    <a:p>
                      <a:r>
                        <a:rPr lang="en-US" sz="1000"/>
                        <a:t>512</a:t>
                      </a:r>
                      <a:endParaRPr lang="en-US" sz="1000"/>
                    </a:p>
                  </a:txBody>
                  <a:tcPr/>
                </a:tc>
                <a:tc>
                  <a:txBody>
                    <a:bodyPr/>
                    <a:lstStyle/>
                    <a:p>
                      <a:r>
                        <a:rPr lang="en-US" sz="1000"/>
                        <a:t>10</a:t>
                      </a:r>
                      <a:endParaRPr lang="en-US" sz="1000"/>
                    </a:p>
                  </a:txBody>
                  <a:tcPr/>
                </a:tc>
                <a:tc>
                  <a:txBody>
                    <a:bodyPr/>
                    <a:lstStyle/>
                    <a:p>
                      <a:r>
                        <a:rPr lang="en-US" sz="1000"/>
                        <a:t>522</a:t>
                      </a:r>
                      <a:endParaRPr lang="en-US" sz="1000"/>
                    </a:p>
                  </a:txBody>
                  <a:tcPr/>
                </a:tc>
                <a:extLst>
                  <a:ext uri="{0D108BD9-81ED-4DB2-BD59-A6C34878D82A}">
                    <a16:rowId xmlns:a16="http://schemas.microsoft.com/office/drawing/2014/main" val="4084033394"/>
                  </a:ext>
                </a:extLst>
              </a:tr>
            </a:tbl>
          </a:graphicData>
        </a:graphic>
      </p:graphicFrame>
      <p:sp>
        <p:nvSpPr>
          <p:cNvPr id="4" name="Text Placeholder 3"/>
          <p:cNvSpPr>
            <a:spLocks noGrp="1"/>
          </p:cNvSpPr>
          <p:nvPr>
            <p:ph type="body" sz="quarter" idx="14"/>
          </p:nvPr>
        </p:nvSpPr>
        <p:spPr/>
        <p:txBody>
          <a:bodyPr/>
          <a:lstStyle/>
          <a:p>
            <a:r>
              <a:rPr lang="en-US"/>
              <a:t>12/18/2016 - 12/18/2016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059415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Hashtag Detection</a:t>
            </a:r>
            <a:endParaRPr lang="en-US"/>
          </a:p>
        </p:txBody>
      </p:sp>
      <p:graphicFrame>
        <p:nvGraphicFramePr>
          <p:cNvPr id="6" name="Table Placeholder 5"/>
          <p:cNvGraphicFramePr>
            <a:graphicFrameLocks noGrp="1"/>
          </p:cNvGraphicFramePr>
          <p:nvPr>
            <p:ph type="tbl" sz="quarter" idx="13"/>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049791210"/>
                    </a:ext>
                  </a:extLst>
                </a:gridCol>
                <a:gridCol w="1481328">
                  <a:extLst>
                    <a:ext uri="{9D8B030D-6E8A-4147-A177-3AD203B41FA5}">
                      <a16:colId xmlns:a16="http://schemas.microsoft.com/office/drawing/2014/main" val="1787720994"/>
                    </a:ext>
                  </a:extLst>
                </a:gridCol>
                <a:gridCol w="1481328">
                  <a:extLst>
                    <a:ext uri="{9D8B030D-6E8A-4147-A177-3AD203B41FA5}">
                      <a16:colId xmlns:a16="http://schemas.microsoft.com/office/drawing/2014/main" val="2027469309"/>
                    </a:ext>
                  </a:extLst>
                </a:gridCol>
                <a:gridCol w="1481328">
                  <a:extLst>
                    <a:ext uri="{9D8B030D-6E8A-4147-A177-3AD203B41FA5}">
                      <a16:colId xmlns:a16="http://schemas.microsoft.com/office/drawing/2014/main" val="2293084499"/>
                    </a:ext>
                  </a:extLst>
                </a:gridCol>
                <a:gridCol w="1481328">
                  <a:extLst>
                    <a:ext uri="{9D8B030D-6E8A-4147-A177-3AD203B41FA5}">
                      <a16:colId xmlns:a16="http://schemas.microsoft.com/office/drawing/2014/main" val="33703299"/>
                    </a:ext>
                  </a:extLst>
                </a:gridCol>
              </a:tblGrid>
              <a:tr h="370840">
                <a:tc>
                  <a:txBody>
                    <a:bodyPr/>
                    <a:lstStyle/>
                    <a:p>
                      <a:r>
                        <a:rPr lang="en-US" sz="1000"/>
                        <a:t>Hashtag</a:t>
                      </a:r>
                      <a:endParaRPr lang="en-US" sz="1000"/>
                    </a:p>
                  </a:txBody>
                  <a:tcPr/>
                </a:tc>
                <a:tc>
                  <a:txBody>
                    <a:bodyPr/>
                    <a:lstStyle/>
                    <a:p>
                      <a:r>
                        <a:rPr lang="en-US" sz="1000"/>
                        <a:t>Posts</a:t>
                      </a:r>
                      <a:endParaRPr lang="en-US" sz="1000"/>
                    </a:p>
                  </a:txBody>
                  <a:tcPr/>
                </a:tc>
                <a:tc>
                  <a:txBody>
                    <a:bodyPr/>
                    <a:lstStyle/>
                    <a:p>
                      <a:r>
                        <a:rPr lang="en-US" sz="1000"/>
                        <a:t>Likes per Post</a:t>
                      </a:r>
                      <a:endParaRPr lang="en-US" sz="1000"/>
                    </a:p>
                  </a:txBody>
                  <a:tcPr/>
                </a:tc>
                <a:tc>
                  <a:txBody>
                    <a:bodyPr/>
                    <a:lstStyle/>
                    <a:p>
                      <a:r>
                        <a:rPr lang="en-US" sz="1000"/>
                        <a:t>Comments per Post</a:t>
                      </a:r>
                      <a:endParaRPr lang="en-US" sz="1000"/>
                    </a:p>
                  </a:txBody>
                  <a:tcPr/>
                </a:tc>
                <a:tc>
                  <a:txBody>
                    <a:bodyPr/>
                    <a:lstStyle/>
                    <a:p>
                      <a:r>
                        <a:rPr lang="en-US" sz="1000"/>
                        <a:t>Total Interactions per Post</a:t>
                      </a:r>
                      <a:endParaRPr lang="en-US" sz="1000"/>
                    </a:p>
                  </a:txBody>
                  <a:tcPr/>
                </a:tc>
                <a:extLst>
                  <a:ext uri="{0D108BD9-81ED-4DB2-BD59-A6C34878D82A}">
                    <a16:rowId xmlns:a16="http://schemas.microsoft.com/office/drawing/2014/main" val="3352108140"/>
                  </a:ext>
                </a:extLst>
              </a:tr>
              <a:tr h="370840">
                <a:tc>
                  <a:txBody>
                    <a:bodyPr/>
                    <a:lstStyle/>
                    <a:p>
                      <a:r>
                        <a:rPr lang="en-US" sz="1000"/>
                        <a:t>#abk_sunday</a:t>
                      </a:r>
                      <a:endParaRPr lang="en-US" sz="1000"/>
                    </a:p>
                  </a:txBody>
                  <a:tcPr/>
                </a:tc>
                <a:tc>
                  <a:txBody>
                    <a:bodyPr/>
                    <a:lstStyle/>
                    <a:p>
                      <a:r>
                        <a:rPr lang="en-US" sz="1000"/>
                        <a:t>1</a:t>
                      </a:r>
                      <a:endParaRPr lang="en-US" sz="1000"/>
                    </a:p>
                  </a:txBody>
                  <a:tcPr/>
                </a:tc>
                <a:tc>
                  <a:txBody>
                    <a:bodyPr/>
                    <a:lstStyle/>
                    <a:p>
                      <a:r>
                        <a:rPr lang="en-US" sz="1000"/>
                        <a:t>155</a:t>
                      </a:r>
                      <a:endParaRPr lang="en-US" sz="1000"/>
                    </a:p>
                  </a:txBody>
                  <a:tcPr/>
                </a:tc>
                <a:tc>
                  <a:txBody>
                    <a:bodyPr/>
                    <a:lstStyle/>
                    <a:p>
                      <a:r>
                        <a:rPr lang="en-US" sz="1000"/>
                        <a:t>0</a:t>
                      </a:r>
                      <a:endParaRPr lang="en-US" sz="1000"/>
                    </a:p>
                  </a:txBody>
                  <a:tcPr/>
                </a:tc>
                <a:tc>
                  <a:txBody>
                    <a:bodyPr/>
                    <a:lstStyle/>
                    <a:p>
                      <a:r>
                        <a:rPr lang="en-US" sz="1000"/>
                        <a:t>155</a:t>
                      </a:r>
                      <a:endParaRPr lang="en-US" sz="1000"/>
                    </a:p>
                  </a:txBody>
                  <a:tcPr/>
                </a:tc>
                <a:extLst>
                  <a:ext uri="{0D108BD9-81ED-4DB2-BD59-A6C34878D82A}">
                    <a16:rowId xmlns:a16="http://schemas.microsoft.com/office/drawing/2014/main" val="1620138515"/>
                  </a:ext>
                </a:extLst>
              </a:tr>
              <a:tr h="370840">
                <a:tc>
                  <a:txBody>
                    <a:bodyPr/>
                    <a:lstStyle/>
                    <a:p>
                      <a:r>
                        <a:rPr lang="ar-AE" sz="1000"/>
                        <a:t>#قطر</a:t>
                      </a:r>
                      <a:endParaRPr lang="en-US" sz="1000"/>
                    </a:p>
                  </a:txBody>
                  <a:tcPr/>
                </a:tc>
                <a:tc>
                  <a:txBody>
                    <a:bodyPr/>
                    <a:lstStyle/>
                    <a:p>
                      <a:r>
                        <a:rPr lang="en-US" sz="1000"/>
                        <a:t>1</a:t>
                      </a:r>
                      <a:endParaRPr lang="en-US" sz="1000"/>
                    </a:p>
                  </a:txBody>
                  <a:tcPr/>
                </a:tc>
                <a:tc>
                  <a:txBody>
                    <a:bodyPr/>
                    <a:lstStyle/>
                    <a:p>
                      <a:r>
                        <a:rPr lang="en-US" sz="1000"/>
                        <a:t>120</a:t>
                      </a:r>
                      <a:endParaRPr lang="en-US" sz="1000"/>
                    </a:p>
                  </a:txBody>
                  <a:tcPr/>
                </a:tc>
                <a:tc>
                  <a:txBody>
                    <a:bodyPr/>
                    <a:lstStyle/>
                    <a:p>
                      <a:r>
                        <a:rPr lang="en-US" sz="1000"/>
                        <a:t>0</a:t>
                      </a:r>
                      <a:endParaRPr lang="en-US" sz="1000"/>
                    </a:p>
                  </a:txBody>
                  <a:tcPr/>
                </a:tc>
                <a:tc>
                  <a:txBody>
                    <a:bodyPr/>
                    <a:lstStyle/>
                    <a:p>
                      <a:r>
                        <a:rPr lang="en-US" sz="1000"/>
                        <a:t>120</a:t>
                      </a:r>
                      <a:endParaRPr lang="en-US" sz="1000"/>
                    </a:p>
                  </a:txBody>
                  <a:tcPr/>
                </a:tc>
                <a:extLst>
                  <a:ext uri="{0D108BD9-81ED-4DB2-BD59-A6C34878D82A}">
                    <a16:rowId xmlns:a16="http://schemas.microsoft.com/office/drawing/2014/main" val="3699159887"/>
                  </a:ext>
                </a:extLst>
              </a:tr>
              <a:tr h="370840">
                <a:tc>
                  <a:txBody>
                    <a:bodyPr/>
                    <a:lstStyle/>
                    <a:p>
                      <a:r>
                        <a:rPr lang="en-US" sz="1000"/>
                        <a:t>#abk_kuwait</a:t>
                      </a:r>
                      <a:endParaRPr lang="en-US" sz="1000"/>
                    </a:p>
                  </a:txBody>
                  <a:tcPr/>
                </a:tc>
                <a:tc>
                  <a:txBody>
                    <a:bodyPr/>
                    <a:lstStyle/>
                    <a:p>
                      <a:r>
                        <a:rPr lang="en-US" sz="1000"/>
                        <a:t>1</a:t>
                      </a:r>
                      <a:endParaRPr lang="en-US" sz="1000"/>
                    </a:p>
                  </a:txBody>
                  <a:tcPr/>
                </a:tc>
                <a:tc>
                  <a:txBody>
                    <a:bodyPr/>
                    <a:lstStyle/>
                    <a:p>
                      <a:r>
                        <a:rPr lang="en-US" sz="1000"/>
                        <a:t>120</a:t>
                      </a:r>
                      <a:endParaRPr lang="en-US" sz="1000"/>
                    </a:p>
                  </a:txBody>
                  <a:tcPr/>
                </a:tc>
                <a:tc>
                  <a:txBody>
                    <a:bodyPr/>
                    <a:lstStyle/>
                    <a:p>
                      <a:r>
                        <a:rPr lang="en-US" sz="1000"/>
                        <a:t>0</a:t>
                      </a:r>
                      <a:endParaRPr lang="en-US" sz="1000"/>
                    </a:p>
                  </a:txBody>
                  <a:tcPr/>
                </a:tc>
                <a:tc>
                  <a:txBody>
                    <a:bodyPr/>
                    <a:lstStyle/>
                    <a:p>
                      <a:r>
                        <a:rPr lang="en-US" sz="1000"/>
                        <a:t>120</a:t>
                      </a:r>
                      <a:endParaRPr lang="en-US" sz="1000"/>
                    </a:p>
                  </a:txBody>
                  <a:tcPr/>
                </a:tc>
                <a:extLst>
                  <a:ext uri="{0D108BD9-81ED-4DB2-BD59-A6C34878D82A}">
                    <a16:rowId xmlns:a16="http://schemas.microsoft.com/office/drawing/2014/main" val="3267569891"/>
                  </a:ext>
                </a:extLst>
              </a:tr>
              <a:tr h="370840">
                <a:tc>
                  <a:txBody>
                    <a:bodyPr/>
                    <a:lstStyle/>
                    <a:p>
                      <a:r>
                        <a:rPr lang="en-US" sz="1000"/>
                        <a:t>#abk_cares</a:t>
                      </a:r>
                      <a:endParaRPr lang="en-US" sz="1000"/>
                    </a:p>
                  </a:txBody>
                  <a:tcPr/>
                </a:tc>
                <a:tc>
                  <a:txBody>
                    <a:bodyPr/>
                    <a:lstStyle/>
                    <a:p>
                      <a:r>
                        <a:rPr lang="en-US" sz="1000"/>
                        <a:t>1</a:t>
                      </a:r>
                      <a:endParaRPr lang="en-US" sz="1000"/>
                    </a:p>
                  </a:txBody>
                  <a:tcPr/>
                </a:tc>
                <a:tc>
                  <a:txBody>
                    <a:bodyPr/>
                    <a:lstStyle/>
                    <a:p>
                      <a:r>
                        <a:rPr lang="en-US" sz="1000"/>
                        <a:t>181</a:t>
                      </a:r>
                      <a:endParaRPr lang="en-US" sz="1000"/>
                    </a:p>
                  </a:txBody>
                  <a:tcPr/>
                </a:tc>
                <a:tc>
                  <a:txBody>
                    <a:bodyPr/>
                    <a:lstStyle/>
                    <a:p>
                      <a:r>
                        <a:rPr lang="en-US" sz="1000"/>
                        <a:t>5</a:t>
                      </a:r>
                      <a:endParaRPr lang="en-US" sz="1000"/>
                    </a:p>
                  </a:txBody>
                  <a:tcPr/>
                </a:tc>
                <a:tc>
                  <a:txBody>
                    <a:bodyPr/>
                    <a:lstStyle/>
                    <a:p>
                      <a:r>
                        <a:rPr lang="en-US" sz="1000"/>
                        <a:t>186</a:t>
                      </a:r>
                      <a:endParaRPr lang="en-US" sz="1000"/>
                    </a:p>
                  </a:txBody>
                  <a:tcPr/>
                </a:tc>
                <a:extLst>
                  <a:ext uri="{0D108BD9-81ED-4DB2-BD59-A6C34878D82A}">
                    <a16:rowId xmlns:a16="http://schemas.microsoft.com/office/drawing/2014/main" val="2816837526"/>
                  </a:ext>
                </a:extLst>
              </a:tr>
              <a:tr h="370840">
                <a:tc>
                  <a:txBody>
                    <a:bodyPr/>
                    <a:lstStyle/>
                    <a:p>
                      <a:r>
                        <a:rPr lang="en-US" sz="1000"/>
                        <a:t>#ABK_Cards</a:t>
                      </a:r>
                      <a:endParaRPr lang="en-US" sz="1000"/>
                    </a:p>
                  </a:txBody>
                  <a:tcPr/>
                </a:tc>
                <a:tc>
                  <a:txBody>
                    <a:bodyPr/>
                    <a:lstStyle/>
                    <a:p>
                      <a:r>
                        <a:rPr lang="en-US" sz="1000"/>
                        <a:t>1</a:t>
                      </a:r>
                      <a:endParaRPr lang="en-US" sz="1000"/>
                    </a:p>
                  </a:txBody>
                  <a:tcPr/>
                </a:tc>
                <a:tc>
                  <a:txBody>
                    <a:bodyPr/>
                    <a:lstStyle/>
                    <a:p>
                      <a:r>
                        <a:rPr lang="en-US" sz="1000"/>
                        <a:t>126</a:t>
                      </a:r>
                      <a:endParaRPr lang="en-US" sz="1000"/>
                    </a:p>
                  </a:txBody>
                  <a:tcPr/>
                </a:tc>
                <a:tc>
                  <a:txBody>
                    <a:bodyPr/>
                    <a:lstStyle/>
                    <a:p>
                      <a:r>
                        <a:rPr lang="en-US" sz="1000"/>
                        <a:t>0</a:t>
                      </a:r>
                      <a:endParaRPr lang="en-US" sz="1000"/>
                    </a:p>
                  </a:txBody>
                  <a:tcPr/>
                </a:tc>
                <a:tc>
                  <a:txBody>
                    <a:bodyPr/>
                    <a:lstStyle/>
                    <a:p>
                      <a:r>
                        <a:rPr lang="en-US" sz="1000"/>
                        <a:t>126</a:t>
                      </a:r>
                      <a:endParaRPr lang="en-US" sz="1000"/>
                    </a:p>
                  </a:txBody>
                  <a:tcPr/>
                </a:tc>
                <a:extLst>
                  <a:ext uri="{0D108BD9-81ED-4DB2-BD59-A6C34878D82A}">
                    <a16:rowId xmlns:a16="http://schemas.microsoft.com/office/drawing/2014/main" val="376920590"/>
                  </a:ext>
                </a:extLst>
              </a:tr>
            </a:tbl>
          </a:graphicData>
        </a:graphic>
      </p:graphicFrame>
      <p:sp>
        <p:nvSpPr>
          <p:cNvPr id="4" name="Text Placeholder 3"/>
          <p:cNvSpPr>
            <a:spLocks noGrp="1"/>
          </p:cNvSpPr>
          <p:nvPr>
            <p:ph type="body" sz="quarter" idx="14"/>
          </p:nvPr>
        </p:nvSpPr>
        <p:spPr/>
        <p:txBody>
          <a:bodyPr/>
          <a:lstStyle/>
          <a:p>
            <a:r>
              <a:rPr lang="en-US"/>
              <a:t>12/18/2016 - 12/18/2016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2738307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Hashtag Detection</a:t>
            </a:r>
            <a:endParaRPr lang="en-US"/>
          </a:p>
        </p:txBody>
      </p:sp>
      <p:graphicFrame>
        <p:nvGraphicFramePr>
          <p:cNvPr id="6" name="Table Placeholder 5"/>
          <p:cNvGraphicFramePr>
            <a:graphicFrameLocks noGrp="1"/>
          </p:cNvGraphicFramePr>
          <p:nvPr>
            <p:ph type="tbl" sz="quarter" idx="13"/>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704405731"/>
                    </a:ext>
                  </a:extLst>
                </a:gridCol>
                <a:gridCol w="1481328">
                  <a:extLst>
                    <a:ext uri="{9D8B030D-6E8A-4147-A177-3AD203B41FA5}">
                      <a16:colId xmlns:a16="http://schemas.microsoft.com/office/drawing/2014/main" val="1418831589"/>
                    </a:ext>
                  </a:extLst>
                </a:gridCol>
                <a:gridCol w="1481328">
                  <a:extLst>
                    <a:ext uri="{9D8B030D-6E8A-4147-A177-3AD203B41FA5}">
                      <a16:colId xmlns:a16="http://schemas.microsoft.com/office/drawing/2014/main" val="3191868004"/>
                    </a:ext>
                  </a:extLst>
                </a:gridCol>
                <a:gridCol w="1481328">
                  <a:extLst>
                    <a:ext uri="{9D8B030D-6E8A-4147-A177-3AD203B41FA5}">
                      <a16:colId xmlns:a16="http://schemas.microsoft.com/office/drawing/2014/main" val="3987393744"/>
                    </a:ext>
                  </a:extLst>
                </a:gridCol>
                <a:gridCol w="1481328">
                  <a:extLst>
                    <a:ext uri="{9D8B030D-6E8A-4147-A177-3AD203B41FA5}">
                      <a16:colId xmlns:a16="http://schemas.microsoft.com/office/drawing/2014/main" val="2198877846"/>
                    </a:ext>
                  </a:extLst>
                </a:gridCol>
              </a:tblGrid>
              <a:tr h="370840">
                <a:tc>
                  <a:txBody>
                    <a:bodyPr/>
                    <a:lstStyle/>
                    <a:p>
                      <a:r>
                        <a:rPr lang="en-US" sz="1000"/>
                        <a:t>Hashtag</a:t>
                      </a:r>
                      <a:endParaRPr lang="en-US" sz="1000"/>
                    </a:p>
                  </a:txBody>
                  <a:tcPr/>
                </a:tc>
                <a:tc>
                  <a:txBody>
                    <a:bodyPr/>
                    <a:lstStyle/>
                    <a:p>
                      <a:r>
                        <a:rPr lang="en-US" sz="1000"/>
                        <a:t>Posts</a:t>
                      </a:r>
                      <a:endParaRPr lang="en-US" sz="1000"/>
                    </a:p>
                  </a:txBody>
                  <a:tcPr/>
                </a:tc>
                <a:tc>
                  <a:txBody>
                    <a:bodyPr/>
                    <a:lstStyle/>
                    <a:p>
                      <a:r>
                        <a:rPr lang="en-US" sz="1000"/>
                        <a:t>Likes per Post</a:t>
                      </a:r>
                      <a:endParaRPr lang="en-US" sz="1000"/>
                    </a:p>
                  </a:txBody>
                  <a:tcPr/>
                </a:tc>
                <a:tc>
                  <a:txBody>
                    <a:bodyPr/>
                    <a:lstStyle/>
                    <a:p>
                      <a:r>
                        <a:rPr lang="en-US" sz="1000"/>
                        <a:t>Comments per Post</a:t>
                      </a:r>
                      <a:endParaRPr lang="en-US" sz="1000"/>
                    </a:p>
                  </a:txBody>
                  <a:tcPr/>
                </a:tc>
                <a:tc>
                  <a:txBody>
                    <a:bodyPr/>
                    <a:lstStyle/>
                    <a:p>
                      <a:r>
                        <a:rPr lang="en-US" sz="1000"/>
                        <a:t>Total Interactions per Post</a:t>
                      </a:r>
                      <a:endParaRPr lang="en-US" sz="1000"/>
                    </a:p>
                  </a:txBody>
                  <a:tcPr/>
                </a:tc>
                <a:extLst>
                  <a:ext uri="{0D108BD9-81ED-4DB2-BD59-A6C34878D82A}">
                    <a16:rowId xmlns:a16="http://schemas.microsoft.com/office/drawing/2014/main" val="3481810225"/>
                  </a:ext>
                </a:extLst>
              </a:tr>
              <a:tr h="370840">
                <a:tc>
                  <a:txBody>
                    <a:bodyPr/>
                    <a:lstStyle/>
                    <a:p>
                      <a:r>
                        <a:rPr lang="en-US" sz="1000"/>
                        <a:t>#Gulfbank</a:t>
                      </a:r>
                      <a:endParaRPr lang="en-US" sz="1000"/>
                    </a:p>
                  </a:txBody>
                  <a:tcPr/>
                </a:tc>
                <a:tc>
                  <a:txBody>
                    <a:bodyPr/>
                    <a:lstStyle/>
                    <a:p>
                      <a:r>
                        <a:rPr lang="en-US" sz="1000"/>
                        <a:t>1</a:t>
                      </a:r>
                      <a:endParaRPr lang="en-US" sz="1000"/>
                    </a:p>
                  </a:txBody>
                  <a:tcPr/>
                </a:tc>
                <a:tc>
                  <a:txBody>
                    <a:bodyPr/>
                    <a:lstStyle/>
                    <a:p>
                      <a:r>
                        <a:rPr lang="en-US" sz="1000"/>
                        <a:t>403</a:t>
                      </a:r>
                      <a:endParaRPr lang="en-US" sz="1000"/>
                    </a:p>
                  </a:txBody>
                  <a:tcPr/>
                </a:tc>
                <a:tc>
                  <a:txBody>
                    <a:bodyPr/>
                    <a:lstStyle/>
                    <a:p>
                      <a:r>
                        <a:rPr lang="en-US" sz="1000"/>
                        <a:t>31</a:t>
                      </a:r>
                      <a:endParaRPr lang="en-US" sz="1000"/>
                    </a:p>
                  </a:txBody>
                  <a:tcPr/>
                </a:tc>
                <a:tc>
                  <a:txBody>
                    <a:bodyPr/>
                    <a:lstStyle/>
                    <a:p>
                      <a:r>
                        <a:rPr lang="en-US" sz="1000"/>
                        <a:t>434</a:t>
                      </a:r>
                      <a:endParaRPr lang="en-US" sz="1000"/>
                    </a:p>
                  </a:txBody>
                  <a:tcPr/>
                </a:tc>
                <a:extLst>
                  <a:ext uri="{0D108BD9-81ED-4DB2-BD59-A6C34878D82A}">
                    <a16:rowId xmlns:a16="http://schemas.microsoft.com/office/drawing/2014/main" val="1327462582"/>
                  </a:ext>
                </a:extLst>
              </a:tr>
              <a:tr h="370840">
                <a:tc>
                  <a:txBody>
                    <a:bodyPr/>
                    <a:lstStyle/>
                    <a:p>
                      <a:r>
                        <a:rPr lang="en-US" sz="1000"/>
                        <a:t>#gulfbankCSR</a:t>
                      </a:r>
                      <a:endParaRPr lang="en-US" sz="1000"/>
                    </a:p>
                  </a:txBody>
                  <a:tcPr/>
                </a:tc>
                <a:tc>
                  <a:txBody>
                    <a:bodyPr/>
                    <a:lstStyle/>
                    <a:p>
                      <a:r>
                        <a:rPr lang="en-US" sz="1000"/>
                        <a:t>1</a:t>
                      </a:r>
                      <a:endParaRPr lang="en-US" sz="1000"/>
                    </a:p>
                  </a:txBody>
                  <a:tcPr/>
                </a:tc>
                <a:tc>
                  <a:txBody>
                    <a:bodyPr/>
                    <a:lstStyle/>
                    <a:p>
                      <a:r>
                        <a:rPr lang="en-US" sz="1000"/>
                        <a:t>403</a:t>
                      </a:r>
                      <a:endParaRPr lang="en-US" sz="1000"/>
                    </a:p>
                  </a:txBody>
                  <a:tcPr/>
                </a:tc>
                <a:tc>
                  <a:txBody>
                    <a:bodyPr/>
                    <a:lstStyle/>
                    <a:p>
                      <a:r>
                        <a:rPr lang="en-US" sz="1000"/>
                        <a:t>31</a:t>
                      </a:r>
                      <a:endParaRPr lang="en-US" sz="1000"/>
                    </a:p>
                  </a:txBody>
                  <a:tcPr/>
                </a:tc>
                <a:tc>
                  <a:txBody>
                    <a:bodyPr/>
                    <a:lstStyle/>
                    <a:p>
                      <a:r>
                        <a:rPr lang="en-US" sz="1000"/>
                        <a:t>434</a:t>
                      </a:r>
                      <a:endParaRPr lang="en-US" sz="1000"/>
                    </a:p>
                  </a:txBody>
                  <a:tcPr/>
                </a:tc>
                <a:extLst>
                  <a:ext uri="{0D108BD9-81ED-4DB2-BD59-A6C34878D82A}">
                    <a16:rowId xmlns:a16="http://schemas.microsoft.com/office/drawing/2014/main" val="421924482"/>
                  </a:ext>
                </a:extLst>
              </a:tr>
              <a:tr h="370840">
                <a:tc>
                  <a:txBody>
                    <a:bodyPr/>
                    <a:lstStyle/>
                    <a:p>
                      <a:r>
                        <a:rPr lang="en-US" sz="1000"/>
                        <a:t>#CSR</a:t>
                      </a:r>
                      <a:endParaRPr lang="en-US" sz="1000"/>
                    </a:p>
                  </a:txBody>
                  <a:tcPr/>
                </a:tc>
                <a:tc>
                  <a:txBody>
                    <a:bodyPr/>
                    <a:lstStyle/>
                    <a:p>
                      <a:r>
                        <a:rPr lang="en-US" sz="1000"/>
                        <a:t>1</a:t>
                      </a:r>
                      <a:endParaRPr lang="en-US" sz="1000"/>
                    </a:p>
                  </a:txBody>
                  <a:tcPr/>
                </a:tc>
                <a:tc>
                  <a:txBody>
                    <a:bodyPr/>
                    <a:lstStyle/>
                    <a:p>
                      <a:r>
                        <a:rPr lang="en-US" sz="1000"/>
                        <a:t>403</a:t>
                      </a:r>
                      <a:endParaRPr lang="en-US" sz="1000"/>
                    </a:p>
                  </a:txBody>
                  <a:tcPr/>
                </a:tc>
                <a:tc>
                  <a:txBody>
                    <a:bodyPr/>
                    <a:lstStyle/>
                    <a:p>
                      <a:r>
                        <a:rPr lang="en-US" sz="1000"/>
                        <a:t>31</a:t>
                      </a:r>
                      <a:endParaRPr lang="en-US" sz="1000"/>
                    </a:p>
                  </a:txBody>
                  <a:tcPr/>
                </a:tc>
                <a:tc>
                  <a:txBody>
                    <a:bodyPr/>
                    <a:lstStyle/>
                    <a:p>
                      <a:r>
                        <a:rPr lang="en-US" sz="1000"/>
                        <a:t>434</a:t>
                      </a:r>
                      <a:endParaRPr lang="en-US" sz="1000"/>
                    </a:p>
                  </a:txBody>
                  <a:tcPr/>
                </a:tc>
                <a:extLst>
                  <a:ext uri="{0D108BD9-81ED-4DB2-BD59-A6C34878D82A}">
                    <a16:rowId xmlns:a16="http://schemas.microsoft.com/office/drawing/2014/main" val="2859405502"/>
                  </a:ext>
                </a:extLst>
              </a:tr>
            </a:tbl>
          </a:graphicData>
        </a:graphic>
      </p:graphicFrame>
      <p:sp>
        <p:nvSpPr>
          <p:cNvPr id="4" name="Text Placeholder 3"/>
          <p:cNvSpPr>
            <a:spLocks noGrp="1"/>
          </p:cNvSpPr>
          <p:nvPr>
            <p:ph type="body" sz="quarter" idx="14"/>
          </p:nvPr>
        </p:nvSpPr>
        <p:spPr/>
        <p:txBody>
          <a:bodyPr/>
          <a:lstStyle/>
          <a:p>
            <a:r>
              <a:rPr lang="en-US"/>
              <a:t>12/18/2016 - 12/18/2016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1849536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Hashtag Detection</a:t>
            </a:r>
            <a:endParaRPr lang="en-US"/>
          </a:p>
        </p:txBody>
      </p:sp>
      <p:graphicFrame>
        <p:nvGraphicFramePr>
          <p:cNvPr id="6" name="Table Placeholder 5"/>
          <p:cNvGraphicFramePr>
            <a:graphicFrameLocks noGrp="1"/>
          </p:cNvGraphicFramePr>
          <p:nvPr>
            <p:ph type="tbl" sz="quarter" idx="13"/>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396101554"/>
                    </a:ext>
                  </a:extLst>
                </a:gridCol>
                <a:gridCol w="1481328">
                  <a:extLst>
                    <a:ext uri="{9D8B030D-6E8A-4147-A177-3AD203B41FA5}">
                      <a16:colId xmlns:a16="http://schemas.microsoft.com/office/drawing/2014/main" val="1554125823"/>
                    </a:ext>
                  </a:extLst>
                </a:gridCol>
                <a:gridCol w="1481328">
                  <a:extLst>
                    <a:ext uri="{9D8B030D-6E8A-4147-A177-3AD203B41FA5}">
                      <a16:colId xmlns:a16="http://schemas.microsoft.com/office/drawing/2014/main" val="2736523076"/>
                    </a:ext>
                  </a:extLst>
                </a:gridCol>
                <a:gridCol w="1481328">
                  <a:extLst>
                    <a:ext uri="{9D8B030D-6E8A-4147-A177-3AD203B41FA5}">
                      <a16:colId xmlns:a16="http://schemas.microsoft.com/office/drawing/2014/main" val="816298286"/>
                    </a:ext>
                  </a:extLst>
                </a:gridCol>
                <a:gridCol w="1481328">
                  <a:extLst>
                    <a:ext uri="{9D8B030D-6E8A-4147-A177-3AD203B41FA5}">
                      <a16:colId xmlns:a16="http://schemas.microsoft.com/office/drawing/2014/main" val="3742746098"/>
                    </a:ext>
                  </a:extLst>
                </a:gridCol>
              </a:tblGrid>
              <a:tr h="370840">
                <a:tc>
                  <a:txBody>
                    <a:bodyPr/>
                    <a:lstStyle/>
                    <a:p>
                      <a:r>
                        <a:rPr lang="en-US" sz="1000"/>
                        <a:t>Hashtag</a:t>
                      </a:r>
                      <a:endParaRPr lang="en-US" sz="1000"/>
                    </a:p>
                  </a:txBody>
                  <a:tcPr/>
                </a:tc>
                <a:tc>
                  <a:txBody>
                    <a:bodyPr/>
                    <a:lstStyle/>
                    <a:p>
                      <a:r>
                        <a:rPr lang="en-US" sz="1000"/>
                        <a:t>Posts</a:t>
                      </a:r>
                      <a:endParaRPr lang="en-US" sz="1000"/>
                    </a:p>
                  </a:txBody>
                  <a:tcPr/>
                </a:tc>
                <a:tc>
                  <a:txBody>
                    <a:bodyPr/>
                    <a:lstStyle/>
                    <a:p>
                      <a:r>
                        <a:rPr lang="en-US" sz="1000"/>
                        <a:t>Likes per Post</a:t>
                      </a:r>
                      <a:endParaRPr lang="en-US" sz="1000"/>
                    </a:p>
                  </a:txBody>
                  <a:tcPr/>
                </a:tc>
                <a:tc>
                  <a:txBody>
                    <a:bodyPr/>
                    <a:lstStyle/>
                    <a:p>
                      <a:r>
                        <a:rPr lang="en-US" sz="1000"/>
                        <a:t>Comments per Post</a:t>
                      </a:r>
                      <a:endParaRPr lang="en-US" sz="1000"/>
                    </a:p>
                  </a:txBody>
                  <a:tcPr/>
                </a:tc>
                <a:tc>
                  <a:txBody>
                    <a:bodyPr/>
                    <a:lstStyle/>
                    <a:p>
                      <a:r>
                        <a:rPr lang="en-US" sz="1000"/>
                        <a:t>Total Interactions per Post</a:t>
                      </a:r>
                      <a:endParaRPr lang="en-US" sz="1000"/>
                    </a:p>
                  </a:txBody>
                  <a:tcPr/>
                </a:tc>
                <a:extLst>
                  <a:ext uri="{0D108BD9-81ED-4DB2-BD59-A6C34878D82A}">
                    <a16:rowId xmlns:a16="http://schemas.microsoft.com/office/drawing/2014/main" val="1335005641"/>
                  </a:ext>
                </a:extLst>
              </a:tr>
              <a:tr h="370840">
                <a:tc>
                  <a:txBody>
                    <a:bodyPr/>
                    <a:lstStyle/>
                    <a:p>
                      <a:r>
                        <a:rPr lang="en-US" sz="1000"/>
                        <a:t>#BurganBankDraws</a:t>
                      </a:r>
                      <a:endParaRPr lang="en-US" sz="1000"/>
                    </a:p>
                  </a:txBody>
                  <a:tcPr/>
                </a:tc>
                <a:tc>
                  <a:txBody>
                    <a:bodyPr/>
                    <a:lstStyle/>
                    <a:p>
                      <a:r>
                        <a:rPr lang="en-US" sz="1000"/>
                        <a:t>3</a:t>
                      </a:r>
                      <a:endParaRPr lang="en-US" sz="1000"/>
                    </a:p>
                  </a:txBody>
                  <a:tcPr/>
                </a:tc>
                <a:tc>
                  <a:txBody>
                    <a:bodyPr/>
                    <a:lstStyle/>
                    <a:p>
                      <a:r>
                        <a:rPr lang="en-US" sz="1000"/>
                        <a:t>113.66666666667</a:t>
                      </a:r>
                      <a:endParaRPr lang="en-US" sz="1000"/>
                    </a:p>
                  </a:txBody>
                  <a:tcPr/>
                </a:tc>
                <a:tc>
                  <a:txBody>
                    <a:bodyPr/>
                    <a:lstStyle/>
                    <a:p>
                      <a:r>
                        <a:rPr lang="en-US" sz="1000"/>
                        <a:t>3</a:t>
                      </a:r>
                      <a:endParaRPr lang="en-US" sz="1000"/>
                    </a:p>
                  </a:txBody>
                  <a:tcPr/>
                </a:tc>
                <a:tc>
                  <a:txBody>
                    <a:bodyPr/>
                    <a:lstStyle/>
                    <a:p>
                      <a:r>
                        <a:rPr lang="en-US" sz="1000"/>
                        <a:t>116.66666666667</a:t>
                      </a:r>
                      <a:endParaRPr lang="en-US" sz="1000"/>
                    </a:p>
                  </a:txBody>
                  <a:tcPr/>
                </a:tc>
                <a:extLst>
                  <a:ext uri="{0D108BD9-81ED-4DB2-BD59-A6C34878D82A}">
                    <a16:rowId xmlns:a16="http://schemas.microsoft.com/office/drawing/2014/main" val="1611001047"/>
                  </a:ext>
                </a:extLst>
              </a:tr>
              <a:tr h="370840">
                <a:tc>
                  <a:txBody>
                    <a:bodyPr/>
                    <a:lstStyle/>
                    <a:p>
                      <a:r>
                        <a:rPr lang="en-US" sz="1000"/>
                        <a:t>#BurganBankWinners</a:t>
                      </a:r>
                      <a:endParaRPr lang="en-US" sz="1000"/>
                    </a:p>
                  </a:txBody>
                  <a:tcPr/>
                </a:tc>
                <a:tc>
                  <a:txBody>
                    <a:bodyPr/>
                    <a:lstStyle/>
                    <a:p>
                      <a:r>
                        <a:rPr lang="en-US" sz="1000"/>
                        <a:t>3</a:t>
                      </a:r>
                      <a:endParaRPr lang="en-US" sz="1000"/>
                    </a:p>
                  </a:txBody>
                  <a:tcPr/>
                </a:tc>
                <a:tc>
                  <a:txBody>
                    <a:bodyPr/>
                    <a:lstStyle/>
                    <a:p>
                      <a:r>
                        <a:rPr lang="en-US" sz="1000"/>
                        <a:t>113.66666666667</a:t>
                      </a:r>
                      <a:endParaRPr lang="en-US" sz="1000"/>
                    </a:p>
                  </a:txBody>
                  <a:tcPr/>
                </a:tc>
                <a:tc>
                  <a:txBody>
                    <a:bodyPr/>
                    <a:lstStyle/>
                    <a:p>
                      <a:r>
                        <a:rPr lang="en-US" sz="1000"/>
                        <a:t>3</a:t>
                      </a:r>
                      <a:endParaRPr lang="en-US" sz="1000"/>
                    </a:p>
                  </a:txBody>
                  <a:tcPr/>
                </a:tc>
                <a:tc>
                  <a:txBody>
                    <a:bodyPr/>
                    <a:lstStyle/>
                    <a:p>
                      <a:r>
                        <a:rPr lang="en-US" sz="1000"/>
                        <a:t>116.66666666667</a:t>
                      </a:r>
                      <a:endParaRPr lang="en-US" sz="1000"/>
                    </a:p>
                  </a:txBody>
                  <a:tcPr/>
                </a:tc>
                <a:extLst>
                  <a:ext uri="{0D108BD9-81ED-4DB2-BD59-A6C34878D82A}">
                    <a16:rowId xmlns:a16="http://schemas.microsoft.com/office/drawing/2014/main" val="1534044554"/>
                  </a:ext>
                </a:extLst>
              </a:tr>
              <a:tr h="370840">
                <a:tc>
                  <a:txBody>
                    <a:bodyPr/>
                    <a:lstStyle/>
                    <a:p>
                      <a:r>
                        <a:rPr lang="en-US" sz="1000"/>
                        <a:t>#BurganBankYawmi</a:t>
                      </a:r>
                      <a:endParaRPr lang="en-US" sz="1000"/>
                    </a:p>
                  </a:txBody>
                  <a:tcPr/>
                </a:tc>
                <a:tc>
                  <a:txBody>
                    <a:bodyPr/>
                    <a:lstStyle/>
                    <a:p>
                      <a:r>
                        <a:rPr lang="en-US" sz="1000"/>
                        <a:t>2</a:t>
                      </a:r>
                      <a:endParaRPr lang="en-US" sz="1000"/>
                    </a:p>
                  </a:txBody>
                  <a:tcPr/>
                </a:tc>
                <a:tc>
                  <a:txBody>
                    <a:bodyPr/>
                    <a:lstStyle/>
                    <a:p>
                      <a:r>
                        <a:rPr lang="en-US" sz="1000"/>
                        <a:t>113</a:t>
                      </a:r>
                      <a:endParaRPr lang="en-US" sz="1000"/>
                    </a:p>
                  </a:txBody>
                  <a:tcPr/>
                </a:tc>
                <a:tc>
                  <a:txBody>
                    <a:bodyPr/>
                    <a:lstStyle/>
                    <a:p>
                      <a:r>
                        <a:rPr lang="en-US" sz="1000"/>
                        <a:t>4.5</a:t>
                      </a:r>
                      <a:endParaRPr lang="en-US" sz="1000"/>
                    </a:p>
                  </a:txBody>
                  <a:tcPr/>
                </a:tc>
                <a:tc>
                  <a:txBody>
                    <a:bodyPr/>
                    <a:lstStyle/>
                    <a:p>
                      <a:r>
                        <a:rPr lang="en-US" sz="1000"/>
                        <a:t>117.5</a:t>
                      </a:r>
                      <a:endParaRPr lang="en-US" sz="1000"/>
                    </a:p>
                  </a:txBody>
                  <a:tcPr/>
                </a:tc>
                <a:extLst>
                  <a:ext uri="{0D108BD9-81ED-4DB2-BD59-A6C34878D82A}">
                    <a16:rowId xmlns:a16="http://schemas.microsoft.com/office/drawing/2014/main" val="1606485539"/>
                  </a:ext>
                </a:extLst>
              </a:tr>
              <a:tr h="370840">
                <a:tc>
                  <a:txBody>
                    <a:bodyPr/>
                    <a:lstStyle/>
                    <a:p>
                      <a:r>
                        <a:rPr lang="en-US" sz="1000"/>
                        <a:t>#BurganBankYouth</a:t>
                      </a:r>
                      <a:endParaRPr lang="en-US" sz="1000"/>
                    </a:p>
                  </a:txBody>
                  <a:tcPr/>
                </a:tc>
                <a:tc>
                  <a:txBody>
                    <a:bodyPr/>
                    <a:lstStyle/>
                    <a:p>
                      <a:r>
                        <a:rPr lang="en-US" sz="1000"/>
                        <a:t>1</a:t>
                      </a:r>
                      <a:endParaRPr lang="en-US" sz="1000"/>
                    </a:p>
                  </a:txBody>
                  <a:tcPr/>
                </a:tc>
                <a:tc>
                  <a:txBody>
                    <a:bodyPr/>
                    <a:lstStyle/>
                    <a:p>
                      <a:r>
                        <a:rPr lang="en-US" sz="1000"/>
                        <a:t>115</a:t>
                      </a:r>
                      <a:endParaRPr lang="en-US" sz="1000"/>
                    </a:p>
                  </a:txBody>
                  <a:tcPr/>
                </a:tc>
                <a:tc>
                  <a:txBody>
                    <a:bodyPr/>
                    <a:lstStyle/>
                    <a:p>
                      <a:r>
                        <a:rPr lang="en-US" sz="1000"/>
                        <a:t>0</a:t>
                      </a:r>
                      <a:endParaRPr lang="en-US" sz="1000"/>
                    </a:p>
                  </a:txBody>
                  <a:tcPr/>
                </a:tc>
                <a:tc>
                  <a:txBody>
                    <a:bodyPr/>
                    <a:lstStyle/>
                    <a:p>
                      <a:r>
                        <a:rPr lang="en-US" sz="1000"/>
                        <a:t>115</a:t>
                      </a:r>
                      <a:endParaRPr lang="en-US" sz="1000"/>
                    </a:p>
                  </a:txBody>
                  <a:tcPr/>
                </a:tc>
                <a:extLst>
                  <a:ext uri="{0D108BD9-81ED-4DB2-BD59-A6C34878D82A}">
                    <a16:rowId xmlns:a16="http://schemas.microsoft.com/office/drawing/2014/main" val="3516004691"/>
                  </a:ext>
                </a:extLst>
              </a:tr>
            </a:tbl>
          </a:graphicData>
        </a:graphic>
      </p:graphicFrame>
      <p:sp>
        <p:nvSpPr>
          <p:cNvPr id="4" name="Text Placeholder 3"/>
          <p:cNvSpPr>
            <a:spLocks noGrp="1"/>
          </p:cNvSpPr>
          <p:nvPr>
            <p:ph type="body" sz="quarter" idx="14"/>
          </p:nvPr>
        </p:nvSpPr>
        <p:spPr/>
        <p:txBody>
          <a:bodyPr/>
          <a:lstStyle/>
          <a:p>
            <a:r>
              <a:rPr lang="en-US"/>
              <a:t>12/18/2016 - 12/18/2016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7907207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646</Words>
  <Application>Microsoft Office PowerPoint</Application>
  <PresentationFormat>On-screen Show (4:3)</PresentationFormat>
  <Paragraphs>347</Paragraphs>
  <Slides>16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quintly_template</vt:lpstr>
      <vt:lpstr>IG - Social Media Newsletter</vt:lpstr>
      <vt:lpstr>IG - Key Metrics Table</vt:lpstr>
      <vt:lpstr>Followers Distribution</vt:lpstr>
      <vt:lpstr>Interactions Distribution</vt:lpstr>
      <vt:lpstr>Interaction Rate</vt:lpstr>
      <vt:lpstr>Interaction Rate By Weekday</vt:lpstr>
      <vt:lpstr>Interaction Rate By Hour</vt:lpstr>
      <vt:lpstr>Posts Table - 1 of 3</vt:lpstr>
      <vt:lpstr>Posts Table - 2 of 3</vt:lpstr>
      <vt:lpstr>Posts Table - 3 of 3</vt:lpstr>
      <vt:lpstr>Hashtag Detection</vt:lpstr>
      <vt:lpstr>Hashtag Detection</vt:lpstr>
      <vt:lpstr>Hashtag Detection</vt:lpstr>
      <vt:lpstr>Hashtag Detection</vt:lpstr>
      <vt:lpstr>Hashtag Detection</vt:lpstr>
      <vt:lpstr>Hashtag Detection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IG - Social Media Newsletter</dc:title>
  <dc:creator>Administrator</dc:creator>
  <cp:lastModifiedBy>Administrator</cp:lastModifiedBy>
  <cp:revision>1</cp:revision>
  <dcterms:created xsi:type="dcterms:W3CDTF">2016-12-22T08:05:17Z</dcterms:created>
  <dcterms:modified xsi:type="dcterms:W3CDTF">2016-12-22T08:05:47Z</dcterms:modified>
</cp:coreProperties>
</file>