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cat>
            <c:strRef>
              <c:f>Sheet1!$A$1:$I$1</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Sheet1!$A$2:$I$2</c:f>
              <c:numCache>
                <c:formatCode>General</c:formatCode>
                <c:ptCount val="9"/>
                <c:pt idx="0">
                  <c:v>174875</c:v>
                </c:pt>
                <c:pt idx="1">
                  <c:v>24375</c:v>
                </c:pt>
                <c:pt idx="2">
                  <c:v>190871</c:v>
                </c:pt>
                <c:pt idx="3">
                  <c:v>234464</c:v>
                </c:pt>
                <c:pt idx="4">
                  <c:v>59821</c:v>
                </c:pt>
                <c:pt idx="5">
                  <c:v>77836</c:v>
                </c:pt>
                <c:pt idx="6">
                  <c:v>20131</c:v>
                </c:pt>
                <c:pt idx="7">
                  <c:v>25451</c:v>
                </c:pt>
                <c:pt idx="8">
                  <c:v>9926</c:v>
                </c:pt>
              </c:numCache>
            </c:numRef>
          </c:val>
          <c:extLst>
            <c:ext xmlns:c16="http://schemas.microsoft.com/office/drawing/2014/chart" uri="{C3380CC4-5D6E-409C-BE32-E72D297353CC}">
              <c16:uniqueId val="{00000000-2F1F-4762-873C-629B39D4358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Sheet1!$B$2:$B$10</c:f>
              <c:numCache>
                <c:formatCode>General</c:formatCode>
                <c:ptCount val="9"/>
                <c:pt idx="0">
                  <c:v>2648</c:v>
                </c:pt>
                <c:pt idx="1">
                  <c:v>186</c:v>
                </c:pt>
                <c:pt idx="2">
                  <c:v>14621</c:v>
                </c:pt>
                <c:pt idx="3">
                  <c:v>13863</c:v>
                </c:pt>
                <c:pt idx="4">
                  <c:v>1847</c:v>
                </c:pt>
                <c:pt idx="5">
                  <c:v>1967</c:v>
                </c:pt>
                <c:pt idx="6">
                  <c:v>757</c:v>
                </c:pt>
                <c:pt idx="7">
                  <c:v>582</c:v>
                </c:pt>
                <c:pt idx="8">
                  <c:v>560</c:v>
                </c:pt>
              </c:numCache>
            </c:numRef>
          </c:val>
          <c:extLst>
            <c:ext xmlns:c16="http://schemas.microsoft.com/office/drawing/2014/chart" uri="{C3380CC4-5D6E-409C-BE32-E72D297353CC}">
              <c16:uniqueId val="{00000000-1979-4968-87F7-88E79C54BE70}"/>
            </c:ext>
          </c:extLst>
        </c:ser>
        <c:ser>
          <c:idx val="1"/>
          <c:order val="1"/>
          <c:tx>
            <c:strRef>
              <c:f>Sheet1!$C$1</c:f>
              <c:strCache>
                <c:ptCount val="1"/>
                <c:pt idx="0">
                  <c:v>Comments</c:v>
                </c:pt>
              </c:strCache>
            </c:strRef>
          </c:tx>
          <c:spPr>
            <a:solidFill>
              <a:schemeClr val="accent2"/>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Sheet1!$C$2:$C$10</c:f>
              <c:numCache>
                <c:formatCode>General</c:formatCode>
                <c:ptCount val="9"/>
                <c:pt idx="0">
                  <c:v>156</c:v>
                </c:pt>
                <c:pt idx="1">
                  <c:v>5</c:v>
                </c:pt>
                <c:pt idx="2">
                  <c:v>15052</c:v>
                </c:pt>
                <c:pt idx="3">
                  <c:v>5066</c:v>
                </c:pt>
                <c:pt idx="4">
                  <c:v>43</c:v>
                </c:pt>
                <c:pt idx="5">
                  <c:v>103</c:v>
                </c:pt>
                <c:pt idx="6">
                  <c:v>39</c:v>
                </c:pt>
                <c:pt idx="7">
                  <c:v>5</c:v>
                </c:pt>
                <c:pt idx="8">
                  <c:v>19</c:v>
                </c:pt>
              </c:numCache>
            </c:numRef>
          </c:val>
          <c:extLst>
            <c:ext xmlns:c16="http://schemas.microsoft.com/office/drawing/2014/chart" uri="{C3380CC4-5D6E-409C-BE32-E72D297353CC}">
              <c16:uniqueId val="{00000001-1979-4968-87F7-88E79C54BE70}"/>
            </c:ext>
          </c:extLst>
        </c:ser>
        <c:dLbls>
          <c:showLegendKey val="0"/>
          <c:showVal val="0"/>
          <c:showCatName val="0"/>
          <c:showSerName val="0"/>
          <c:showPercent val="0"/>
          <c:showBubbleSize val="0"/>
        </c:dLbls>
        <c:gapWidth val="150"/>
        <c:overlap val="100"/>
        <c:axId val="288002336"/>
        <c:axId val="288005616"/>
      </c:barChart>
      <c:catAx>
        <c:axId val="28800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05616"/>
        <c:crosses val="autoZero"/>
        <c:auto val="1"/>
        <c:lblAlgn val="ctr"/>
        <c:lblOffset val="100"/>
        <c:noMultiLvlLbl val="0"/>
      </c:catAx>
      <c:valAx>
        <c:axId val="288005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0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0.40099763176862002</c:v>
                </c:pt>
              </c:numCache>
            </c:numRef>
          </c:val>
          <c:smooth val="0"/>
          <c:extLst>
            <c:ext xmlns:c16="http://schemas.microsoft.com/office/drawing/2014/chart" uri="{C3380CC4-5D6E-409C-BE32-E72D297353CC}">
              <c16:uniqueId val="{00000000-6495-4576-8711-26CD9150914C}"/>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0.78458757804797996</c:v>
                </c:pt>
              </c:numCache>
            </c:numRef>
          </c:val>
          <c:smooth val="0"/>
          <c:extLst>
            <c:ext xmlns:c16="http://schemas.microsoft.com/office/drawing/2014/chart" uri="{C3380CC4-5D6E-409C-BE32-E72D297353CC}">
              <c16:uniqueId val="{00000001-6495-4576-8711-26CD9150914C}"/>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3.1151284191298001</c:v>
                </c:pt>
              </c:numCache>
            </c:numRef>
          </c:val>
          <c:smooth val="0"/>
          <c:extLst>
            <c:ext xmlns:c16="http://schemas.microsoft.com/office/drawing/2014/chart" uri="{C3380CC4-5D6E-409C-BE32-E72D297353CC}">
              <c16:uniqueId val="{00000002-6495-4576-8711-26CD9150914C}"/>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0.89739778819819005</c:v>
                </c:pt>
              </c:numCache>
            </c:numRef>
          </c:val>
          <c:smooth val="0"/>
          <c:extLst>
            <c:ext xmlns:c16="http://schemas.microsoft.com/office/drawing/2014/chart" uri="{C3380CC4-5D6E-409C-BE32-E72D297353CC}">
              <c16:uniqueId val="{00000003-6495-4576-8711-26CD9150914C}"/>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0.79016020602696002</c:v>
                </c:pt>
              </c:numCache>
            </c:numRef>
          </c:val>
          <c:smooth val="0"/>
          <c:extLst>
            <c:ext xmlns:c16="http://schemas.microsoft.com/office/drawing/2014/chart" uri="{C3380CC4-5D6E-409C-BE32-E72D297353CC}">
              <c16:uniqueId val="{00000004-6495-4576-8711-26CD9150914C}"/>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0.66516709511567995</c:v>
                </c:pt>
              </c:numCache>
            </c:numRef>
          </c:val>
          <c:smooth val="0"/>
          <c:extLst>
            <c:ext xmlns:c16="http://schemas.microsoft.com/office/drawing/2014/chart" uri="{C3380CC4-5D6E-409C-BE32-E72D297353CC}">
              <c16:uniqueId val="{00000005-6495-4576-8711-26CD9150914C}"/>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0.79101659544866998</c:v>
                </c:pt>
              </c:numCache>
            </c:numRef>
          </c:val>
          <c:smooth val="0"/>
          <c:extLst>
            <c:ext xmlns:c16="http://schemas.microsoft.com/office/drawing/2014/chart" uri="{C3380CC4-5D6E-409C-BE32-E72D297353CC}">
              <c16:uniqueId val="{00000006-6495-4576-8711-26CD9150914C}"/>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0.57716510658381004</c:v>
                </c:pt>
              </c:numCache>
            </c:numRef>
          </c:val>
          <c:smooth val="0"/>
          <c:extLst>
            <c:ext xmlns:c16="http://schemas.microsoft.com/office/drawing/2014/chart" uri="{C3380CC4-5D6E-409C-BE32-E72D297353CC}">
              <c16:uniqueId val="{00000007-6495-4576-8711-26CD9150914C}"/>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1.1689884918230999</c:v>
                </c:pt>
              </c:numCache>
            </c:numRef>
          </c:val>
          <c:smooth val="0"/>
          <c:extLst>
            <c:ext xmlns:c16="http://schemas.microsoft.com/office/drawing/2014/chart" uri="{C3380CC4-5D6E-409C-BE32-E72D297353CC}">
              <c16:uniqueId val="{00000008-6495-4576-8711-26CD9150914C}"/>
            </c:ext>
          </c:extLst>
        </c:ser>
        <c:dLbls>
          <c:showLegendKey val="0"/>
          <c:showVal val="0"/>
          <c:showCatName val="0"/>
          <c:showSerName val="0"/>
          <c:showPercent val="0"/>
          <c:showBubbleSize val="0"/>
        </c:dLbls>
        <c:smooth val="0"/>
        <c:axId val="288008240"/>
        <c:axId val="288004304"/>
      </c:lineChart>
      <c:catAx>
        <c:axId val="28800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04304"/>
        <c:crosses val="autoZero"/>
        <c:auto val="1"/>
        <c:lblAlgn val="ctr"/>
        <c:lblOffset val="100"/>
        <c:noMultiLvlLbl val="0"/>
      </c:catAx>
      <c:valAx>
        <c:axId val="288004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0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kfhgroup (Kuwait Finance House)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0.40085775553967001</c:v>
                </c:pt>
              </c:numCache>
            </c:numRef>
          </c:val>
          <c:extLst>
            <c:ext xmlns:c16="http://schemas.microsoft.com/office/drawing/2014/chart" uri="{C3380CC4-5D6E-409C-BE32-E72D297353CC}">
              <c16:uniqueId val="{00000000-862B-4EA6-A8AB-823981D2B5D8}"/>
            </c:ext>
          </c:extLst>
        </c:ser>
        <c:ser>
          <c:idx val="1"/>
          <c:order val="1"/>
          <c:tx>
            <c:strRef>
              <c:f>Sheet1!$C$1</c:f>
              <c:strCache>
                <c:ptCount val="1"/>
                <c:pt idx="0">
                  <c:v>aldawlibank (بنك الكويت الدولي KIB)</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0.78358974358973998</c:v>
                </c:pt>
              </c:numCache>
            </c:numRef>
          </c:val>
          <c:extLst>
            <c:ext xmlns:c16="http://schemas.microsoft.com/office/drawing/2014/chart" uri="{C3380CC4-5D6E-409C-BE32-E72D297353CC}">
              <c16:uniqueId val="{00000001-862B-4EA6-A8AB-823981D2B5D8}"/>
            </c:ext>
          </c:extLst>
        </c:ser>
        <c:ser>
          <c:idx val="2"/>
          <c:order val="2"/>
          <c:tx>
            <c:strRef>
              <c:f>Sheet1!$D$1</c:f>
              <c:strCache>
                <c:ptCount val="1"/>
                <c:pt idx="0">
                  <c:v>bankboubyan (بنك بوبيان⠀⠀⠀)</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3.1092203634916</c:v>
                </c:pt>
              </c:numCache>
            </c:numRef>
          </c:val>
          <c:extLst>
            <c:ext xmlns:c16="http://schemas.microsoft.com/office/drawing/2014/chart" uri="{C3380CC4-5D6E-409C-BE32-E72D297353CC}">
              <c16:uniqueId val="{00000002-862B-4EA6-A8AB-823981D2B5D8}"/>
            </c:ext>
          </c:extLst>
        </c:ser>
        <c:ser>
          <c:idx val="3"/>
          <c:order val="3"/>
          <c:tx>
            <c:strRef>
              <c:f>Sheet1!$E$1</c:f>
              <c:strCache>
                <c:ptCount val="1"/>
                <c:pt idx="0">
                  <c:v>nbkgroup (National Bank of Kuwait)</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0.89703418103513999</c:v>
                </c:pt>
              </c:numCache>
            </c:numRef>
          </c:val>
          <c:extLst>
            <c:ext xmlns:c16="http://schemas.microsoft.com/office/drawing/2014/chart" uri="{C3380CC4-5D6E-409C-BE32-E72D297353CC}">
              <c16:uniqueId val="{00000003-862B-4EA6-A8AB-823981D2B5D8}"/>
            </c:ext>
          </c:extLst>
        </c:ser>
        <c:ser>
          <c:idx val="4"/>
          <c:order val="4"/>
          <c:tx>
            <c:strRef>
              <c:f>Sheet1!$F$1</c:f>
              <c:strCache>
                <c:ptCount val="1"/>
                <c:pt idx="0">
                  <c:v>warba_bank (Warba Bank بنك وربة)</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0.78985640494140996</c:v>
                </c:pt>
              </c:numCache>
            </c:numRef>
          </c:val>
          <c:extLst>
            <c:ext xmlns:c16="http://schemas.microsoft.com/office/drawing/2014/chart" uri="{C3380CC4-5D6E-409C-BE32-E72D297353CC}">
              <c16:uniqueId val="{00000004-862B-4EA6-A8AB-823981D2B5D8}"/>
            </c:ext>
          </c:extLst>
        </c:ser>
        <c:ser>
          <c:idx val="5"/>
          <c:order val="5"/>
          <c:tx>
            <c:strRef>
              <c:f>Sheet1!$G$1</c:f>
              <c:strCache>
                <c:ptCount val="1"/>
                <c:pt idx="0">
                  <c:v>gulf_bank (Gulf Bank - بنك الخليج)</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0.66485944807029995</c:v>
                </c:pt>
              </c:numCache>
            </c:numRef>
          </c:val>
          <c:extLst>
            <c:ext xmlns:c16="http://schemas.microsoft.com/office/drawing/2014/chart" uri="{C3380CC4-5D6E-409C-BE32-E72D297353CC}">
              <c16:uniqueId val="{00000005-862B-4EA6-A8AB-823981D2B5D8}"/>
            </c:ext>
          </c:extLst>
        </c:ser>
        <c:ser>
          <c:idx val="6"/>
          <c:order val="6"/>
          <c:tx>
            <c:strRef>
              <c:f>Sheet1!$H$1</c:f>
              <c:strCache>
                <c:ptCount val="1"/>
                <c:pt idx="0">
                  <c:v>altijaricbk (Commercial Bank Of Kuwait)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0.79082012816055003</c:v>
                </c:pt>
              </c:numCache>
            </c:numRef>
          </c:val>
          <c:extLst>
            <c:ext xmlns:c16="http://schemas.microsoft.com/office/drawing/2014/chart" uri="{C3380CC4-5D6E-409C-BE32-E72D297353CC}">
              <c16:uniqueId val="{00000006-862B-4EA6-A8AB-823981D2B5D8}"/>
            </c:ext>
          </c:extLst>
        </c:ser>
        <c:ser>
          <c:idx val="7"/>
          <c:order val="7"/>
          <c:tx>
            <c:strRef>
              <c:f>Sheet1!$I$1</c:f>
              <c:strCache>
                <c:ptCount val="1"/>
                <c:pt idx="0">
                  <c:v>abk_kuwait (البنك الأهلي الكويتي)</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0.57659816903069006</c:v>
                </c:pt>
              </c:numCache>
            </c:numRef>
          </c:val>
          <c:extLst>
            <c:ext xmlns:c16="http://schemas.microsoft.com/office/drawing/2014/chart" uri="{C3380CC4-5D6E-409C-BE32-E72D297353CC}">
              <c16:uniqueId val="{00000007-862B-4EA6-A8AB-823981D2B5D8}"/>
            </c:ext>
          </c:extLst>
        </c:ser>
        <c:ser>
          <c:idx val="8"/>
          <c:order val="8"/>
          <c:tx>
            <c:strRef>
              <c:f>Sheet1!$J$1</c:f>
              <c:strCache>
                <c:ptCount val="1"/>
                <c:pt idx="0">
                  <c:v>burganbankkuwait (Burgan Bank)</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c:v>
                </c:pt>
                <c:pt idx="1">
                  <c:v>0</c:v>
                </c:pt>
                <c:pt idx="2">
                  <c:v>0</c:v>
                </c:pt>
                <c:pt idx="3">
                  <c:v>0</c:v>
                </c:pt>
                <c:pt idx="4">
                  <c:v>0</c:v>
                </c:pt>
                <c:pt idx="5">
                  <c:v>0</c:v>
                </c:pt>
                <c:pt idx="6">
                  <c:v>1.1666330848277</c:v>
                </c:pt>
              </c:numCache>
            </c:numRef>
          </c:val>
          <c:extLst>
            <c:ext xmlns:c16="http://schemas.microsoft.com/office/drawing/2014/chart" uri="{C3380CC4-5D6E-409C-BE32-E72D297353CC}">
              <c16:uniqueId val="{00000008-862B-4EA6-A8AB-823981D2B5D8}"/>
            </c:ext>
          </c:extLst>
        </c:ser>
        <c:dLbls>
          <c:showLegendKey val="0"/>
          <c:showVal val="0"/>
          <c:showCatName val="0"/>
          <c:showSerName val="0"/>
          <c:showPercent val="0"/>
          <c:showBubbleSize val="0"/>
        </c:dLbls>
        <c:gapWidth val="219"/>
        <c:overlap val="-27"/>
        <c:axId val="288006272"/>
        <c:axId val="287998728"/>
      </c:barChart>
      <c:catAx>
        <c:axId val="28800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98728"/>
        <c:crosses val="autoZero"/>
        <c:auto val="1"/>
        <c:lblAlgn val="ctr"/>
        <c:lblOffset val="100"/>
        <c:noMultiLvlLbl val="0"/>
      </c:catAx>
      <c:valAx>
        <c:axId val="28799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0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0.46215531392815001</c:v>
                </c:pt>
                <c:pt idx="7">
                  <c:v>0</c:v>
                </c:pt>
                <c:pt idx="8">
                  <c:v>0.41811328524934999</c:v>
                </c:pt>
                <c:pt idx="9">
                  <c:v>0</c:v>
                </c:pt>
                <c:pt idx="10">
                  <c:v>0</c:v>
                </c:pt>
                <c:pt idx="11">
                  <c:v>0</c:v>
                </c:pt>
                <c:pt idx="12">
                  <c:v>0.33060120229019002</c:v>
                </c:pt>
                <c:pt idx="13">
                  <c:v>0</c:v>
                </c:pt>
                <c:pt idx="14">
                  <c:v>0</c:v>
                </c:pt>
                <c:pt idx="15">
                  <c:v>0</c:v>
                </c:pt>
                <c:pt idx="16">
                  <c:v>0</c:v>
                </c:pt>
                <c:pt idx="17">
                  <c:v>0.39294641171861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FF5-4253-9C19-C7E0018FBA5E}"/>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0.78410443778479999</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EFF5-4253-9C19-C7E0018FBA5E}"/>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7.1925011671029004</c:v>
                </c:pt>
                <c:pt idx="7">
                  <c:v>0</c:v>
                </c:pt>
                <c:pt idx="8">
                  <c:v>0</c:v>
                </c:pt>
                <c:pt idx="9">
                  <c:v>0.84765766380092999</c:v>
                </c:pt>
                <c:pt idx="10">
                  <c:v>0</c:v>
                </c:pt>
                <c:pt idx="11">
                  <c:v>0</c:v>
                </c:pt>
                <c:pt idx="12">
                  <c:v>0.77055019067052</c:v>
                </c:pt>
                <c:pt idx="13">
                  <c:v>5.9509134875132998</c:v>
                </c:pt>
                <c:pt idx="14">
                  <c:v>0</c:v>
                </c:pt>
                <c:pt idx="15">
                  <c:v>0</c:v>
                </c:pt>
                <c:pt idx="16">
                  <c:v>0</c:v>
                </c:pt>
                <c:pt idx="17">
                  <c:v>0</c:v>
                </c:pt>
                <c:pt idx="18">
                  <c:v>0.80307170995000998</c:v>
                </c:pt>
                <c:pt idx="19">
                  <c:v>0</c:v>
                </c:pt>
                <c:pt idx="20">
                  <c:v>0</c:v>
                </c:pt>
                <c:pt idx="21">
                  <c:v>0</c:v>
                </c:pt>
                <c:pt idx="22">
                  <c:v>0</c:v>
                </c:pt>
                <c:pt idx="23">
                  <c:v>0</c:v>
                </c:pt>
              </c:numCache>
            </c:numRef>
          </c:val>
          <c:smooth val="0"/>
          <c:extLst>
            <c:ext xmlns:c16="http://schemas.microsoft.com/office/drawing/2014/chart" uri="{C3380CC4-5D6E-409C-BE32-E72D297353CC}">
              <c16:uniqueId val="{00000002-EFF5-4253-9C19-C7E0018FBA5E}"/>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0.58574085766453998</c:v>
                </c:pt>
                <c:pt idx="6">
                  <c:v>0.62072319584989999</c:v>
                </c:pt>
                <c:pt idx="7">
                  <c:v>0</c:v>
                </c:pt>
                <c:pt idx="8">
                  <c:v>0.64205388986536005</c:v>
                </c:pt>
                <c:pt idx="9">
                  <c:v>0</c:v>
                </c:pt>
                <c:pt idx="10">
                  <c:v>0.48250029862971999</c:v>
                </c:pt>
                <c:pt idx="11">
                  <c:v>0.48250029862971999</c:v>
                </c:pt>
                <c:pt idx="12">
                  <c:v>0.43898568283818001</c:v>
                </c:pt>
                <c:pt idx="13">
                  <c:v>2.1635722939881998</c:v>
                </c:pt>
                <c:pt idx="14">
                  <c:v>0</c:v>
                </c:pt>
                <c:pt idx="15">
                  <c:v>0.49572532891929999</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EFF5-4253-9C19-C7E0018FBA5E}"/>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0.70390743867979999</c:v>
                </c:pt>
                <c:pt idx="7">
                  <c:v>0</c:v>
                </c:pt>
                <c:pt idx="8">
                  <c:v>0</c:v>
                </c:pt>
                <c:pt idx="9">
                  <c:v>0.86107442023776004</c:v>
                </c:pt>
                <c:pt idx="10">
                  <c:v>0</c:v>
                </c:pt>
                <c:pt idx="11">
                  <c:v>0.72229931950041004</c:v>
                </c:pt>
                <c:pt idx="12">
                  <c:v>0</c:v>
                </c:pt>
                <c:pt idx="13">
                  <c:v>0</c:v>
                </c:pt>
                <c:pt idx="14">
                  <c:v>0</c:v>
                </c:pt>
                <c:pt idx="15">
                  <c:v>0.87277834439632995</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EFF5-4253-9C19-C7E0018FBA5E}"/>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0.61553882135239002</c:v>
                </c:pt>
                <c:pt idx="7">
                  <c:v>0</c:v>
                </c:pt>
                <c:pt idx="8">
                  <c:v>0</c:v>
                </c:pt>
                <c:pt idx="9">
                  <c:v>0</c:v>
                </c:pt>
                <c:pt idx="10">
                  <c:v>0.61682387108380998</c:v>
                </c:pt>
                <c:pt idx="11">
                  <c:v>0</c:v>
                </c:pt>
                <c:pt idx="12">
                  <c:v>0.81215143026034997</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EFF5-4253-9C19-C7E0018FBA5E}"/>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0.77018633540373005</c:v>
                </c:pt>
                <c:pt idx="8">
                  <c:v>0</c:v>
                </c:pt>
                <c:pt idx="9">
                  <c:v>0</c:v>
                </c:pt>
                <c:pt idx="10">
                  <c:v>0.72546583850932</c:v>
                </c:pt>
                <c:pt idx="11">
                  <c:v>1.1329192546583999</c:v>
                </c:pt>
                <c:pt idx="12">
                  <c:v>0</c:v>
                </c:pt>
                <c:pt idx="13">
                  <c:v>0</c:v>
                </c:pt>
                <c:pt idx="14">
                  <c:v>0.62608695652173996</c:v>
                </c:pt>
                <c:pt idx="15">
                  <c:v>0.70062111801242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EFF5-4253-9C19-C7E0018FBA5E}"/>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0.60942046080050005</c:v>
                </c:pt>
                <c:pt idx="6">
                  <c:v>0</c:v>
                </c:pt>
                <c:pt idx="7">
                  <c:v>0.47180938900684</c:v>
                </c:pt>
                <c:pt idx="8">
                  <c:v>0</c:v>
                </c:pt>
                <c:pt idx="9">
                  <c:v>0</c:v>
                </c:pt>
                <c:pt idx="10">
                  <c:v>0</c:v>
                </c:pt>
                <c:pt idx="11">
                  <c:v>0</c:v>
                </c:pt>
                <c:pt idx="12">
                  <c:v>0.73130455296060004</c:v>
                </c:pt>
                <c:pt idx="13">
                  <c:v>0</c:v>
                </c:pt>
                <c:pt idx="14">
                  <c:v>0</c:v>
                </c:pt>
                <c:pt idx="15">
                  <c:v>0</c:v>
                </c:pt>
                <c:pt idx="16">
                  <c:v>0</c:v>
                </c:pt>
                <c:pt idx="17">
                  <c:v>0</c:v>
                </c:pt>
                <c:pt idx="18">
                  <c:v>0</c:v>
                </c:pt>
                <c:pt idx="19">
                  <c:v>0.49539985845717999</c:v>
                </c:pt>
                <c:pt idx="20">
                  <c:v>0</c:v>
                </c:pt>
                <c:pt idx="21">
                  <c:v>0</c:v>
                </c:pt>
                <c:pt idx="22">
                  <c:v>0</c:v>
                </c:pt>
                <c:pt idx="23">
                  <c:v>0</c:v>
                </c:pt>
              </c:numCache>
            </c:numRef>
          </c:val>
          <c:smooth val="0"/>
          <c:extLst>
            <c:ext xmlns:c16="http://schemas.microsoft.com/office/drawing/2014/chart" uri="{C3380CC4-5D6E-409C-BE32-E72D297353CC}">
              <c16:uniqueId val="{00000007-EFF5-4253-9C19-C7E0018FBA5E}"/>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1.0389348396207001</c:v>
                </c:pt>
                <c:pt idx="7">
                  <c:v>0</c:v>
                </c:pt>
                <c:pt idx="8">
                  <c:v>0</c:v>
                </c:pt>
                <c:pt idx="9">
                  <c:v>0</c:v>
                </c:pt>
                <c:pt idx="10">
                  <c:v>1.2406697599354</c:v>
                </c:pt>
                <c:pt idx="11">
                  <c:v>1.1297155537624</c:v>
                </c:pt>
                <c:pt idx="12">
                  <c:v>1.1599757918096001</c:v>
                </c:pt>
                <c:pt idx="13">
                  <c:v>0</c:v>
                </c:pt>
                <c:pt idx="14">
                  <c:v>1.2709299979827</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8-EFF5-4253-9C19-C7E0018FBA5E}"/>
            </c:ext>
          </c:extLst>
        </c:ser>
        <c:dLbls>
          <c:showLegendKey val="0"/>
          <c:showVal val="0"/>
          <c:showCatName val="0"/>
          <c:showSerName val="0"/>
          <c:showPercent val="0"/>
          <c:showBubbleSize val="0"/>
        </c:dLbls>
        <c:smooth val="0"/>
        <c:axId val="288012832"/>
        <c:axId val="288008568"/>
      </c:lineChart>
      <c:catAx>
        <c:axId val="288012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08568"/>
        <c:crosses val="autoZero"/>
        <c:auto val="1"/>
        <c:lblAlgn val="ctr"/>
        <c:lblOffset val="100"/>
        <c:noMultiLvlLbl val="0"/>
      </c:catAx>
      <c:valAx>
        <c:axId val="28800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1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IG - Social Media Newsletter</a:t>
            </a:r>
            <a:endParaRPr lang="en-US"/>
          </a:p>
        </p:txBody>
      </p:sp>
      <p:sp>
        <p:nvSpPr>
          <p:cNvPr id="3" name="Subtitle 2"/>
          <p:cNvSpPr>
            <a:spLocks noGrp="1"/>
          </p:cNvSpPr>
          <p:nvPr>
            <p:ph type="subTitle" idx="1"/>
          </p:nvPr>
        </p:nvSpPr>
        <p:spPr/>
        <p:txBody>
          <a:bodyPr/>
          <a:lstStyle/>
          <a:p>
            <a:r>
              <a:rPr lang="en-US"/>
              <a:t>dotcom</a:t>
            </a:r>
            <a:endParaRPr lang="en-US"/>
          </a:p>
        </p:txBody>
      </p:sp>
    </p:spTree>
    <p:extLst>
      <p:ext uri="{BB962C8B-B14F-4D97-AF65-F5344CB8AC3E}">
        <p14:creationId xmlns:p14="http://schemas.microsoft.com/office/powerpoint/2010/main" val="4137811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IG - Key Metrics Table</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36610900"/>
                    </a:ext>
                  </a:extLst>
                </a:gridCol>
                <a:gridCol w="740664">
                  <a:extLst>
                    <a:ext uri="{9D8B030D-6E8A-4147-A177-3AD203B41FA5}">
                      <a16:colId xmlns:a16="http://schemas.microsoft.com/office/drawing/2014/main" val="2294471007"/>
                    </a:ext>
                  </a:extLst>
                </a:gridCol>
                <a:gridCol w="740664">
                  <a:extLst>
                    <a:ext uri="{9D8B030D-6E8A-4147-A177-3AD203B41FA5}">
                      <a16:colId xmlns:a16="http://schemas.microsoft.com/office/drawing/2014/main" val="2013426568"/>
                    </a:ext>
                  </a:extLst>
                </a:gridCol>
                <a:gridCol w="740664">
                  <a:extLst>
                    <a:ext uri="{9D8B030D-6E8A-4147-A177-3AD203B41FA5}">
                      <a16:colId xmlns:a16="http://schemas.microsoft.com/office/drawing/2014/main" val="3680883977"/>
                    </a:ext>
                  </a:extLst>
                </a:gridCol>
                <a:gridCol w="740664">
                  <a:extLst>
                    <a:ext uri="{9D8B030D-6E8A-4147-A177-3AD203B41FA5}">
                      <a16:colId xmlns:a16="http://schemas.microsoft.com/office/drawing/2014/main" val="4085956901"/>
                    </a:ext>
                  </a:extLst>
                </a:gridCol>
                <a:gridCol w="740664">
                  <a:extLst>
                    <a:ext uri="{9D8B030D-6E8A-4147-A177-3AD203B41FA5}">
                      <a16:colId xmlns:a16="http://schemas.microsoft.com/office/drawing/2014/main" val="4184090928"/>
                    </a:ext>
                  </a:extLst>
                </a:gridCol>
                <a:gridCol w="740664">
                  <a:extLst>
                    <a:ext uri="{9D8B030D-6E8A-4147-A177-3AD203B41FA5}">
                      <a16:colId xmlns:a16="http://schemas.microsoft.com/office/drawing/2014/main" val="2418520426"/>
                    </a:ext>
                  </a:extLst>
                </a:gridCol>
                <a:gridCol w="740664">
                  <a:extLst>
                    <a:ext uri="{9D8B030D-6E8A-4147-A177-3AD203B41FA5}">
                      <a16:colId xmlns:a16="http://schemas.microsoft.com/office/drawing/2014/main" val="1816219891"/>
                    </a:ext>
                  </a:extLst>
                </a:gridCol>
                <a:gridCol w="740664">
                  <a:extLst>
                    <a:ext uri="{9D8B030D-6E8A-4147-A177-3AD203B41FA5}">
                      <a16:colId xmlns:a16="http://schemas.microsoft.com/office/drawing/2014/main" val="3909180872"/>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Images</a:t>
                      </a:r>
                      <a:endParaRPr lang="en-US" sz="1000"/>
                    </a:p>
                  </a:txBody>
                  <a:tcPr/>
                </a:tc>
                <a:tc>
                  <a:txBody>
                    <a:bodyPr/>
                    <a:lstStyle/>
                    <a:p>
                      <a:r>
                        <a:rPr lang="en-US" sz="1000"/>
                        <a:t>Videos</a:t>
                      </a:r>
                      <a:endParaRPr lang="en-US" sz="1000"/>
                    </a:p>
                  </a:txBody>
                  <a:tcPr/>
                </a:tc>
                <a:tc>
                  <a:txBody>
                    <a:bodyPr/>
                    <a:lstStyle/>
                    <a:p>
                      <a:r>
                        <a:rPr lang="en-US" sz="1000"/>
                        <a:t>Posts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2804393159"/>
                  </a:ext>
                </a:extLst>
              </a:tr>
              <a:tr h="370840">
                <a:tc>
                  <a:txBody>
                    <a:bodyPr/>
                    <a:lstStyle/>
                    <a:p>
                      <a:r>
                        <a:rPr lang="en-US" sz="1000"/>
                        <a:t>abk_kuwait (</a:t>
                      </a:r>
                      <a:r>
                        <a:rPr lang="ar-AE" sz="1000"/>
                        <a:t>البنك الأهلي الكويتي)</a:t>
                      </a:r>
                      <a:endParaRPr lang="en-US" sz="1000"/>
                    </a:p>
                  </a:txBody>
                  <a:tcPr/>
                </a:tc>
                <a:tc>
                  <a:txBody>
                    <a:bodyPr/>
                    <a:lstStyle/>
                    <a:p>
                      <a:r>
                        <a:rPr lang="en-US" sz="1000"/>
                        <a:t>25451</a:t>
                      </a:r>
                      <a:endParaRPr lang="en-US" sz="1000"/>
                    </a:p>
                  </a:txBody>
                  <a:tcPr/>
                </a:tc>
                <a:tc>
                  <a:txBody>
                    <a:bodyPr/>
                    <a:lstStyle/>
                    <a:p>
                      <a:r>
                        <a:rPr lang="en-US" sz="1000"/>
                        <a:t>49</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582</a:t>
                      </a:r>
                      <a:endParaRPr lang="en-US" sz="1000"/>
                    </a:p>
                  </a:txBody>
                  <a:tcPr/>
                </a:tc>
                <a:tc>
                  <a:txBody>
                    <a:bodyPr/>
                    <a:lstStyle/>
                    <a:p>
                      <a:r>
                        <a:rPr lang="en-US" sz="1000"/>
                        <a:t>5</a:t>
                      </a:r>
                      <a:endParaRPr lang="en-US" sz="1000"/>
                    </a:p>
                  </a:txBody>
                  <a:tcPr/>
                </a:tc>
                <a:tc>
                  <a:txBody>
                    <a:bodyPr/>
                    <a:lstStyle/>
                    <a:p>
                      <a:r>
                        <a:rPr lang="en-US" sz="1000"/>
                        <a:t>0.5772%</a:t>
                      </a:r>
                      <a:endParaRPr lang="en-US" sz="1000"/>
                    </a:p>
                  </a:txBody>
                  <a:tcPr/>
                </a:tc>
                <a:extLst>
                  <a:ext uri="{0D108BD9-81ED-4DB2-BD59-A6C34878D82A}">
                    <a16:rowId xmlns:a16="http://schemas.microsoft.com/office/drawing/2014/main" val="3137795322"/>
                  </a:ext>
                </a:extLst>
              </a:tr>
              <a:tr h="370840">
                <a:tc>
                  <a:txBody>
                    <a:bodyPr/>
                    <a:lstStyle/>
                    <a:p>
                      <a:r>
                        <a:rPr lang="en-US" sz="1000"/>
                        <a:t>aldawlibank (</a:t>
                      </a:r>
                      <a:r>
                        <a:rPr lang="ar-AE" sz="1000"/>
                        <a:t>بنك الكويت الدولي </a:t>
                      </a:r>
                      <a:r>
                        <a:rPr lang="en-US" sz="1000"/>
                        <a:t>KIB)</a:t>
                      </a:r>
                      <a:endParaRPr lang="en-US" sz="1000"/>
                    </a:p>
                  </a:txBody>
                  <a:tcPr/>
                </a:tc>
                <a:tc>
                  <a:txBody>
                    <a:bodyPr/>
                    <a:lstStyle/>
                    <a:p>
                      <a:r>
                        <a:rPr lang="en-US" sz="1000"/>
                        <a:t>24375</a:t>
                      </a:r>
                      <a:endParaRPr lang="en-US" sz="1000"/>
                    </a:p>
                  </a:txBody>
                  <a:tcPr/>
                </a:tc>
                <a:tc>
                  <a:txBody>
                    <a:bodyPr/>
                    <a:lstStyle/>
                    <a:p>
                      <a:r>
                        <a:rPr lang="en-US" sz="1000"/>
                        <a:t>62</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186</a:t>
                      </a:r>
                      <a:endParaRPr lang="en-US" sz="1000"/>
                    </a:p>
                  </a:txBody>
                  <a:tcPr/>
                </a:tc>
                <a:tc>
                  <a:txBody>
                    <a:bodyPr/>
                    <a:lstStyle/>
                    <a:p>
                      <a:r>
                        <a:rPr lang="en-US" sz="1000"/>
                        <a:t>5</a:t>
                      </a:r>
                      <a:endParaRPr lang="en-US" sz="1000"/>
                    </a:p>
                  </a:txBody>
                  <a:tcPr/>
                </a:tc>
                <a:tc>
                  <a:txBody>
                    <a:bodyPr/>
                    <a:lstStyle/>
                    <a:p>
                      <a:r>
                        <a:rPr lang="en-US" sz="1000"/>
                        <a:t>0.7846%</a:t>
                      </a:r>
                      <a:endParaRPr lang="en-US" sz="1000"/>
                    </a:p>
                  </a:txBody>
                  <a:tcPr/>
                </a:tc>
                <a:extLst>
                  <a:ext uri="{0D108BD9-81ED-4DB2-BD59-A6C34878D82A}">
                    <a16:rowId xmlns:a16="http://schemas.microsoft.com/office/drawing/2014/main" val="1504529920"/>
                  </a:ext>
                </a:extLst>
              </a:tr>
              <a:tr h="370840">
                <a:tc>
                  <a:txBody>
                    <a:bodyPr/>
                    <a:lstStyle/>
                    <a:p>
                      <a:r>
                        <a:rPr lang="en-US" sz="1000"/>
                        <a:t>altijaricbk (Commercial Bank Of Kuwait)</a:t>
                      </a:r>
                      <a:endParaRPr lang="en-US" sz="1000"/>
                    </a:p>
                  </a:txBody>
                  <a:tcPr/>
                </a:tc>
                <a:tc>
                  <a:txBody>
                    <a:bodyPr/>
                    <a:lstStyle/>
                    <a:p>
                      <a:r>
                        <a:rPr lang="en-US" sz="1000"/>
                        <a:t>20131</a:t>
                      </a:r>
                      <a:endParaRPr lang="en-US" sz="1000"/>
                    </a:p>
                  </a:txBody>
                  <a:tcPr/>
                </a:tc>
                <a:tc>
                  <a:txBody>
                    <a:bodyPr/>
                    <a:lstStyle/>
                    <a:p>
                      <a:r>
                        <a:rPr lang="en-US" sz="1000"/>
                        <a:t>9</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757</a:t>
                      </a:r>
                      <a:endParaRPr lang="en-US" sz="1000"/>
                    </a:p>
                  </a:txBody>
                  <a:tcPr/>
                </a:tc>
                <a:tc>
                  <a:txBody>
                    <a:bodyPr/>
                    <a:lstStyle/>
                    <a:p>
                      <a:r>
                        <a:rPr lang="en-US" sz="1000"/>
                        <a:t>39</a:t>
                      </a:r>
                      <a:endParaRPr lang="en-US" sz="1000"/>
                    </a:p>
                  </a:txBody>
                  <a:tcPr/>
                </a:tc>
                <a:tc>
                  <a:txBody>
                    <a:bodyPr/>
                    <a:lstStyle/>
                    <a:p>
                      <a:r>
                        <a:rPr lang="en-US" sz="1000"/>
                        <a:t>0.7910%</a:t>
                      </a:r>
                      <a:endParaRPr lang="en-US" sz="1000"/>
                    </a:p>
                  </a:txBody>
                  <a:tcPr/>
                </a:tc>
                <a:extLst>
                  <a:ext uri="{0D108BD9-81ED-4DB2-BD59-A6C34878D82A}">
                    <a16:rowId xmlns:a16="http://schemas.microsoft.com/office/drawing/2014/main" val="3463926132"/>
                  </a:ext>
                </a:extLst>
              </a:tr>
              <a:tr h="370840">
                <a:tc>
                  <a:txBody>
                    <a:bodyPr/>
                    <a:lstStyle/>
                    <a:p>
                      <a:r>
                        <a:rPr lang="en-US" sz="1000"/>
                        <a:t>bankboubyan (</a:t>
                      </a:r>
                      <a:r>
                        <a:rPr lang="ar-AE" sz="1000"/>
                        <a:t>بنك بوبيان</a:t>
                      </a:r>
                      <a:r>
                        <a:rPr lang="en-US" sz="1000"/>
                        <a:t>⠀⠀⠀)</a:t>
                      </a:r>
                      <a:endParaRPr lang="en-US" sz="1000"/>
                    </a:p>
                  </a:txBody>
                  <a:tcPr/>
                </a:tc>
                <a:tc>
                  <a:txBody>
                    <a:bodyPr/>
                    <a:lstStyle/>
                    <a:p>
                      <a:r>
                        <a:rPr lang="en-US" sz="1000"/>
                        <a:t>190871</a:t>
                      </a:r>
                      <a:endParaRPr lang="en-US" sz="1000"/>
                    </a:p>
                  </a:txBody>
                  <a:tcPr/>
                </a:tc>
                <a:tc>
                  <a:txBody>
                    <a:bodyPr/>
                    <a:lstStyle/>
                    <a:p>
                      <a:r>
                        <a:rPr lang="en-US" sz="1000"/>
                        <a:t>724</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14621</a:t>
                      </a:r>
                      <a:endParaRPr lang="en-US" sz="1000"/>
                    </a:p>
                  </a:txBody>
                  <a:tcPr/>
                </a:tc>
                <a:tc>
                  <a:txBody>
                    <a:bodyPr/>
                    <a:lstStyle/>
                    <a:p>
                      <a:r>
                        <a:rPr lang="en-US" sz="1000"/>
                        <a:t>15052</a:t>
                      </a:r>
                      <a:endParaRPr lang="en-US" sz="1000"/>
                    </a:p>
                  </a:txBody>
                  <a:tcPr/>
                </a:tc>
                <a:tc>
                  <a:txBody>
                    <a:bodyPr/>
                    <a:lstStyle/>
                    <a:p>
                      <a:r>
                        <a:rPr lang="en-US" sz="1000"/>
                        <a:t>3.1151%</a:t>
                      </a:r>
                      <a:endParaRPr lang="en-US" sz="1000"/>
                    </a:p>
                  </a:txBody>
                  <a:tcPr/>
                </a:tc>
                <a:extLst>
                  <a:ext uri="{0D108BD9-81ED-4DB2-BD59-A6C34878D82A}">
                    <a16:rowId xmlns:a16="http://schemas.microsoft.com/office/drawing/2014/main" val="3632823622"/>
                  </a:ext>
                </a:extLst>
              </a:tr>
              <a:tr h="370840">
                <a:tc>
                  <a:txBody>
                    <a:bodyPr/>
                    <a:lstStyle/>
                    <a:p>
                      <a:r>
                        <a:rPr lang="en-US" sz="1000"/>
                        <a:t>burganbankkuwait (Burgan Bank)</a:t>
                      </a:r>
                      <a:endParaRPr lang="en-US" sz="1000"/>
                    </a:p>
                  </a:txBody>
                  <a:tcPr/>
                </a:tc>
                <a:tc>
                  <a:txBody>
                    <a:bodyPr/>
                    <a:lstStyle/>
                    <a:p>
                      <a:r>
                        <a:rPr lang="en-US" sz="1000"/>
                        <a:t>9926</a:t>
                      </a:r>
                      <a:endParaRPr lang="en-US" sz="1000"/>
                    </a:p>
                  </a:txBody>
                  <a:tcPr/>
                </a:tc>
                <a:tc>
                  <a:txBody>
                    <a:bodyPr/>
                    <a:lstStyle/>
                    <a:p>
                      <a:r>
                        <a:rPr lang="en-US" sz="1000"/>
                        <a:t>40</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560</a:t>
                      </a:r>
                      <a:endParaRPr lang="en-US" sz="1000"/>
                    </a:p>
                  </a:txBody>
                  <a:tcPr/>
                </a:tc>
                <a:tc>
                  <a:txBody>
                    <a:bodyPr/>
                    <a:lstStyle/>
                    <a:p>
                      <a:r>
                        <a:rPr lang="en-US" sz="1000"/>
                        <a:t>19</a:t>
                      </a:r>
                      <a:endParaRPr lang="en-US" sz="1000"/>
                    </a:p>
                  </a:txBody>
                  <a:tcPr/>
                </a:tc>
                <a:tc>
                  <a:txBody>
                    <a:bodyPr/>
                    <a:lstStyle/>
                    <a:p>
                      <a:r>
                        <a:rPr lang="en-US" sz="1000"/>
                        <a:t>1.1690%</a:t>
                      </a:r>
                      <a:endParaRPr lang="en-US" sz="1000"/>
                    </a:p>
                  </a:txBody>
                  <a:tcPr/>
                </a:tc>
                <a:extLst>
                  <a:ext uri="{0D108BD9-81ED-4DB2-BD59-A6C34878D82A}">
                    <a16:rowId xmlns:a16="http://schemas.microsoft.com/office/drawing/2014/main" val="414798313"/>
                  </a:ext>
                </a:extLst>
              </a:tr>
              <a:tr h="370840">
                <a:tc>
                  <a:txBody>
                    <a:bodyPr/>
                    <a:lstStyle/>
                    <a:p>
                      <a:r>
                        <a:rPr lang="en-US" sz="1000"/>
                        <a:t>gulf_bank (Gulf Bank - </a:t>
                      </a:r>
                      <a:r>
                        <a:rPr lang="ar-AE" sz="1000"/>
                        <a:t>بنك الخليج)</a:t>
                      </a:r>
                      <a:endParaRPr lang="en-US" sz="1000"/>
                    </a:p>
                  </a:txBody>
                  <a:tcPr/>
                </a:tc>
                <a:tc>
                  <a:txBody>
                    <a:bodyPr/>
                    <a:lstStyle/>
                    <a:p>
                      <a:r>
                        <a:rPr lang="en-US" sz="1000"/>
                        <a:t>77836</a:t>
                      </a:r>
                      <a:endParaRPr lang="en-US" sz="1000"/>
                    </a:p>
                  </a:txBody>
                  <a:tcPr/>
                </a:tc>
                <a:tc>
                  <a:txBody>
                    <a:bodyPr/>
                    <a:lstStyle/>
                    <a:p>
                      <a:r>
                        <a:rPr lang="en-US" sz="1000"/>
                        <a:t>71</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1967</a:t>
                      </a:r>
                      <a:endParaRPr lang="en-US" sz="1000"/>
                    </a:p>
                  </a:txBody>
                  <a:tcPr/>
                </a:tc>
                <a:tc>
                  <a:txBody>
                    <a:bodyPr/>
                    <a:lstStyle/>
                    <a:p>
                      <a:r>
                        <a:rPr lang="en-US" sz="1000"/>
                        <a:t>103</a:t>
                      </a:r>
                      <a:endParaRPr lang="en-US" sz="1000"/>
                    </a:p>
                  </a:txBody>
                  <a:tcPr/>
                </a:tc>
                <a:tc>
                  <a:txBody>
                    <a:bodyPr/>
                    <a:lstStyle/>
                    <a:p>
                      <a:r>
                        <a:rPr lang="en-US" sz="1000"/>
                        <a:t>0.6652%</a:t>
                      </a:r>
                      <a:endParaRPr lang="en-US" sz="1000"/>
                    </a:p>
                  </a:txBody>
                  <a:tcPr/>
                </a:tc>
                <a:extLst>
                  <a:ext uri="{0D108BD9-81ED-4DB2-BD59-A6C34878D82A}">
                    <a16:rowId xmlns:a16="http://schemas.microsoft.com/office/drawing/2014/main" val="2030459974"/>
                  </a:ext>
                </a:extLst>
              </a:tr>
              <a:tr h="370840">
                <a:tc>
                  <a:txBody>
                    <a:bodyPr/>
                    <a:lstStyle/>
                    <a:p>
                      <a:r>
                        <a:rPr lang="en-US" sz="1000"/>
                        <a:t>kfhgroup (Kuwait Finance House)</a:t>
                      </a:r>
                      <a:endParaRPr lang="en-US" sz="1000"/>
                    </a:p>
                  </a:txBody>
                  <a:tcPr/>
                </a:tc>
                <a:tc>
                  <a:txBody>
                    <a:bodyPr/>
                    <a:lstStyle/>
                    <a:p>
                      <a:r>
                        <a:rPr lang="en-US" sz="1000"/>
                        <a:t>174875</a:t>
                      </a:r>
                      <a:endParaRPr lang="en-US" sz="1000"/>
                    </a:p>
                  </a:txBody>
                  <a:tcPr/>
                </a:tc>
                <a:tc>
                  <a:txBody>
                    <a:bodyPr/>
                    <a:lstStyle/>
                    <a:p>
                      <a:r>
                        <a:rPr lang="en-US" sz="1000"/>
                        <a:t>122</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2648</a:t>
                      </a:r>
                      <a:endParaRPr lang="en-US" sz="1000"/>
                    </a:p>
                  </a:txBody>
                  <a:tcPr/>
                </a:tc>
                <a:tc>
                  <a:txBody>
                    <a:bodyPr/>
                    <a:lstStyle/>
                    <a:p>
                      <a:r>
                        <a:rPr lang="en-US" sz="1000"/>
                        <a:t>156</a:t>
                      </a:r>
                      <a:endParaRPr lang="en-US" sz="1000"/>
                    </a:p>
                  </a:txBody>
                  <a:tcPr/>
                </a:tc>
                <a:tc>
                  <a:txBody>
                    <a:bodyPr/>
                    <a:lstStyle/>
                    <a:p>
                      <a:r>
                        <a:rPr lang="en-US" sz="1000"/>
                        <a:t>0.4010%</a:t>
                      </a:r>
                      <a:endParaRPr lang="en-US" sz="1000"/>
                    </a:p>
                  </a:txBody>
                  <a:tcPr/>
                </a:tc>
                <a:extLst>
                  <a:ext uri="{0D108BD9-81ED-4DB2-BD59-A6C34878D82A}">
                    <a16:rowId xmlns:a16="http://schemas.microsoft.com/office/drawing/2014/main" val="771937841"/>
                  </a:ext>
                </a:extLst>
              </a:tr>
              <a:tr h="370840">
                <a:tc>
                  <a:txBody>
                    <a:bodyPr/>
                    <a:lstStyle/>
                    <a:p>
                      <a:r>
                        <a:rPr lang="en-US" sz="1000"/>
                        <a:t>nbkgroup (National Bank of Kuwait)</a:t>
                      </a:r>
                      <a:endParaRPr lang="en-US" sz="1000"/>
                    </a:p>
                  </a:txBody>
                  <a:tcPr/>
                </a:tc>
                <a:tc>
                  <a:txBody>
                    <a:bodyPr/>
                    <a:lstStyle/>
                    <a:p>
                      <a:r>
                        <a:rPr lang="en-US" sz="1000"/>
                        <a:t>234464</a:t>
                      </a:r>
                      <a:endParaRPr lang="en-US" sz="1000"/>
                    </a:p>
                  </a:txBody>
                  <a:tcPr/>
                </a:tc>
                <a:tc>
                  <a:txBody>
                    <a:bodyPr/>
                    <a:lstStyle/>
                    <a:p>
                      <a:r>
                        <a:rPr lang="en-US" sz="1000"/>
                        <a:t>189</a:t>
                      </a:r>
                      <a:endParaRPr lang="en-US" sz="1000"/>
                    </a:p>
                  </a:txBody>
                  <a:tcPr/>
                </a:tc>
                <a:tc>
                  <a:txBody>
                    <a:bodyPr/>
                    <a:lstStyle/>
                    <a:p>
                      <a:r>
                        <a:rPr lang="en-US" sz="1000"/>
                        <a:t>6</a:t>
                      </a:r>
                      <a:endParaRPr lang="en-US" sz="1000"/>
                    </a:p>
                  </a:txBody>
                  <a:tcPr/>
                </a:tc>
                <a:tc>
                  <a:txBody>
                    <a:bodyPr/>
                    <a:lstStyle/>
                    <a:p>
                      <a:r>
                        <a:rPr lang="en-US" sz="1000"/>
                        <a:t>3</a:t>
                      </a:r>
                      <a:endParaRPr lang="en-US" sz="1000"/>
                    </a:p>
                  </a:txBody>
                  <a:tcPr/>
                </a:tc>
                <a:tc>
                  <a:txBody>
                    <a:bodyPr/>
                    <a:lstStyle/>
                    <a:p>
                      <a:r>
                        <a:rPr lang="en-US" sz="1000"/>
                        <a:t>9</a:t>
                      </a:r>
                      <a:endParaRPr lang="en-US" sz="1000"/>
                    </a:p>
                  </a:txBody>
                  <a:tcPr/>
                </a:tc>
                <a:tc>
                  <a:txBody>
                    <a:bodyPr/>
                    <a:lstStyle/>
                    <a:p>
                      <a:r>
                        <a:rPr lang="en-US" sz="1000"/>
                        <a:t>13863</a:t>
                      </a:r>
                      <a:endParaRPr lang="en-US" sz="1000"/>
                    </a:p>
                  </a:txBody>
                  <a:tcPr/>
                </a:tc>
                <a:tc>
                  <a:txBody>
                    <a:bodyPr/>
                    <a:lstStyle/>
                    <a:p>
                      <a:r>
                        <a:rPr lang="en-US" sz="1000"/>
                        <a:t>5066</a:t>
                      </a:r>
                      <a:endParaRPr lang="en-US" sz="1000"/>
                    </a:p>
                  </a:txBody>
                  <a:tcPr/>
                </a:tc>
                <a:tc>
                  <a:txBody>
                    <a:bodyPr/>
                    <a:lstStyle/>
                    <a:p>
                      <a:r>
                        <a:rPr lang="en-US" sz="1000"/>
                        <a:t>0.8974%</a:t>
                      </a:r>
                      <a:endParaRPr lang="en-US" sz="1000"/>
                    </a:p>
                  </a:txBody>
                  <a:tcPr/>
                </a:tc>
                <a:extLst>
                  <a:ext uri="{0D108BD9-81ED-4DB2-BD59-A6C34878D82A}">
                    <a16:rowId xmlns:a16="http://schemas.microsoft.com/office/drawing/2014/main" val="1681205351"/>
                  </a:ext>
                </a:extLst>
              </a:tr>
              <a:tr h="370840">
                <a:tc>
                  <a:txBody>
                    <a:bodyPr/>
                    <a:lstStyle/>
                    <a:p>
                      <a:r>
                        <a:rPr lang="en-US" sz="1000"/>
                        <a:t>warba_bank (Warba Bank </a:t>
                      </a:r>
                      <a:r>
                        <a:rPr lang="ar-AE" sz="1000"/>
                        <a:t>بنك وربة)</a:t>
                      </a:r>
                      <a:endParaRPr lang="en-US" sz="1000"/>
                    </a:p>
                  </a:txBody>
                  <a:tcPr/>
                </a:tc>
                <a:tc>
                  <a:txBody>
                    <a:bodyPr/>
                    <a:lstStyle/>
                    <a:p>
                      <a:r>
                        <a:rPr lang="en-US" sz="1000"/>
                        <a:t>59821</a:t>
                      </a:r>
                      <a:endParaRPr lang="en-US" sz="1000"/>
                    </a:p>
                  </a:txBody>
                  <a:tcPr/>
                </a:tc>
                <a:tc>
                  <a:txBody>
                    <a:bodyPr/>
                    <a:lstStyle/>
                    <a:p>
                      <a:r>
                        <a:rPr lang="en-US" sz="1000"/>
                        <a:t>45</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1847</a:t>
                      </a:r>
                      <a:endParaRPr lang="en-US" sz="1000"/>
                    </a:p>
                  </a:txBody>
                  <a:tcPr/>
                </a:tc>
                <a:tc>
                  <a:txBody>
                    <a:bodyPr/>
                    <a:lstStyle/>
                    <a:p>
                      <a:r>
                        <a:rPr lang="en-US" sz="1000"/>
                        <a:t>43</a:t>
                      </a:r>
                      <a:endParaRPr lang="en-US" sz="1000"/>
                    </a:p>
                  </a:txBody>
                  <a:tcPr/>
                </a:tc>
                <a:tc>
                  <a:txBody>
                    <a:bodyPr/>
                    <a:lstStyle/>
                    <a:p>
                      <a:r>
                        <a:rPr lang="en-US" sz="1000"/>
                        <a:t>0.7902%</a:t>
                      </a:r>
                      <a:endParaRPr lang="en-US" sz="1000"/>
                    </a:p>
                  </a:txBody>
                  <a:tcPr/>
                </a:tc>
                <a:extLst>
                  <a:ext uri="{0D108BD9-81ED-4DB2-BD59-A6C34878D82A}">
                    <a16:rowId xmlns:a16="http://schemas.microsoft.com/office/drawing/2014/main" val="4063602783"/>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8264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Followers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63126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6968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35258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3685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361969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5430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965435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7598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89850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5860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80548992"/>
                    </a:ext>
                  </a:extLst>
                </a:gridCol>
                <a:gridCol w="987552">
                  <a:extLst>
                    <a:ext uri="{9D8B030D-6E8A-4147-A177-3AD203B41FA5}">
                      <a16:colId xmlns:a16="http://schemas.microsoft.com/office/drawing/2014/main" val="3905842578"/>
                    </a:ext>
                  </a:extLst>
                </a:gridCol>
                <a:gridCol w="987552">
                  <a:extLst>
                    <a:ext uri="{9D8B030D-6E8A-4147-A177-3AD203B41FA5}">
                      <a16:colId xmlns:a16="http://schemas.microsoft.com/office/drawing/2014/main" val="1683832285"/>
                    </a:ext>
                  </a:extLst>
                </a:gridCol>
                <a:gridCol w="987552">
                  <a:extLst>
                    <a:ext uri="{9D8B030D-6E8A-4147-A177-3AD203B41FA5}">
                      <a16:colId xmlns:a16="http://schemas.microsoft.com/office/drawing/2014/main" val="3225065482"/>
                    </a:ext>
                  </a:extLst>
                </a:gridCol>
                <a:gridCol w="987552">
                  <a:extLst>
                    <a:ext uri="{9D8B030D-6E8A-4147-A177-3AD203B41FA5}">
                      <a16:colId xmlns:a16="http://schemas.microsoft.com/office/drawing/2014/main" val="1747093945"/>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587503523"/>
                  </a:ext>
                </a:extLst>
              </a:tr>
              <a:tr h="370840">
                <a:tc>
                  <a:txBody>
                    <a:bodyPr/>
                    <a:lstStyle/>
                    <a:p>
                      <a:r>
                        <a:rPr lang="en-US" sz="1000" b="1"/>
                        <a:t>bankboubyan (</a:t>
                      </a:r>
                      <a:r>
                        <a:rPr lang="ar-AE" sz="1000" b="1"/>
                        <a:t>بنك بوبيان</a:t>
                      </a:r>
                      <a:r>
                        <a:rPr lang="en-US" sz="1000" b="1"/>
                        <a:t>⠀⠀⠀) - 2016-12-18 06:06:44</a:t>
                      </a:r>
                      <a:r>
                        <a:rPr lang="en-US" sz="1000"/>
                        <a:t>
:
</a:t>
                      </a:r>
                      <a:r>
                        <a:rPr lang="ar-AE" sz="1000"/>
                        <a:t>هو سوق تقليدي يجمع بين العراقة والأصالة والمدنية الحديثة، وهو أشهر معلم سياحي وتراثي يقصده السياح والمواطنون في مدينة الدوحة.
يشتهر السوق ببيع المشغولات التراثية وتناول الطعام العربي والشعبي والعالمي.
هل يمكنك معرفته؟
جاوب و قد تربح 50 د.ك
آخر موعد لإحتساب التوقعات غدا 19 ديسمبر 12 ظهراً.
سيتم إعلان الفائز يوم  السبت 24 ديسمبر بإذن الله 
شروط المسابقة: 
١- متابعة حساب بنك بوبيان @</a:t>
                      </a:r>
                      <a:r>
                        <a:rPr lang="en-US" sz="1000"/>
                        <a:t>BankBoubyan 
٢- </a:t>
                      </a:r>
                      <a:r>
                        <a:rPr lang="ar-AE" sz="1000"/>
                        <a:t>المشاركة من داخل الكويت فقط 
٣- إجابة واحدة لكل مشارك
٤- مشاركة موظفين بنك بوبيان لن تحتسب
#</a:t>
                      </a:r>
                      <a:r>
                        <a:rPr lang="en-US" sz="1000"/>
                        <a:t>BoubyanCompetitions</a:t>
                      </a:r>
                      <a:endParaRPr lang="en-US" sz="1000"/>
                    </a:p>
                  </a:txBody>
                  <a:tcPr/>
                </a:tc>
                <a:tc>
                  <a:txBody>
                    <a:bodyPr/>
                    <a:lstStyle/>
                    <a:p>
                      <a:r>
                        <a:rPr lang="en-US" sz="1000"/>
                        <a:t>5360</a:t>
                      </a:r>
                      <a:endParaRPr lang="en-US" sz="1000"/>
                    </a:p>
                  </a:txBody>
                  <a:tcPr/>
                </a:tc>
                <a:tc>
                  <a:txBody>
                    <a:bodyPr/>
                    <a:lstStyle/>
                    <a:p>
                      <a:r>
                        <a:rPr lang="en-US" sz="1000"/>
                        <a:t>8352</a:t>
                      </a:r>
                      <a:endParaRPr lang="en-US" sz="1000"/>
                    </a:p>
                  </a:txBody>
                  <a:tcPr/>
                </a:tc>
                <a:tc>
                  <a:txBody>
                    <a:bodyPr/>
                    <a:lstStyle/>
                    <a:p>
                      <a:r>
                        <a:rPr lang="en-US" sz="1000"/>
                        <a:t>7.1839%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229352421"/>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7756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27863489"/>
                    </a:ext>
                  </a:extLst>
                </a:gridCol>
                <a:gridCol w="987552">
                  <a:extLst>
                    <a:ext uri="{9D8B030D-6E8A-4147-A177-3AD203B41FA5}">
                      <a16:colId xmlns:a16="http://schemas.microsoft.com/office/drawing/2014/main" val="1317582410"/>
                    </a:ext>
                  </a:extLst>
                </a:gridCol>
                <a:gridCol w="987552">
                  <a:extLst>
                    <a:ext uri="{9D8B030D-6E8A-4147-A177-3AD203B41FA5}">
                      <a16:colId xmlns:a16="http://schemas.microsoft.com/office/drawing/2014/main" val="1150052630"/>
                    </a:ext>
                  </a:extLst>
                </a:gridCol>
                <a:gridCol w="987552">
                  <a:extLst>
                    <a:ext uri="{9D8B030D-6E8A-4147-A177-3AD203B41FA5}">
                      <a16:colId xmlns:a16="http://schemas.microsoft.com/office/drawing/2014/main" val="2187194798"/>
                    </a:ext>
                  </a:extLst>
                </a:gridCol>
                <a:gridCol w="987552">
                  <a:extLst>
                    <a:ext uri="{9D8B030D-6E8A-4147-A177-3AD203B41FA5}">
                      <a16:colId xmlns:a16="http://schemas.microsoft.com/office/drawing/2014/main" val="821129426"/>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147837964"/>
                  </a:ext>
                </a:extLst>
              </a:tr>
              <a:tr h="370840">
                <a:tc>
                  <a:txBody>
                    <a:bodyPr/>
                    <a:lstStyle/>
                    <a:p>
                      <a:r>
                        <a:rPr lang="en-US" sz="1000" b="1"/>
                        <a:t>bankboubyan (</a:t>
                      </a:r>
                      <a:r>
                        <a:rPr lang="ar-AE" sz="1000" b="1"/>
                        <a:t>بنك بوبيان</a:t>
                      </a:r>
                      <a:r>
                        <a:rPr lang="en-US" sz="1000" b="1"/>
                        <a:t>⠀⠀⠀) - 2016-12-18 13:13:07</a:t>
                      </a:r>
                      <a:r>
                        <a:rPr lang="en-US" sz="1000"/>
                        <a:t>
:
</a:t>
                      </a:r>
                      <a:r>
                        <a:rPr lang="ar-AE" sz="1000"/>
                        <a:t>توقّع نتيجة مباراة  أرسنال </a:t>
                      </a:r>
                      <a:r>
                        <a:rPr lang="en-US" sz="1000"/>
                        <a:t>x </a:t>
                      </a:r>
                      <a:r>
                        <a:rPr lang="ar-AE" sz="1000"/>
                        <a:t>مانشستر سيتي وقد تربح 100 د.ك 
آخر موعد لاحتساب التوقعات اليوم الساعة 7 مساء.
سيتم إعلان إسم الفائز يوم الخميس 22  ديسمبر بإذن الله 
شروط المسابقة:
١- متابعة حساب بنك بوبيان @</a:t>
                      </a:r>
                      <a:r>
                        <a:rPr lang="en-US" sz="1000"/>
                        <a:t>BankBoubyan
٢- </a:t>
                      </a:r>
                      <a:r>
                        <a:rPr lang="ar-AE" sz="1000"/>
                        <a:t>المشاركة من داخل الكويت فقط
٣- كل التوقعات بعد انطلاق المباراة لن تحتسب
٤- توقّع واحد لكل مشارك
٥- مشاركة موظفين بنك بوبيان لن تحتسب
#</a:t>
                      </a:r>
                      <a:r>
                        <a:rPr lang="en-US" sz="1000"/>
                        <a:t>BoubyanCompetitions</a:t>
                      </a:r>
                      <a:endParaRPr lang="en-US" sz="1000"/>
                    </a:p>
                  </a:txBody>
                  <a:tcPr/>
                </a:tc>
                <a:tc>
                  <a:txBody>
                    <a:bodyPr/>
                    <a:lstStyle/>
                    <a:p>
                      <a:r>
                        <a:rPr lang="en-US" sz="1000"/>
                        <a:t>4802</a:t>
                      </a:r>
                      <a:endParaRPr lang="en-US" sz="1000"/>
                    </a:p>
                  </a:txBody>
                  <a:tcPr/>
                </a:tc>
                <a:tc>
                  <a:txBody>
                    <a:bodyPr/>
                    <a:lstStyle/>
                    <a:p>
                      <a:r>
                        <a:rPr lang="en-US" sz="1000"/>
                        <a:t>6543</a:t>
                      </a:r>
                      <a:endParaRPr lang="en-US" sz="1000"/>
                    </a:p>
                  </a:txBody>
                  <a:tcPr/>
                </a:tc>
                <a:tc>
                  <a:txBody>
                    <a:bodyPr/>
                    <a:lstStyle/>
                    <a:p>
                      <a:r>
                        <a:rPr lang="en-US" sz="1000"/>
                        <a:t>5.9438%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877919400"/>
                  </a:ext>
                </a:extLst>
              </a:tr>
              <a:tr h="370840">
                <a:tc>
                  <a:txBody>
                    <a:bodyPr/>
                    <a:lstStyle/>
                    <a:p>
                      <a:r>
                        <a:rPr lang="en-US" sz="1000" b="1"/>
                        <a:t>nbkgroup (National Bank of Kuwait) - 2016-12-18 13:02:55</a:t>
                      </a:r>
                      <a:r>
                        <a:rPr lang="en-US" sz="1000"/>
                        <a:t>
#NBKCompetitions
</a:t>
                      </a:r>
                      <a:r>
                        <a:rPr lang="ar-AE" sz="1000"/>
                        <a:t>توقع الفريق الفائز ويمكن تكون الرابح معانا
شروط المسابقة:
- على المشترك أن يتابع حساب بنك الكويت الوطني
- آخر موعد لاحتساب المشاركة عند ابتداء المباراة
- سيتم احتساب مشاركة واحدة فقط لكل مشترك
- لا يتم احتساب مشاركة أي موظف في البنك الوطني
-في حال عدم رد الفائز خلال 24 ساعة سيتم اختيار فائز آخر
- سيتم إعلان اسم الفائز بتاريخ 22/12/2016</a:t>
                      </a:r>
                      <a:endParaRPr lang="en-US" sz="1000"/>
                    </a:p>
                  </a:txBody>
                  <a:tcPr/>
                </a:tc>
                <a:tc>
                  <a:txBody>
                    <a:bodyPr/>
                    <a:lstStyle/>
                    <a:p>
                      <a:r>
                        <a:rPr lang="en-US" sz="1000"/>
                        <a:t>4148</a:t>
                      </a:r>
                      <a:endParaRPr lang="en-US" sz="1000"/>
                    </a:p>
                  </a:txBody>
                  <a:tcPr/>
                </a:tc>
                <a:tc>
                  <a:txBody>
                    <a:bodyPr/>
                    <a:lstStyle/>
                    <a:p>
                      <a:r>
                        <a:rPr lang="en-US" sz="1000"/>
                        <a:t>4653</a:t>
                      </a:r>
                      <a:endParaRPr lang="en-US" sz="1000"/>
                    </a:p>
                  </a:txBody>
                  <a:tcPr/>
                </a:tc>
                <a:tc>
                  <a:txBody>
                    <a:bodyPr/>
                    <a:lstStyle/>
                    <a:p>
                      <a:r>
                        <a:rPr lang="en-US" sz="1000"/>
                        <a:t>3.7537%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799237606"/>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6990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86465185"/>
                    </a:ext>
                  </a:extLst>
                </a:gridCol>
                <a:gridCol w="987552">
                  <a:extLst>
                    <a:ext uri="{9D8B030D-6E8A-4147-A177-3AD203B41FA5}">
                      <a16:colId xmlns:a16="http://schemas.microsoft.com/office/drawing/2014/main" val="4020271258"/>
                    </a:ext>
                  </a:extLst>
                </a:gridCol>
                <a:gridCol w="987552">
                  <a:extLst>
                    <a:ext uri="{9D8B030D-6E8A-4147-A177-3AD203B41FA5}">
                      <a16:colId xmlns:a16="http://schemas.microsoft.com/office/drawing/2014/main" val="3635181050"/>
                    </a:ext>
                  </a:extLst>
                </a:gridCol>
                <a:gridCol w="987552">
                  <a:extLst>
                    <a:ext uri="{9D8B030D-6E8A-4147-A177-3AD203B41FA5}">
                      <a16:colId xmlns:a16="http://schemas.microsoft.com/office/drawing/2014/main" val="3436565232"/>
                    </a:ext>
                  </a:extLst>
                </a:gridCol>
                <a:gridCol w="987552">
                  <a:extLst>
                    <a:ext uri="{9D8B030D-6E8A-4147-A177-3AD203B41FA5}">
                      <a16:colId xmlns:a16="http://schemas.microsoft.com/office/drawing/2014/main" val="465548661"/>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513914540"/>
                  </a:ext>
                </a:extLst>
              </a:tr>
              <a:tr h="370840">
                <a:tc>
                  <a:txBody>
                    <a:bodyPr/>
                    <a:lstStyle/>
                    <a:p>
                      <a:r>
                        <a:rPr lang="en-US" sz="1000" b="1"/>
                        <a:t>burganbankkuwait (Burgan Bank) - 2016-12-18 14:00:25</a:t>
                      </a:r>
                      <a:r>
                        <a:rPr lang="en-US" sz="1000"/>
                        <a:t>
.
</a:t>
                      </a:r>
                      <a:r>
                        <a:rPr lang="ar-AE" sz="1000"/>
                        <a:t>سيتم ايداع بدل الكتب لطلبة الكلية الأسترالية اليوم</a:t>
                      </a:r>
                      <a:endParaRPr lang="en-US" sz="1000"/>
                    </a:p>
                  </a:txBody>
                  <a:tcPr/>
                </a:tc>
                <a:tc>
                  <a:txBody>
                    <a:bodyPr/>
                    <a:lstStyle/>
                    <a:p>
                      <a:r>
                        <a:rPr lang="en-US" sz="1000"/>
                        <a:t>116</a:t>
                      </a:r>
                      <a:endParaRPr lang="en-US" sz="1000"/>
                    </a:p>
                  </a:txBody>
                  <a:tcPr/>
                </a:tc>
                <a:tc>
                  <a:txBody>
                    <a:bodyPr/>
                    <a:lstStyle/>
                    <a:p>
                      <a:r>
                        <a:rPr lang="en-US" sz="1000"/>
                        <a:t>10</a:t>
                      </a:r>
                      <a:endParaRPr lang="en-US" sz="1000"/>
                    </a:p>
                  </a:txBody>
                  <a:tcPr/>
                </a:tc>
                <a:tc>
                  <a:txBody>
                    <a:bodyPr/>
                    <a:lstStyle/>
                    <a:p>
                      <a:r>
                        <a:rPr lang="en-US" sz="1000"/>
                        <a:t>1.2694%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049856968"/>
                  </a:ext>
                </a:extLst>
              </a:tr>
              <a:tr h="370840">
                <a:tc>
                  <a:txBody>
                    <a:bodyPr/>
                    <a:lstStyle/>
                    <a:p>
                      <a:r>
                        <a:rPr lang="en-US" sz="1000" b="1"/>
                        <a:t>burganbankkuwait (Burgan Bank) - 2016-12-18 10:33:26</a:t>
                      </a:r>
                      <a:r>
                        <a:rPr lang="en-US" sz="1000"/>
                        <a:t>
.
#BurganBankDraws #BurganBankWinners #BurganBankYawmi 
</a:t>
                      </a:r>
                      <a:r>
                        <a:rPr lang="ar-AE" sz="1000"/>
                        <a:t>مبروك للرابحين بجائزة 5000 د.ك مع حساب يومي.. حساب يومي من بنك برقان هو أول حساب بالكويت بجوائز يوميه .. افتح حساب يومي ، و يمكن يكون اليوم يومك! 
</a:t>
                      </a:r>
                      <a:r>
                        <a:rPr lang="en-US" sz="1000"/>
                        <a:t>Congratulations to the lucky winners of the Yawmi KD 5,000 daily prize .. Yawmi is the first account in Kuwait to offer daily prizes.. Open a Yawmi account today, it may be your day!</a:t>
                      </a:r>
                      <a:endParaRPr lang="en-US" sz="1000"/>
                    </a:p>
                  </a:txBody>
                  <a:tcPr/>
                </a:tc>
                <a:tc>
                  <a:txBody>
                    <a:bodyPr/>
                    <a:lstStyle/>
                    <a:p>
                      <a:r>
                        <a:rPr lang="en-US" sz="1000"/>
                        <a:t>116</a:t>
                      </a:r>
                      <a:endParaRPr lang="en-US" sz="1000"/>
                    </a:p>
                  </a:txBody>
                  <a:tcPr/>
                </a:tc>
                <a:tc>
                  <a:txBody>
                    <a:bodyPr/>
                    <a:lstStyle/>
                    <a:p>
                      <a:r>
                        <a:rPr lang="en-US" sz="1000"/>
                        <a:t>7</a:t>
                      </a:r>
                      <a:endParaRPr lang="en-US" sz="1000"/>
                    </a:p>
                  </a:txBody>
                  <a:tcPr/>
                </a:tc>
                <a:tc>
                  <a:txBody>
                    <a:bodyPr/>
                    <a:lstStyle/>
                    <a:p>
                      <a:r>
                        <a:rPr lang="en-US" sz="1000"/>
                        <a:t>1.2392%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346095307"/>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8409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48030478"/>
                    </a:ext>
                  </a:extLst>
                </a:gridCol>
                <a:gridCol w="1481328">
                  <a:extLst>
                    <a:ext uri="{9D8B030D-6E8A-4147-A177-3AD203B41FA5}">
                      <a16:colId xmlns:a16="http://schemas.microsoft.com/office/drawing/2014/main" val="645037302"/>
                    </a:ext>
                  </a:extLst>
                </a:gridCol>
                <a:gridCol w="1481328">
                  <a:extLst>
                    <a:ext uri="{9D8B030D-6E8A-4147-A177-3AD203B41FA5}">
                      <a16:colId xmlns:a16="http://schemas.microsoft.com/office/drawing/2014/main" val="2254295038"/>
                    </a:ext>
                  </a:extLst>
                </a:gridCol>
                <a:gridCol w="1481328">
                  <a:extLst>
                    <a:ext uri="{9D8B030D-6E8A-4147-A177-3AD203B41FA5}">
                      <a16:colId xmlns:a16="http://schemas.microsoft.com/office/drawing/2014/main" val="65830222"/>
                    </a:ext>
                  </a:extLst>
                </a:gridCol>
                <a:gridCol w="1481328">
                  <a:extLst>
                    <a:ext uri="{9D8B030D-6E8A-4147-A177-3AD203B41FA5}">
                      <a16:colId xmlns:a16="http://schemas.microsoft.com/office/drawing/2014/main" val="3072822426"/>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294009675"/>
                  </a:ext>
                </a:extLst>
              </a:tr>
              <a:tr h="370840">
                <a:tc>
                  <a:txBody>
                    <a:bodyPr/>
                    <a:lstStyle/>
                    <a:p>
                      <a:r>
                        <a:rPr lang="en-US" sz="1000"/>
                        <a:t>#NBKServices</a:t>
                      </a:r>
                      <a:endParaRPr lang="en-US" sz="1000"/>
                    </a:p>
                  </a:txBody>
                  <a:tcPr/>
                </a:tc>
                <a:tc>
                  <a:txBody>
                    <a:bodyPr/>
                    <a:lstStyle/>
                    <a:p>
                      <a:r>
                        <a:rPr lang="en-US" sz="1000"/>
                        <a:t>5</a:t>
                      </a:r>
                      <a:endParaRPr lang="en-US" sz="1000"/>
                    </a:p>
                  </a:txBody>
                  <a:tcPr/>
                </a:tc>
                <a:tc>
                  <a:txBody>
                    <a:bodyPr/>
                    <a:lstStyle/>
                    <a:p>
                      <a:r>
                        <a:rPr lang="en-US" sz="1000"/>
                        <a:t>1270.6</a:t>
                      </a:r>
                      <a:endParaRPr lang="en-US" sz="1000"/>
                    </a:p>
                  </a:txBody>
                  <a:tcPr/>
                </a:tc>
                <a:tc>
                  <a:txBody>
                    <a:bodyPr/>
                    <a:lstStyle/>
                    <a:p>
                      <a:r>
                        <a:rPr lang="en-US" sz="1000"/>
                        <a:t>70.2</a:t>
                      </a:r>
                      <a:endParaRPr lang="en-US" sz="1000"/>
                    </a:p>
                  </a:txBody>
                  <a:tcPr/>
                </a:tc>
                <a:tc>
                  <a:txBody>
                    <a:bodyPr/>
                    <a:lstStyle/>
                    <a:p>
                      <a:r>
                        <a:rPr lang="en-US" sz="1000"/>
                        <a:t>1340.8</a:t>
                      </a:r>
                      <a:endParaRPr lang="en-US" sz="1000"/>
                    </a:p>
                  </a:txBody>
                  <a:tcPr/>
                </a:tc>
                <a:extLst>
                  <a:ext uri="{0D108BD9-81ED-4DB2-BD59-A6C34878D82A}">
                    <a16:rowId xmlns:a16="http://schemas.microsoft.com/office/drawing/2014/main" val="2924559593"/>
                  </a:ext>
                </a:extLst>
              </a:tr>
              <a:tr h="370840">
                <a:tc>
                  <a:txBody>
                    <a:bodyPr/>
                    <a:lstStyle/>
                    <a:p>
                      <a:r>
                        <a:rPr lang="en-US" sz="1000"/>
                        <a:t>#NBKOffers</a:t>
                      </a:r>
                      <a:endParaRPr lang="en-US" sz="1000"/>
                    </a:p>
                  </a:txBody>
                  <a:tcPr/>
                </a:tc>
                <a:tc>
                  <a:txBody>
                    <a:bodyPr/>
                    <a:lstStyle/>
                    <a:p>
                      <a:r>
                        <a:rPr lang="en-US" sz="1000"/>
                        <a:t>1</a:t>
                      </a:r>
                      <a:endParaRPr lang="en-US" sz="1000"/>
                    </a:p>
                  </a:txBody>
                  <a:tcPr/>
                </a:tc>
                <a:tc>
                  <a:txBody>
                    <a:bodyPr/>
                    <a:lstStyle/>
                    <a:p>
                      <a:r>
                        <a:rPr lang="en-US" sz="1000"/>
                        <a:t>1102</a:t>
                      </a:r>
                      <a:endParaRPr lang="en-US" sz="1000"/>
                    </a:p>
                  </a:txBody>
                  <a:tcPr/>
                </a:tc>
                <a:tc>
                  <a:txBody>
                    <a:bodyPr/>
                    <a:lstStyle/>
                    <a:p>
                      <a:r>
                        <a:rPr lang="en-US" sz="1000"/>
                        <a:t>29</a:t>
                      </a:r>
                      <a:endParaRPr lang="en-US" sz="1000"/>
                    </a:p>
                  </a:txBody>
                  <a:tcPr/>
                </a:tc>
                <a:tc>
                  <a:txBody>
                    <a:bodyPr/>
                    <a:lstStyle/>
                    <a:p>
                      <a:r>
                        <a:rPr lang="en-US" sz="1000"/>
                        <a:t>1131</a:t>
                      </a:r>
                      <a:endParaRPr lang="en-US" sz="1000"/>
                    </a:p>
                  </a:txBody>
                  <a:tcPr/>
                </a:tc>
                <a:extLst>
                  <a:ext uri="{0D108BD9-81ED-4DB2-BD59-A6C34878D82A}">
                    <a16:rowId xmlns:a16="http://schemas.microsoft.com/office/drawing/2014/main" val="2988012577"/>
                  </a:ext>
                </a:extLst>
              </a:tr>
              <a:tr h="370840">
                <a:tc>
                  <a:txBody>
                    <a:bodyPr/>
                    <a:lstStyle/>
                    <a:p>
                      <a:r>
                        <a:rPr lang="en-US" sz="1000"/>
                        <a:t>#NBKComminuty</a:t>
                      </a:r>
                      <a:endParaRPr lang="en-US" sz="1000"/>
                    </a:p>
                  </a:txBody>
                  <a:tcPr/>
                </a:tc>
                <a:tc>
                  <a:txBody>
                    <a:bodyPr/>
                    <a:lstStyle/>
                    <a:p>
                      <a:r>
                        <a:rPr lang="en-US" sz="1000"/>
                        <a:t>1</a:t>
                      </a:r>
                      <a:endParaRPr lang="en-US" sz="1000"/>
                    </a:p>
                  </a:txBody>
                  <a:tcPr/>
                </a:tc>
                <a:tc>
                  <a:txBody>
                    <a:bodyPr/>
                    <a:lstStyle/>
                    <a:p>
                      <a:r>
                        <a:rPr lang="en-US" sz="1000"/>
                        <a:t>1119</a:t>
                      </a:r>
                      <a:endParaRPr lang="en-US" sz="1000"/>
                    </a:p>
                  </a:txBody>
                  <a:tcPr/>
                </a:tc>
                <a:tc>
                  <a:txBody>
                    <a:bodyPr/>
                    <a:lstStyle/>
                    <a:p>
                      <a:r>
                        <a:rPr lang="en-US" sz="1000"/>
                        <a:t>12</a:t>
                      </a:r>
                      <a:endParaRPr lang="en-US" sz="1000"/>
                    </a:p>
                  </a:txBody>
                  <a:tcPr/>
                </a:tc>
                <a:tc>
                  <a:txBody>
                    <a:bodyPr/>
                    <a:lstStyle/>
                    <a:p>
                      <a:r>
                        <a:rPr lang="en-US" sz="1000"/>
                        <a:t>1131</a:t>
                      </a:r>
                      <a:endParaRPr lang="en-US" sz="1000"/>
                    </a:p>
                  </a:txBody>
                  <a:tcPr/>
                </a:tc>
                <a:extLst>
                  <a:ext uri="{0D108BD9-81ED-4DB2-BD59-A6C34878D82A}">
                    <a16:rowId xmlns:a16="http://schemas.microsoft.com/office/drawing/2014/main" val="2648933793"/>
                  </a:ext>
                </a:extLst>
              </a:tr>
              <a:tr h="370840">
                <a:tc>
                  <a:txBody>
                    <a:bodyPr/>
                    <a:lstStyle/>
                    <a:p>
                      <a:r>
                        <a:rPr lang="en-US" sz="1000"/>
                        <a:t>#NBKShabab</a:t>
                      </a:r>
                      <a:endParaRPr lang="en-US" sz="1000"/>
                    </a:p>
                  </a:txBody>
                  <a:tcPr/>
                </a:tc>
                <a:tc>
                  <a:txBody>
                    <a:bodyPr/>
                    <a:lstStyle/>
                    <a:p>
                      <a:r>
                        <a:rPr lang="en-US" sz="1000"/>
                        <a:t>1</a:t>
                      </a:r>
                      <a:endParaRPr lang="en-US" sz="1000"/>
                    </a:p>
                  </a:txBody>
                  <a:tcPr/>
                </a:tc>
                <a:tc>
                  <a:txBody>
                    <a:bodyPr/>
                    <a:lstStyle/>
                    <a:p>
                      <a:r>
                        <a:rPr lang="en-US" sz="1000"/>
                        <a:t>1119</a:t>
                      </a:r>
                      <a:endParaRPr lang="en-US" sz="1000"/>
                    </a:p>
                  </a:txBody>
                  <a:tcPr/>
                </a:tc>
                <a:tc>
                  <a:txBody>
                    <a:bodyPr/>
                    <a:lstStyle/>
                    <a:p>
                      <a:r>
                        <a:rPr lang="en-US" sz="1000"/>
                        <a:t>12</a:t>
                      </a:r>
                      <a:endParaRPr lang="en-US" sz="1000"/>
                    </a:p>
                  </a:txBody>
                  <a:tcPr/>
                </a:tc>
                <a:tc>
                  <a:txBody>
                    <a:bodyPr/>
                    <a:lstStyle/>
                    <a:p>
                      <a:r>
                        <a:rPr lang="en-US" sz="1000"/>
                        <a:t>1131</a:t>
                      </a:r>
                      <a:endParaRPr lang="en-US" sz="1000"/>
                    </a:p>
                  </a:txBody>
                  <a:tcPr/>
                </a:tc>
                <a:extLst>
                  <a:ext uri="{0D108BD9-81ED-4DB2-BD59-A6C34878D82A}">
                    <a16:rowId xmlns:a16="http://schemas.microsoft.com/office/drawing/2014/main" val="2305097930"/>
                  </a:ext>
                </a:extLst>
              </a:tr>
              <a:tr h="370840">
                <a:tc>
                  <a:txBody>
                    <a:bodyPr/>
                    <a:lstStyle/>
                    <a:p>
                      <a:r>
                        <a:rPr lang="en-US" sz="1000"/>
                        <a:t>#NBKCompetitions</a:t>
                      </a:r>
                      <a:endParaRPr lang="en-US" sz="1000"/>
                    </a:p>
                  </a:txBody>
                  <a:tcPr/>
                </a:tc>
                <a:tc>
                  <a:txBody>
                    <a:bodyPr/>
                    <a:lstStyle/>
                    <a:p>
                      <a:r>
                        <a:rPr lang="en-US" sz="1000"/>
                        <a:t>1</a:t>
                      </a:r>
                      <a:endParaRPr lang="en-US" sz="1000"/>
                    </a:p>
                  </a:txBody>
                  <a:tcPr/>
                </a:tc>
                <a:tc>
                  <a:txBody>
                    <a:bodyPr/>
                    <a:lstStyle/>
                    <a:p>
                      <a:r>
                        <a:rPr lang="en-US" sz="1000"/>
                        <a:t>4148</a:t>
                      </a:r>
                      <a:endParaRPr lang="en-US" sz="1000"/>
                    </a:p>
                  </a:txBody>
                  <a:tcPr/>
                </a:tc>
                <a:tc>
                  <a:txBody>
                    <a:bodyPr/>
                    <a:lstStyle/>
                    <a:p>
                      <a:r>
                        <a:rPr lang="en-US" sz="1000"/>
                        <a:t>4653</a:t>
                      </a:r>
                      <a:endParaRPr lang="en-US" sz="1000"/>
                    </a:p>
                  </a:txBody>
                  <a:tcPr/>
                </a:tc>
                <a:tc>
                  <a:txBody>
                    <a:bodyPr/>
                    <a:lstStyle/>
                    <a:p>
                      <a:r>
                        <a:rPr lang="en-US" sz="1000"/>
                        <a:t>8801</a:t>
                      </a:r>
                      <a:endParaRPr lang="en-US" sz="1000"/>
                    </a:p>
                  </a:txBody>
                  <a:tcPr/>
                </a:tc>
                <a:extLst>
                  <a:ext uri="{0D108BD9-81ED-4DB2-BD59-A6C34878D82A}">
                    <a16:rowId xmlns:a16="http://schemas.microsoft.com/office/drawing/2014/main" val="3259184728"/>
                  </a:ext>
                </a:extLst>
              </a:tr>
              <a:tr h="370840">
                <a:tc>
                  <a:txBody>
                    <a:bodyPr/>
                    <a:lstStyle/>
                    <a:p>
                      <a:r>
                        <a:rPr lang="en-US" sz="1000"/>
                        <a:t>#NBKCommunity</a:t>
                      </a:r>
                      <a:endParaRPr lang="en-US" sz="1000"/>
                    </a:p>
                  </a:txBody>
                  <a:tcPr/>
                </a:tc>
                <a:tc>
                  <a:txBody>
                    <a:bodyPr/>
                    <a:lstStyle/>
                    <a:p>
                      <a:r>
                        <a:rPr lang="en-US" sz="1000"/>
                        <a:t>1</a:t>
                      </a:r>
                      <a:endParaRPr lang="en-US" sz="1000"/>
                    </a:p>
                  </a:txBody>
                  <a:tcPr/>
                </a:tc>
                <a:tc>
                  <a:txBody>
                    <a:bodyPr/>
                    <a:lstStyle/>
                    <a:p>
                      <a:r>
                        <a:rPr lang="en-US" sz="1000"/>
                        <a:t>1141</a:t>
                      </a:r>
                      <a:endParaRPr lang="en-US" sz="1000"/>
                    </a:p>
                  </a:txBody>
                  <a:tcPr/>
                </a:tc>
                <a:tc>
                  <a:txBody>
                    <a:bodyPr/>
                    <a:lstStyle/>
                    <a:p>
                      <a:r>
                        <a:rPr lang="en-US" sz="1000"/>
                        <a:t>21</a:t>
                      </a:r>
                      <a:endParaRPr lang="en-US" sz="1000"/>
                    </a:p>
                  </a:txBody>
                  <a:tcPr/>
                </a:tc>
                <a:tc>
                  <a:txBody>
                    <a:bodyPr/>
                    <a:lstStyle/>
                    <a:p>
                      <a:r>
                        <a:rPr lang="en-US" sz="1000"/>
                        <a:t>1162</a:t>
                      </a:r>
                      <a:endParaRPr lang="en-US" sz="1000"/>
                    </a:p>
                  </a:txBody>
                  <a:tcPr/>
                </a:tc>
                <a:extLst>
                  <a:ext uri="{0D108BD9-81ED-4DB2-BD59-A6C34878D82A}">
                    <a16:rowId xmlns:a16="http://schemas.microsoft.com/office/drawing/2014/main" val="4192004290"/>
                  </a:ext>
                </a:extLst>
              </a:tr>
              <a:tr h="370840">
                <a:tc>
                  <a:txBody>
                    <a:bodyPr/>
                    <a:lstStyle/>
                    <a:p>
                      <a:r>
                        <a:rPr lang="ar-AE" sz="1000"/>
                        <a:t>#عبدالله_ينتصر</a:t>
                      </a:r>
                      <a:endParaRPr lang="en-US" sz="1000"/>
                    </a:p>
                  </a:txBody>
                  <a:tcPr/>
                </a:tc>
                <a:tc>
                  <a:txBody>
                    <a:bodyPr/>
                    <a:lstStyle/>
                    <a:p>
                      <a:r>
                        <a:rPr lang="en-US" sz="1000"/>
                        <a:t>1</a:t>
                      </a:r>
                      <a:endParaRPr lang="en-US" sz="1000"/>
                    </a:p>
                  </a:txBody>
                  <a:tcPr/>
                </a:tc>
                <a:tc>
                  <a:txBody>
                    <a:bodyPr/>
                    <a:lstStyle/>
                    <a:p>
                      <a:r>
                        <a:rPr lang="en-US" sz="1000"/>
                        <a:t>1141</a:t>
                      </a:r>
                      <a:endParaRPr lang="en-US" sz="1000"/>
                    </a:p>
                  </a:txBody>
                  <a:tcPr/>
                </a:tc>
                <a:tc>
                  <a:txBody>
                    <a:bodyPr/>
                    <a:lstStyle/>
                    <a:p>
                      <a:r>
                        <a:rPr lang="en-US" sz="1000"/>
                        <a:t>21</a:t>
                      </a:r>
                      <a:endParaRPr lang="en-US" sz="1000"/>
                    </a:p>
                  </a:txBody>
                  <a:tcPr/>
                </a:tc>
                <a:tc>
                  <a:txBody>
                    <a:bodyPr/>
                    <a:lstStyle/>
                    <a:p>
                      <a:r>
                        <a:rPr lang="en-US" sz="1000"/>
                        <a:t>1162</a:t>
                      </a:r>
                      <a:endParaRPr lang="en-US" sz="1000"/>
                    </a:p>
                  </a:txBody>
                  <a:tcPr/>
                </a:tc>
                <a:extLst>
                  <a:ext uri="{0D108BD9-81ED-4DB2-BD59-A6C34878D82A}">
                    <a16:rowId xmlns:a16="http://schemas.microsoft.com/office/drawing/2014/main" val="4177644380"/>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9023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28408419"/>
                    </a:ext>
                  </a:extLst>
                </a:gridCol>
                <a:gridCol w="1481328">
                  <a:extLst>
                    <a:ext uri="{9D8B030D-6E8A-4147-A177-3AD203B41FA5}">
                      <a16:colId xmlns:a16="http://schemas.microsoft.com/office/drawing/2014/main" val="1813628674"/>
                    </a:ext>
                  </a:extLst>
                </a:gridCol>
                <a:gridCol w="1481328">
                  <a:extLst>
                    <a:ext uri="{9D8B030D-6E8A-4147-A177-3AD203B41FA5}">
                      <a16:colId xmlns:a16="http://schemas.microsoft.com/office/drawing/2014/main" val="563774568"/>
                    </a:ext>
                  </a:extLst>
                </a:gridCol>
                <a:gridCol w="1481328">
                  <a:extLst>
                    <a:ext uri="{9D8B030D-6E8A-4147-A177-3AD203B41FA5}">
                      <a16:colId xmlns:a16="http://schemas.microsoft.com/office/drawing/2014/main" val="779889624"/>
                    </a:ext>
                  </a:extLst>
                </a:gridCol>
                <a:gridCol w="1481328">
                  <a:extLst>
                    <a:ext uri="{9D8B030D-6E8A-4147-A177-3AD203B41FA5}">
                      <a16:colId xmlns:a16="http://schemas.microsoft.com/office/drawing/2014/main" val="859233395"/>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970901324"/>
                  </a:ext>
                </a:extLst>
              </a:tr>
              <a:tr h="370840">
                <a:tc>
                  <a:txBody>
                    <a:bodyPr/>
                    <a:lstStyle/>
                    <a:p>
                      <a:r>
                        <a:rPr lang="en-US" sz="1000"/>
                        <a:t>#BoubyanCompetitions</a:t>
                      </a:r>
                      <a:endParaRPr lang="en-US" sz="1000"/>
                    </a:p>
                  </a:txBody>
                  <a:tcPr/>
                </a:tc>
                <a:tc>
                  <a:txBody>
                    <a:bodyPr/>
                    <a:lstStyle/>
                    <a:p>
                      <a:r>
                        <a:rPr lang="en-US" sz="1000"/>
                        <a:t>2</a:t>
                      </a:r>
                      <a:endParaRPr lang="en-US" sz="1000"/>
                    </a:p>
                  </a:txBody>
                  <a:tcPr/>
                </a:tc>
                <a:tc>
                  <a:txBody>
                    <a:bodyPr/>
                    <a:lstStyle/>
                    <a:p>
                      <a:r>
                        <a:rPr lang="en-US" sz="1000"/>
                        <a:t>5081</a:t>
                      </a:r>
                      <a:endParaRPr lang="en-US" sz="1000"/>
                    </a:p>
                  </a:txBody>
                  <a:tcPr/>
                </a:tc>
                <a:tc>
                  <a:txBody>
                    <a:bodyPr/>
                    <a:lstStyle/>
                    <a:p>
                      <a:r>
                        <a:rPr lang="en-US" sz="1000"/>
                        <a:t>7447.5</a:t>
                      </a:r>
                      <a:endParaRPr lang="en-US" sz="1000"/>
                    </a:p>
                  </a:txBody>
                  <a:tcPr/>
                </a:tc>
                <a:tc>
                  <a:txBody>
                    <a:bodyPr/>
                    <a:lstStyle/>
                    <a:p>
                      <a:r>
                        <a:rPr lang="en-US" sz="1000"/>
                        <a:t>12528.5</a:t>
                      </a:r>
                      <a:endParaRPr lang="en-US" sz="1000"/>
                    </a:p>
                  </a:txBody>
                  <a:tcPr/>
                </a:tc>
                <a:extLst>
                  <a:ext uri="{0D108BD9-81ED-4DB2-BD59-A6C34878D82A}">
                    <a16:rowId xmlns:a16="http://schemas.microsoft.com/office/drawing/2014/main" val="99851521"/>
                  </a:ext>
                </a:extLst>
              </a:tr>
              <a:tr h="370840">
                <a:tc>
                  <a:txBody>
                    <a:bodyPr/>
                    <a:lstStyle/>
                    <a:p>
                      <a:r>
                        <a:rPr lang="ar-AE" sz="1000"/>
                        <a:t>#خلك_مبتسم</a:t>
                      </a:r>
                      <a:endParaRPr lang="en-US" sz="1000"/>
                    </a:p>
                  </a:txBody>
                  <a:tcPr/>
                </a:tc>
                <a:tc>
                  <a:txBody>
                    <a:bodyPr/>
                    <a:lstStyle/>
                    <a:p>
                      <a:r>
                        <a:rPr lang="en-US" sz="1000"/>
                        <a:t>1</a:t>
                      </a:r>
                      <a:endParaRPr lang="en-US" sz="1000"/>
                    </a:p>
                  </a:txBody>
                  <a:tcPr/>
                </a:tc>
                <a:tc>
                  <a:txBody>
                    <a:bodyPr/>
                    <a:lstStyle/>
                    <a:p>
                      <a:r>
                        <a:rPr lang="en-US" sz="1000"/>
                        <a:t>1541</a:t>
                      </a:r>
                      <a:endParaRPr lang="en-US" sz="1000"/>
                    </a:p>
                  </a:txBody>
                  <a:tcPr/>
                </a:tc>
                <a:tc>
                  <a:txBody>
                    <a:bodyPr/>
                    <a:lstStyle/>
                    <a:p>
                      <a:r>
                        <a:rPr lang="en-US" sz="1000"/>
                        <a:t>75</a:t>
                      </a:r>
                      <a:endParaRPr lang="en-US" sz="1000"/>
                    </a:p>
                  </a:txBody>
                  <a:tcPr/>
                </a:tc>
                <a:tc>
                  <a:txBody>
                    <a:bodyPr/>
                    <a:lstStyle/>
                    <a:p>
                      <a:r>
                        <a:rPr lang="en-US" sz="1000"/>
                        <a:t>1616</a:t>
                      </a:r>
                      <a:endParaRPr lang="en-US" sz="1000"/>
                    </a:p>
                  </a:txBody>
                  <a:tcPr/>
                </a:tc>
                <a:extLst>
                  <a:ext uri="{0D108BD9-81ED-4DB2-BD59-A6C34878D82A}">
                    <a16:rowId xmlns:a16="http://schemas.microsoft.com/office/drawing/2014/main" val="2684953774"/>
                  </a:ext>
                </a:extLst>
              </a:tr>
              <a:tr h="370840">
                <a:tc>
                  <a:txBody>
                    <a:bodyPr/>
                    <a:lstStyle/>
                    <a:p>
                      <a:r>
                        <a:rPr lang="en-US" sz="1000"/>
                        <a:t>#BoubyanPromotions</a:t>
                      </a:r>
                      <a:endParaRPr lang="en-US" sz="1000"/>
                    </a:p>
                  </a:txBody>
                  <a:tcPr/>
                </a:tc>
                <a:tc>
                  <a:txBody>
                    <a:bodyPr/>
                    <a:lstStyle/>
                    <a:p>
                      <a:r>
                        <a:rPr lang="en-US" sz="1000"/>
                        <a:t>1</a:t>
                      </a:r>
                      <a:endParaRPr lang="en-US" sz="1000"/>
                    </a:p>
                  </a:txBody>
                  <a:tcPr/>
                </a:tc>
                <a:tc>
                  <a:txBody>
                    <a:bodyPr/>
                    <a:lstStyle/>
                    <a:p>
                      <a:r>
                        <a:rPr lang="en-US" sz="1000"/>
                        <a:t>1423</a:t>
                      </a:r>
                      <a:endParaRPr lang="en-US" sz="1000"/>
                    </a:p>
                  </a:txBody>
                  <a:tcPr/>
                </a:tc>
                <a:tc>
                  <a:txBody>
                    <a:bodyPr/>
                    <a:lstStyle/>
                    <a:p>
                      <a:r>
                        <a:rPr lang="en-US" sz="1000"/>
                        <a:t>46</a:t>
                      </a:r>
                      <a:endParaRPr lang="en-US" sz="1000"/>
                    </a:p>
                  </a:txBody>
                  <a:tcPr/>
                </a:tc>
                <a:tc>
                  <a:txBody>
                    <a:bodyPr/>
                    <a:lstStyle/>
                    <a:p>
                      <a:r>
                        <a:rPr lang="en-US" sz="1000"/>
                        <a:t>1469</a:t>
                      </a:r>
                      <a:endParaRPr lang="en-US" sz="1000"/>
                    </a:p>
                  </a:txBody>
                  <a:tcPr/>
                </a:tc>
                <a:extLst>
                  <a:ext uri="{0D108BD9-81ED-4DB2-BD59-A6C34878D82A}">
                    <a16:rowId xmlns:a16="http://schemas.microsoft.com/office/drawing/2014/main" val="3433907657"/>
                  </a:ext>
                </a:extLst>
              </a:tr>
              <a:tr h="370840">
                <a:tc>
                  <a:txBody>
                    <a:bodyPr/>
                    <a:lstStyle/>
                    <a:p>
                      <a:r>
                        <a:rPr lang="en-US" sz="1000"/>
                        <a:t>#boubyanservices</a:t>
                      </a:r>
                      <a:endParaRPr lang="en-US" sz="1000"/>
                    </a:p>
                  </a:txBody>
                  <a:tcPr/>
                </a:tc>
                <a:tc>
                  <a:txBody>
                    <a:bodyPr/>
                    <a:lstStyle/>
                    <a:p>
                      <a:r>
                        <a:rPr lang="en-US" sz="1000"/>
                        <a:t>1</a:t>
                      </a:r>
                      <a:endParaRPr lang="en-US" sz="1000"/>
                    </a:p>
                  </a:txBody>
                  <a:tcPr/>
                </a:tc>
                <a:tc>
                  <a:txBody>
                    <a:bodyPr/>
                    <a:lstStyle/>
                    <a:p>
                      <a:r>
                        <a:rPr lang="en-US" sz="1000"/>
                        <a:t>1495</a:t>
                      </a:r>
                      <a:endParaRPr lang="en-US" sz="1000"/>
                    </a:p>
                  </a:txBody>
                  <a:tcPr/>
                </a:tc>
                <a:tc>
                  <a:txBody>
                    <a:bodyPr/>
                    <a:lstStyle/>
                    <a:p>
                      <a:r>
                        <a:rPr lang="en-US" sz="1000"/>
                        <a:t>36</a:t>
                      </a:r>
                      <a:endParaRPr lang="en-US" sz="1000"/>
                    </a:p>
                  </a:txBody>
                  <a:tcPr/>
                </a:tc>
                <a:tc>
                  <a:txBody>
                    <a:bodyPr/>
                    <a:lstStyle/>
                    <a:p>
                      <a:r>
                        <a:rPr lang="en-US" sz="1000"/>
                        <a:t>1531</a:t>
                      </a:r>
                      <a:endParaRPr lang="en-US" sz="1000"/>
                    </a:p>
                  </a:txBody>
                  <a:tcPr/>
                </a:tc>
                <a:extLst>
                  <a:ext uri="{0D108BD9-81ED-4DB2-BD59-A6C34878D82A}">
                    <a16:rowId xmlns:a16="http://schemas.microsoft.com/office/drawing/2014/main" val="713382717"/>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4327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12915179"/>
                    </a:ext>
                  </a:extLst>
                </a:gridCol>
                <a:gridCol w="1481328">
                  <a:extLst>
                    <a:ext uri="{9D8B030D-6E8A-4147-A177-3AD203B41FA5}">
                      <a16:colId xmlns:a16="http://schemas.microsoft.com/office/drawing/2014/main" val="819538410"/>
                    </a:ext>
                  </a:extLst>
                </a:gridCol>
                <a:gridCol w="1481328">
                  <a:extLst>
                    <a:ext uri="{9D8B030D-6E8A-4147-A177-3AD203B41FA5}">
                      <a16:colId xmlns:a16="http://schemas.microsoft.com/office/drawing/2014/main" val="2801574698"/>
                    </a:ext>
                  </a:extLst>
                </a:gridCol>
                <a:gridCol w="1481328">
                  <a:extLst>
                    <a:ext uri="{9D8B030D-6E8A-4147-A177-3AD203B41FA5}">
                      <a16:colId xmlns:a16="http://schemas.microsoft.com/office/drawing/2014/main" val="1969163939"/>
                    </a:ext>
                  </a:extLst>
                </a:gridCol>
                <a:gridCol w="1481328">
                  <a:extLst>
                    <a:ext uri="{9D8B030D-6E8A-4147-A177-3AD203B41FA5}">
                      <a16:colId xmlns:a16="http://schemas.microsoft.com/office/drawing/2014/main" val="1242854926"/>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634385972"/>
                  </a:ext>
                </a:extLst>
              </a:tr>
              <a:tr h="370840">
                <a:tc>
                  <a:txBody>
                    <a:bodyPr/>
                    <a:lstStyle/>
                    <a:p>
                      <a:r>
                        <a:rPr lang="ar-AE" sz="1000"/>
                        <a:t>#بنك_وربة</a:t>
                      </a:r>
                      <a:endParaRPr lang="en-US" sz="1000"/>
                    </a:p>
                  </a:txBody>
                  <a:tcPr/>
                </a:tc>
                <a:tc>
                  <a:txBody>
                    <a:bodyPr/>
                    <a:lstStyle/>
                    <a:p>
                      <a:r>
                        <a:rPr lang="en-US" sz="1000"/>
                        <a:t>3</a:t>
                      </a:r>
                      <a:endParaRPr lang="en-US" sz="1000"/>
                    </a:p>
                  </a:txBody>
                  <a:tcPr/>
                </a:tc>
                <a:tc>
                  <a:txBody>
                    <a:bodyPr/>
                    <a:lstStyle/>
                    <a:p>
                      <a:r>
                        <a:rPr lang="en-US" sz="1000"/>
                        <a:t>472.33333333333</a:t>
                      </a:r>
                      <a:endParaRPr lang="en-US" sz="1000"/>
                    </a:p>
                  </a:txBody>
                  <a:tcPr/>
                </a:tc>
                <a:tc>
                  <a:txBody>
                    <a:bodyPr/>
                    <a:lstStyle/>
                    <a:p>
                      <a:r>
                        <a:rPr lang="en-US" sz="1000"/>
                        <a:t>13.666666666667</a:t>
                      </a:r>
                      <a:endParaRPr lang="en-US" sz="1000"/>
                    </a:p>
                  </a:txBody>
                  <a:tcPr/>
                </a:tc>
                <a:tc>
                  <a:txBody>
                    <a:bodyPr/>
                    <a:lstStyle/>
                    <a:p>
                      <a:r>
                        <a:rPr lang="en-US" sz="1000"/>
                        <a:t>486</a:t>
                      </a:r>
                      <a:endParaRPr lang="en-US" sz="1000"/>
                    </a:p>
                  </a:txBody>
                  <a:tcPr/>
                </a:tc>
                <a:extLst>
                  <a:ext uri="{0D108BD9-81ED-4DB2-BD59-A6C34878D82A}">
                    <a16:rowId xmlns:a16="http://schemas.microsoft.com/office/drawing/2014/main" val="513190952"/>
                  </a:ext>
                </a:extLst>
              </a:tr>
              <a:tr h="370840">
                <a:tc>
                  <a:txBody>
                    <a:bodyPr/>
                    <a:lstStyle/>
                    <a:p>
                      <a:r>
                        <a:rPr lang="ar-AE" sz="1000"/>
                        <a:t>#نتميز_بالحلول</a:t>
                      </a:r>
                      <a:endParaRPr lang="en-US" sz="1000"/>
                    </a:p>
                  </a:txBody>
                  <a:tcPr/>
                </a:tc>
                <a:tc>
                  <a:txBody>
                    <a:bodyPr/>
                    <a:lstStyle/>
                    <a:p>
                      <a:r>
                        <a:rPr lang="en-US" sz="1000"/>
                        <a:t>3</a:t>
                      </a:r>
                      <a:endParaRPr lang="en-US" sz="1000"/>
                    </a:p>
                  </a:txBody>
                  <a:tcPr/>
                </a:tc>
                <a:tc>
                  <a:txBody>
                    <a:bodyPr/>
                    <a:lstStyle/>
                    <a:p>
                      <a:r>
                        <a:rPr lang="en-US" sz="1000"/>
                        <a:t>472.33333333333</a:t>
                      </a:r>
                      <a:endParaRPr lang="en-US" sz="1000"/>
                    </a:p>
                  </a:txBody>
                  <a:tcPr/>
                </a:tc>
                <a:tc>
                  <a:txBody>
                    <a:bodyPr/>
                    <a:lstStyle/>
                    <a:p>
                      <a:r>
                        <a:rPr lang="en-US" sz="1000"/>
                        <a:t>13.666666666667</a:t>
                      </a:r>
                      <a:endParaRPr lang="en-US" sz="1000"/>
                    </a:p>
                  </a:txBody>
                  <a:tcPr/>
                </a:tc>
                <a:tc>
                  <a:txBody>
                    <a:bodyPr/>
                    <a:lstStyle/>
                    <a:p>
                      <a:r>
                        <a:rPr lang="en-US" sz="1000"/>
                        <a:t>486</a:t>
                      </a:r>
                      <a:endParaRPr lang="en-US" sz="1000"/>
                    </a:p>
                  </a:txBody>
                  <a:tcPr/>
                </a:tc>
                <a:extLst>
                  <a:ext uri="{0D108BD9-81ED-4DB2-BD59-A6C34878D82A}">
                    <a16:rowId xmlns:a16="http://schemas.microsoft.com/office/drawing/2014/main" val="273009684"/>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490</a:t>
                      </a:r>
                      <a:endParaRPr lang="en-US" sz="1000"/>
                    </a:p>
                  </a:txBody>
                  <a:tcPr/>
                </a:tc>
                <a:tc>
                  <a:txBody>
                    <a:bodyPr/>
                    <a:lstStyle/>
                    <a:p>
                      <a:r>
                        <a:rPr lang="en-US" sz="1000"/>
                        <a:t>25</a:t>
                      </a:r>
                      <a:endParaRPr lang="en-US" sz="1000"/>
                    </a:p>
                  </a:txBody>
                  <a:tcPr/>
                </a:tc>
                <a:tc>
                  <a:txBody>
                    <a:bodyPr/>
                    <a:lstStyle/>
                    <a:p>
                      <a:r>
                        <a:rPr lang="en-US" sz="1000"/>
                        <a:t>515</a:t>
                      </a:r>
                      <a:endParaRPr lang="en-US" sz="1000"/>
                    </a:p>
                  </a:txBody>
                  <a:tcPr/>
                </a:tc>
                <a:extLst>
                  <a:ext uri="{0D108BD9-81ED-4DB2-BD59-A6C34878D82A}">
                    <a16:rowId xmlns:a16="http://schemas.microsoft.com/office/drawing/2014/main" val="2232618102"/>
                  </a:ext>
                </a:extLst>
              </a:tr>
              <a:tr h="370840">
                <a:tc>
                  <a:txBody>
                    <a:bodyPr/>
                    <a:lstStyle/>
                    <a:p>
                      <a:r>
                        <a:rPr lang="ar-AE" sz="1000"/>
                        <a:t>#اليوم_العالمي_للغة_العربية</a:t>
                      </a:r>
                      <a:endParaRPr lang="en-US" sz="1000"/>
                    </a:p>
                  </a:txBody>
                  <a:tcPr/>
                </a:tc>
                <a:tc>
                  <a:txBody>
                    <a:bodyPr/>
                    <a:lstStyle/>
                    <a:p>
                      <a:r>
                        <a:rPr lang="en-US" sz="1000"/>
                        <a:t>1</a:t>
                      </a:r>
                      <a:endParaRPr lang="en-US" sz="1000"/>
                    </a:p>
                  </a:txBody>
                  <a:tcPr/>
                </a:tc>
                <a:tc>
                  <a:txBody>
                    <a:bodyPr/>
                    <a:lstStyle/>
                    <a:p>
                      <a:r>
                        <a:rPr lang="en-US" sz="1000"/>
                        <a:t>430</a:t>
                      </a:r>
                      <a:endParaRPr lang="en-US" sz="1000"/>
                    </a:p>
                  </a:txBody>
                  <a:tcPr/>
                </a:tc>
                <a:tc>
                  <a:txBody>
                    <a:bodyPr/>
                    <a:lstStyle/>
                    <a:p>
                      <a:r>
                        <a:rPr lang="en-US" sz="1000"/>
                        <a:t>2</a:t>
                      </a:r>
                      <a:endParaRPr lang="en-US" sz="1000"/>
                    </a:p>
                  </a:txBody>
                  <a:tcPr/>
                </a:tc>
                <a:tc>
                  <a:txBody>
                    <a:bodyPr/>
                    <a:lstStyle/>
                    <a:p>
                      <a:r>
                        <a:rPr lang="en-US" sz="1000"/>
                        <a:t>432</a:t>
                      </a:r>
                      <a:endParaRPr lang="en-US" sz="1000"/>
                    </a:p>
                  </a:txBody>
                  <a:tcPr/>
                </a:tc>
                <a:extLst>
                  <a:ext uri="{0D108BD9-81ED-4DB2-BD59-A6C34878D82A}">
                    <a16:rowId xmlns:a16="http://schemas.microsoft.com/office/drawing/2014/main" val="2899019121"/>
                  </a:ext>
                </a:extLst>
              </a:tr>
              <a:tr h="370840">
                <a:tc>
                  <a:txBody>
                    <a:bodyPr/>
                    <a:lstStyle/>
                    <a:p>
                      <a:r>
                        <a:rPr lang="ar-AE" sz="1000"/>
                        <a:t>#الكويت</a:t>
                      </a:r>
                      <a:endParaRPr lang="en-US" sz="1000"/>
                    </a:p>
                  </a:txBody>
                  <a:tcPr/>
                </a:tc>
                <a:tc>
                  <a:txBody>
                    <a:bodyPr/>
                    <a:lstStyle/>
                    <a:p>
                      <a:r>
                        <a:rPr lang="en-US" sz="1000"/>
                        <a:t>1</a:t>
                      </a:r>
                      <a:endParaRPr lang="en-US" sz="1000"/>
                    </a:p>
                  </a:txBody>
                  <a:tcPr/>
                </a:tc>
                <a:tc>
                  <a:txBody>
                    <a:bodyPr/>
                    <a:lstStyle/>
                    <a:p>
                      <a:r>
                        <a:rPr lang="en-US" sz="1000"/>
                        <a:t>512</a:t>
                      </a:r>
                      <a:endParaRPr lang="en-US" sz="1000"/>
                    </a:p>
                  </a:txBody>
                  <a:tcPr/>
                </a:tc>
                <a:tc>
                  <a:txBody>
                    <a:bodyPr/>
                    <a:lstStyle/>
                    <a:p>
                      <a:r>
                        <a:rPr lang="en-US" sz="1000"/>
                        <a:t>10</a:t>
                      </a:r>
                      <a:endParaRPr lang="en-US" sz="1000"/>
                    </a:p>
                  </a:txBody>
                  <a:tcPr/>
                </a:tc>
                <a:tc>
                  <a:txBody>
                    <a:bodyPr/>
                    <a:lstStyle/>
                    <a:p>
                      <a:r>
                        <a:rPr lang="en-US" sz="1000"/>
                        <a:t>522</a:t>
                      </a:r>
                      <a:endParaRPr lang="en-US" sz="1000"/>
                    </a:p>
                  </a:txBody>
                  <a:tcPr/>
                </a:tc>
                <a:extLst>
                  <a:ext uri="{0D108BD9-81ED-4DB2-BD59-A6C34878D82A}">
                    <a16:rowId xmlns:a16="http://schemas.microsoft.com/office/drawing/2014/main" val="4106678196"/>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1744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69156925"/>
                    </a:ext>
                  </a:extLst>
                </a:gridCol>
                <a:gridCol w="1481328">
                  <a:extLst>
                    <a:ext uri="{9D8B030D-6E8A-4147-A177-3AD203B41FA5}">
                      <a16:colId xmlns:a16="http://schemas.microsoft.com/office/drawing/2014/main" val="4068392023"/>
                    </a:ext>
                  </a:extLst>
                </a:gridCol>
                <a:gridCol w="1481328">
                  <a:extLst>
                    <a:ext uri="{9D8B030D-6E8A-4147-A177-3AD203B41FA5}">
                      <a16:colId xmlns:a16="http://schemas.microsoft.com/office/drawing/2014/main" val="1489270996"/>
                    </a:ext>
                  </a:extLst>
                </a:gridCol>
                <a:gridCol w="1481328">
                  <a:extLst>
                    <a:ext uri="{9D8B030D-6E8A-4147-A177-3AD203B41FA5}">
                      <a16:colId xmlns:a16="http://schemas.microsoft.com/office/drawing/2014/main" val="3386136485"/>
                    </a:ext>
                  </a:extLst>
                </a:gridCol>
                <a:gridCol w="1481328">
                  <a:extLst>
                    <a:ext uri="{9D8B030D-6E8A-4147-A177-3AD203B41FA5}">
                      <a16:colId xmlns:a16="http://schemas.microsoft.com/office/drawing/2014/main" val="4155894091"/>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790037291"/>
                  </a:ext>
                </a:extLst>
              </a:tr>
              <a:tr h="370840">
                <a:tc>
                  <a:txBody>
                    <a:bodyPr/>
                    <a:lstStyle/>
                    <a:p>
                      <a:r>
                        <a:rPr lang="en-US" sz="1000"/>
                        <a:t>#abk_sunday</a:t>
                      </a:r>
                      <a:endParaRPr lang="en-US" sz="1000"/>
                    </a:p>
                  </a:txBody>
                  <a:tcPr/>
                </a:tc>
                <a:tc>
                  <a:txBody>
                    <a:bodyPr/>
                    <a:lstStyle/>
                    <a:p>
                      <a:r>
                        <a:rPr lang="en-US" sz="1000"/>
                        <a:t>1</a:t>
                      </a:r>
                      <a:endParaRPr lang="en-US" sz="1000"/>
                    </a:p>
                  </a:txBody>
                  <a:tcPr/>
                </a:tc>
                <a:tc>
                  <a:txBody>
                    <a:bodyPr/>
                    <a:lstStyle/>
                    <a:p>
                      <a:r>
                        <a:rPr lang="en-US" sz="1000"/>
                        <a:t>155</a:t>
                      </a:r>
                      <a:endParaRPr lang="en-US" sz="1000"/>
                    </a:p>
                  </a:txBody>
                  <a:tcPr/>
                </a:tc>
                <a:tc>
                  <a:txBody>
                    <a:bodyPr/>
                    <a:lstStyle/>
                    <a:p>
                      <a:r>
                        <a:rPr lang="en-US" sz="1000"/>
                        <a:t>0</a:t>
                      </a:r>
                      <a:endParaRPr lang="en-US" sz="1000"/>
                    </a:p>
                  </a:txBody>
                  <a:tcPr/>
                </a:tc>
                <a:tc>
                  <a:txBody>
                    <a:bodyPr/>
                    <a:lstStyle/>
                    <a:p>
                      <a:r>
                        <a:rPr lang="en-US" sz="1000"/>
                        <a:t>155</a:t>
                      </a:r>
                      <a:endParaRPr lang="en-US" sz="1000"/>
                    </a:p>
                  </a:txBody>
                  <a:tcPr/>
                </a:tc>
                <a:extLst>
                  <a:ext uri="{0D108BD9-81ED-4DB2-BD59-A6C34878D82A}">
                    <a16:rowId xmlns:a16="http://schemas.microsoft.com/office/drawing/2014/main" val="734345122"/>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120</a:t>
                      </a:r>
                      <a:endParaRPr lang="en-US" sz="1000"/>
                    </a:p>
                  </a:txBody>
                  <a:tcPr/>
                </a:tc>
                <a:tc>
                  <a:txBody>
                    <a:bodyPr/>
                    <a:lstStyle/>
                    <a:p>
                      <a:r>
                        <a:rPr lang="en-US" sz="1000"/>
                        <a:t>0</a:t>
                      </a:r>
                      <a:endParaRPr lang="en-US" sz="1000"/>
                    </a:p>
                  </a:txBody>
                  <a:tcPr/>
                </a:tc>
                <a:tc>
                  <a:txBody>
                    <a:bodyPr/>
                    <a:lstStyle/>
                    <a:p>
                      <a:r>
                        <a:rPr lang="en-US" sz="1000"/>
                        <a:t>120</a:t>
                      </a:r>
                      <a:endParaRPr lang="en-US" sz="1000"/>
                    </a:p>
                  </a:txBody>
                  <a:tcPr/>
                </a:tc>
                <a:extLst>
                  <a:ext uri="{0D108BD9-81ED-4DB2-BD59-A6C34878D82A}">
                    <a16:rowId xmlns:a16="http://schemas.microsoft.com/office/drawing/2014/main" val="2016549782"/>
                  </a:ext>
                </a:extLst>
              </a:tr>
              <a:tr h="370840">
                <a:tc>
                  <a:txBody>
                    <a:bodyPr/>
                    <a:lstStyle/>
                    <a:p>
                      <a:r>
                        <a:rPr lang="en-US" sz="1000"/>
                        <a:t>#abk_kuwait</a:t>
                      </a:r>
                      <a:endParaRPr lang="en-US" sz="1000"/>
                    </a:p>
                  </a:txBody>
                  <a:tcPr/>
                </a:tc>
                <a:tc>
                  <a:txBody>
                    <a:bodyPr/>
                    <a:lstStyle/>
                    <a:p>
                      <a:r>
                        <a:rPr lang="en-US" sz="1000"/>
                        <a:t>1</a:t>
                      </a:r>
                      <a:endParaRPr lang="en-US" sz="1000"/>
                    </a:p>
                  </a:txBody>
                  <a:tcPr/>
                </a:tc>
                <a:tc>
                  <a:txBody>
                    <a:bodyPr/>
                    <a:lstStyle/>
                    <a:p>
                      <a:r>
                        <a:rPr lang="en-US" sz="1000"/>
                        <a:t>120</a:t>
                      </a:r>
                      <a:endParaRPr lang="en-US" sz="1000"/>
                    </a:p>
                  </a:txBody>
                  <a:tcPr/>
                </a:tc>
                <a:tc>
                  <a:txBody>
                    <a:bodyPr/>
                    <a:lstStyle/>
                    <a:p>
                      <a:r>
                        <a:rPr lang="en-US" sz="1000"/>
                        <a:t>0</a:t>
                      </a:r>
                      <a:endParaRPr lang="en-US" sz="1000"/>
                    </a:p>
                  </a:txBody>
                  <a:tcPr/>
                </a:tc>
                <a:tc>
                  <a:txBody>
                    <a:bodyPr/>
                    <a:lstStyle/>
                    <a:p>
                      <a:r>
                        <a:rPr lang="en-US" sz="1000"/>
                        <a:t>120</a:t>
                      </a:r>
                      <a:endParaRPr lang="en-US" sz="1000"/>
                    </a:p>
                  </a:txBody>
                  <a:tcPr/>
                </a:tc>
                <a:extLst>
                  <a:ext uri="{0D108BD9-81ED-4DB2-BD59-A6C34878D82A}">
                    <a16:rowId xmlns:a16="http://schemas.microsoft.com/office/drawing/2014/main" val="3282111481"/>
                  </a:ext>
                </a:extLst>
              </a:tr>
              <a:tr h="370840">
                <a:tc>
                  <a:txBody>
                    <a:bodyPr/>
                    <a:lstStyle/>
                    <a:p>
                      <a:r>
                        <a:rPr lang="en-US" sz="1000"/>
                        <a:t>#abk_cares</a:t>
                      </a:r>
                      <a:endParaRPr lang="en-US" sz="1000"/>
                    </a:p>
                  </a:txBody>
                  <a:tcPr/>
                </a:tc>
                <a:tc>
                  <a:txBody>
                    <a:bodyPr/>
                    <a:lstStyle/>
                    <a:p>
                      <a:r>
                        <a:rPr lang="en-US" sz="1000"/>
                        <a:t>1</a:t>
                      </a:r>
                      <a:endParaRPr lang="en-US" sz="1000"/>
                    </a:p>
                  </a:txBody>
                  <a:tcPr/>
                </a:tc>
                <a:tc>
                  <a:txBody>
                    <a:bodyPr/>
                    <a:lstStyle/>
                    <a:p>
                      <a:r>
                        <a:rPr lang="en-US" sz="1000"/>
                        <a:t>181</a:t>
                      </a:r>
                      <a:endParaRPr lang="en-US" sz="1000"/>
                    </a:p>
                  </a:txBody>
                  <a:tcPr/>
                </a:tc>
                <a:tc>
                  <a:txBody>
                    <a:bodyPr/>
                    <a:lstStyle/>
                    <a:p>
                      <a:r>
                        <a:rPr lang="en-US" sz="1000"/>
                        <a:t>5</a:t>
                      </a:r>
                      <a:endParaRPr lang="en-US" sz="1000"/>
                    </a:p>
                  </a:txBody>
                  <a:tcPr/>
                </a:tc>
                <a:tc>
                  <a:txBody>
                    <a:bodyPr/>
                    <a:lstStyle/>
                    <a:p>
                      <a:r>
                        <a:rPr lang="en-US" sz="1000"/>
                        <a:t>186</a:t>
                      </a:r>
                      <a:endParaRPr lang="en-US" sz="1000"/>
                    </a:p>
                  </a:txBody>
                  <a:tcPr/>
                </a:tc>
                <a:extLst>
                  <a:ext uri="{0D108BD9-81ED-4DB2-BD59-A6C34878D82A}">
                    <a16:rowId xmlns:a16="http://schemas.microsoft.com/office/drawing/2014/main" val="913240400"/>
                  </a:ext>
                </a:extLst>
              </a:tr>
              <a:tr h="370840">
                <a:tc>
                  <a:txBody>
                    <a:bodyPr/>
                    <a:lstStyle/>
                    <a:p>
                      <a:r>
                        <a:rPr lang="en-US" sz="1000"/>
                        <a:t>#ABK_Cards</a:t>
                      </a:r>
                      <a:endParaRPr lang="en-US" sz="1000"/>
                    </a:p>
                  </a:txBody>
                  <a:tcPr/>
                </a:tc>
                <a:tc>
                  <a:txBody>
                    <a:bodyPr/>
                    <a:lstStyle/>
                    <a:p>
                      <a:r>
                        <a:rPr lang="en-US" sz="1000"/>
                        <a:t>1</a:t>
                      </a:r>
                      <a:endParaRPr lang="en-US" sz="1000"/>
                    </a:p>
                  </a:txBody>
                  <a:tcPr/>
                </a:tc>
                <a:tc>
                  <a:txBody>
                    <a:bodyPr/>
                    <a:lstStyle/>
                    <a:p>
                      <a:r>
                        <a:rPr lang="en-US" sz="1000"/>
                        <a:t>126</a:t>
                      </a:r>
                      <a:endParaRPr lang="en-US" sz="1000"/>
                    </a:p>
                  </a:txBody>
                  <a:tcPr/>
                </a:tc>
                <a:tc>
                  <a:txBody>
                    <a:bodyPr/>
                    <a:lstStyle/>
                    <a:p>
                      <a:r>
                        <a:rPr lang="en-US" sz="1000"/>
                        <a:t>0</a:t>
                      </a:r>
                      <a:endParaRPr lang="en-US" sz="1000"/>
                    </a:p>
                  </a:txBody>
                  <a:tcPr/>
                </a:tc>
                <a:tc>
                  <a:txBody>
                    <a:bodyPr/>
                    <a:lstStyle/>
                    <a:p>
                      <a:r>
                        <a:rPr lang="en-US" sz="1000"/>
                        <a:t>126</a:t>
                      </a:r>
                      <a:endParaRPr lang="en-US" sz="1000"/>
                    </a:p>
                  </a:txBody>
                  <a:tcPr/>
                </a:tc>
                <a:extLst>
                  <a:ext uri="{0D108BD9-81ED-4DB2-BD59-A6C34878D82A}">
                    <a16:rowId xmlns:a16="http://schemas.microsoft.com/office/drawing/2014/main" val="2704798409"/>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7464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47246675"/>
                    </a:ext>
                  </a:extLst>
                </a:gridCol>
                <a:gridCol w="1481328">
                  <a:extLst>
                    <a:ext uri="{9D8B030D-6E8A-4147-A177-3AD203B41FA5}">
                      <a16:colId xmlns:a16="http://schemas.microsoft.com/office/drawing/2014/main" val="3476037165"/>
                    </a:ext>
                  </a:extLst>
                </a:gridCol>
                <a:gridCol w="1481328">
                  <a:extLst>
                    <a:ext uri="{9D8B030D-6E8A-4147-A177-3AD203B41FA5}">
                      <a16:colId xmlns:a16="http://schemas.microsoft.com/office/drawing/2014/main" val="4294568873"/>
                    </a:ext>
                  </a:extLst>
                </a:gridCol>
                <a:gridCol w="1481328">
                  <a:extLst>
                    <a:ext uri="{9D8B030D-6E8A-4147-A177-3AD203B41FA5}">
                      <a16:colId xmlns:a16="http://schemas.microsoft.com/office/drawing/2014/main" val="775006583"/>
                    </a:ext>
                  </a:extLst>
                </a:gridCol>
                <a:gridCol w="1481328">
                  <a:extLst>
                    <a:ext uri="{9D8B030D-6E8A-4147-A177-3AD203B41FA5}">
                      <a16:colId xmlns:a16="http://schemas.microsoft.com/office/drawing/2014/main" val="639119507"/>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127686339"/>
                  </a:ext>
                </a:extLst>
              </a:tr>
              <a:tr h="370840">
                <a:tc>
                  <a:txBody>
                    <a:bodyPr/>
                    <a:lstStyle/>
                    <a:p>
                      <a:r>
                        <a:rPr lang="en-US" sz="1000"/>
                        <a:t>#Gulfbank</a:t>
                      </a:r>
                      <a:endParaRPr lang="en-US" sz="1000"/>
                    </a:p>
                  </a:txBody>
                  <a:tcPr/>
                </a:tc>
                <a:tc>
                  <a:txBody>
                    <a:bodyPr/>
                    <a:lstStyle/>
                    <a:p>
                      <a:r>
                        <a:rPr lang="en-US" sz="1000"/>
                        <a:t>1</a:t>
                      </a:r>
                      <a:endParaRPr lang="en-US" sz="1000"/>
                    </a:p>
                  </a:txBody>
                  <a:tcPr/>
                </a:tc>
                <a:tc>
                  <a:txBody>
                    <a:bodyPr/>
                    <a:lstStyle/>
                    <a:p>
                      <a:r>
                        <a:rPr lang="en-US" sz="1000"/>
                        <a:t>403</a:t>
                      </a:r>
                      <a:endParaRPr lang="en-US" sz="1000"/>
                    </a:p>
                  </a:txBody>
                  <a:tcPr/>
                </a:tc>
                <a:tc>
                  <a:txBody>
                    <a:bodyPr/>
                    <a:lstStyle/>
                    <a:p>
                      <a:r>
                        <a:rPr lang="en-US" sz="1000"/>
                        <a:t>31</a:t>
                      </a:r>
                      <a:endParaRPr lang="en-US" sz="1000"/>
                    </a:p>
                  </a:txBody>
                  <a:tcPr/>
                </a:tc>
                <a:tc>
                  <a:txBody>
                    <a:bodyPr/>
                    <a:lstStyle/>
                    <a:p>
                      <a:r>
                        <a:rPr lang="en-US" sz="1000"/>
                        <a:t>434</a:t>
                      </a:r>
                      <a:endParaRPr lang="en-US" sz="1000"/>
                    </a:p>
                  </a:txBody>
                  <a:tcPr/>
                </a:tc>
                <a:extLst>
                  <a:ext uri="{0D108BD9-81ED-4DB2-BD59-A6C34878D82A}">
                    <a16:rowId xmlns:a16="http://schemas.microsoft.com/office/drawing/2014/main" val="2131420526"/>
                  </a:ext>
                </a:extLst>
              </a:tr>
              <a:tr h="370840">
                <a:tc>
                  <a:txBody>
                    <a:bodyPr/>
                    <a:lstStyle/>
                    <a:p>
                      <a:r>
                        <a:rPr lang="en-US" sz="1000"/>
                        <a:t>#gulfbankCSR</a:t>
                      </a:r>
                      <a:endParaRPr lang="en-US" sz="1000"/>
                    </a:p>
                  </a:txBody>
                  <a:tcPr/>
                </a:tc>
                <a:tc>
                  <a:txBody>
                    <a:bodyPr/>
                    <a:lstStyle/>
                    <a:p>
                      <a:r>
                        <a:rPr lang="en-US" sz="1000"/>
                        <a:t>1</a:t>
                      </a:r>
                      <a:endParaRPr lang="en-US" sz="1000"/>
                    </a:p>
                  </a:txBody>
                  <a:tcPr/>
                </a:tc>
                <a:tc>
                  <a:txBody>
                    <a:bodyPr/>
                    <a:lstStyle/>
                    <a:p>
                      <a:r>
                        <a:rPr lang="en-US" sz="1000"/>
                        <a:t>403</a:t>
                      </a:r>
                      <a:endParaRPr lang="en-US" sz="1000"/>
                    </a:p>
                  </a:txBody>
                  <a:tcPr/>
                </a:tc>
                <a:tc>
                  <a:txBody>
                    <a:bodyPr/>
                    <a:lstStyle/>
                    <a:p>
                      <a:r>
                        <a:rPr lang="en-US" sz="1000"/>
                        <a:t>31</a:t>
                      </a:r>
                      <a:endParaRPr lang="en-US" sz="1000"/>
                    </a:p>
                  </a:txBody>
                  <a:tcPr/>
                </a:tc>
                <a:tc>
                  <a:txBody>
                    <a:bodyPr/>
                    <a:lstStyle/>
                    <a:p>
                      <a:r>
                        <a:rPr lang="en-US" sz="1000"/>
                        <a:t>434</a:t>
                      </a:r>
                      <a:endParaRPr lang="en-US" sz="1000"/>
                    </a:p>
                  </a:txBody>
                  <a:tcPr/>
                </a:tc>
                <a:extLst>
                  <a:ext uri="{0D108BD9-81ED-4DB2-BD59-A6C34878D82A}">
                    <a16:rowId xmlns:a16="http://schemas.microsoft.com/office/drawing/2014/main" val="790608963"/>
                  </a:ext>
                </a:extLst>
              </a:tr>
              <a:tr h="370840">
                <a:tc>
                  <a:txBody>
                    <a:bodyPr/>
                    <a:lstStyle/>
                    <a:p>
                      <a:r>
                        <a:rPr lang="en-US" sz="1000"/>
                        <a:t>#CSR</a:t>
                      </a:r>
                      <a:endParaRPr lang="en-US" sz="1000"/>
                    </a:p>
                  </a:txBody>
                  <a:tcPr/>
                </a:tc>
                <a:tc>
                  <a:txBody>
                    <a:bodyPr/>
                    <a:lstStyle/>
                    <a:p>
                      <a:r>
                        <a:rPr lang="en-US" sz="1000"/>
                        <a:t>1</a:t>
                      </a:r>
                      <a:endParaRPr lang="en-US" sz="1000"/>
                    </a:p>
                  </a:txBody>
                  <a:tcPr/>
                </a:tc>
                <a:tc>
                  <a:txBody>
                    <a:bodyPr/>
                    <a:lstStyle/>
                    <a:p>
                      <a:r>
                        <a:rPr lang="en-US" sz="1000"/>
                        <a:t>403</a:t>
                      </a:r>
                      <a:endParaRPr lang="en-US" sz="1000"/>
                    </a:p>
                  </a:txBody>
                  <a:tcPr/>
                </a:tc>
                <a:tc>
                  <a:txBody>
                    <a:bodyPr/>
                    <a:lstStyle/>
                    <a:p>
                      <a:r>
                        <a:rPr lang="en-US" sz="1000"/>
                        <a:t>31</a:t>
                      </a:r>
                      <a:endParaRPr lang="en-US" sz="1000"/>
                    </a:p>
                  </a:txBody>
                  <a:tcPr/>
                </a:tc>
                <a:tc>
                  <a:txBody>
                    <a:bodyPr/>
                    <a:lstStyle/>
                    <a:p>
                      <a:r>
                        <a:rPr lang="en-US" sz="1000"/>
                        <a:t>434</a:t>
                      </a:r>
                      <a:endParaRPr lang="en-US" sz="1000"/>
                    </a:p>
                  </a:txBody>
                  <a:tcPr/>
                </a:tc>
                <a:extLst>
                  <a:ext uri="{0D108BD9-81ED-4DB2-BD59-A6C34878D82A}">
                    <a16:rowId xmlns:a16="http://schemas.microsoft.com/office/drawing/2014/main" val="2332562716"/>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535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47282540"/>
                    </a:ext>
                  </a:extLst>
                </a:gridCol>
                <a:gridCol w="1481328">
                  <a:extLst>
                    <a:ext uri="{9D8B030D-6E8A-4147-A177-3AD203B41FA5}">
                      <a16:colId xmlns:a16="http://schemas.microsoft.com/office/drawing/2014/main" val="1972520059"/>
                    </a:ext>
                  </a:extLst>
                </a:gridCol>
                <a:gridCol w="1481328">
                  <a:extLst>
                    <a:ext uri="{9D8B030D-6E8A-4147-A177-3AD203B41FA5}">
                      <a16:colId xmlns:a16="http://schemas.microsoft.com/office/drawing/2014/main" val="2785164435"/>
                    </a:ext>
                  </a:extLst>
                </a:gridCol>
                <a:gridCol w="1481328">
                  <a:extLst>
                    <a:ext uri="{9D8B030D-6E8A-4147-A177-3AD203B41FA5}">
                      <a16:colId xmlns:a16="http://schemas.microsoft.com/office/drawing/2014/main" val="1905419801"/>
                    </a:ext>
                  </a:extLst>
                </a:gridCol>
                <a:gridCol w="1481328">
                  <a:extLst>
                    <a:ext uri="{9D8B030D-6E8A-4147-A177-3AD203B41FA5}">
                      <a16:colId xmlns:a16="http://schemas.microsoft.com/office/drawing/2014/main" val="1691234860"/>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302035325"/>
                  </a:ext>
                </a:extLst>
              </a:tr>
              <a:tr h="370840">
                <a:tc>
                  <a:txBody>
                    <a:bodyPr/>
                    <a:lstStyle/>
                    <a:p>
                      <a:r>
                        <a:rPr lang="en-US" sz="1000"/>
                        <a:t>#BurganBankDraws</a:t>
                      </a:r>
                      <a:endParaRPr lang="en-US" sz="1000"/>
                    </a:p>
                  </a:txBody>
                  <a:tcPr/>
                </a:tc>
                <a:tc>
                  <a:txBody>
                    <a:bodyPr/>
                    <a:lstStyle/>
                    <a:p>
                      <a:r>
                        <a:rPr lang="en-US" sz="1000"/>
                        <a:t>3</a:t>
                      </a:r>
                      <a:endParaRPr lang="en-US" sz="1000"/>
                    </a:p>
                  </a:txBody>
                  <a:tcPr/>
                </a:tc>
                <a:tc>
                  <a:txBody>
                    <a:bodyPr/>
                    <a:lstStyle/>
                    <a:p>
                      <a:r>
                        <a:rPr lang="en-US" sz="1000"/>
                        <a:t>113.66666666667</a:t>
                      </a:r>
                      <a:endParaRPr lang="en-US" sz="1000"/>
                    </a:p>
                  </a:txBody>
                  <a:tcPr/>
                </a:tc>
                <a:tc>
                  <a:txBody>
                    <a:bodyPr/>
                    <a:lstStyle/>
                    <a:p>
                      <a:r>
                        <a:rPr lang="en-US" sz="1000"/>
                        <a:t>3</a:t>
                      </a:r>
                      <a:endParaRPr lang="en-US" sz="1000"/>
                    </a:p>
                  </a:txBody>
                  <a:tcPr/>
                </a:tc>
                <a:tc>
                  <a:txBody>
                    <a:bodyPr/>
                    <a:lstStyle/>
                    <a:p>
                      <a:r>
                        <a:rPr lang="en-US" sz="1000"/>
                        <a:t>116.66666666667</a:t>
                      </a:r>
                      <a:endParaRPr lang="en-US" sz="1000"/>
                    </a:p>
                  </a:txBody>
                  <a:tcPr/>
                </a:tc>
                <a:extLst>
                  <a:ext uri="{0D108BD9-81ED-4DB2-BD59-A6C34878D82A}">
                    <a16:rowId xmlns:a16="http://schemas.microsoft.com/office/drawing/2014/main" val="3505666134"/>
                  </a:ext>
                </a:extLst>
              </a:tr>
              <a:tr h="370840">
                <a:tc>
                  <a:txBody>
                    <a:bodyPr/>
                    <a:lstStyle/>
                    <a:p>
                      <a:r>
                        <a:rPr lang="en-US" sz="1000"/>
                        <a:t>#BurganBankWinners</a:t>
                      </a:r>
                      <a:endParaRPr lang="en-US" sz="1000"/>
                    </a:p>
                  </a:txBody>
                  <a:tcPr/>
                </a:tc>
                <a:tc>
                  <a:txBody>
                    <a:bodyPr/>
                    <a:lstStyle/>
                    <a:p>
                      <a:r>
                        <a:rPr lang="en-US" sz="1000"/>
                        <a:t>3</a:t>
                      </a:r>
                      <a:endParaRPr lang="en-US" sz="1000"/>
                    </a:p>
                  </a:txBody>
                  <a:tcPr/>
                </a:tc>
                <a:tc>
                  <a:txBody>
                    <a:bodyPr/>
                    <a:lstStyle/>
                    <a:p>
                      <a:r>
                        <a:rPr lang="en-US" sz="1000"/>
                        <a:t>113.66666666667</a:t>
                      </a:r>
                      <a:endParaRPr lang="en-US" sz="1000"/>
                    </a:p>
                  </a:txBody>
                  <a:tcPr/>
                </a:tc>
                <a:tc>
                  <a:txBody>
                    <a:bodyPr/>
                    <a:lstStyle/>
                    <a:p>
                      <a:r>
                        <a:rPr lang="en-US" sz="1000"/>
                        <a:t>3</a:t>
                      </a:r>
                      <a:endParaRPr lang="en-US" sz="1000"/>
                    </a:p>
                  </a:txBody>
                  <a:tcPr/>
                </a:tc>
                <a:tc>
                  <a:txBody>
                    <a:bodyPr/>
                    <a:lstStyle/>
                    <a:p>
                      <a:r>
                        <a:rPr lang="en-US" sz="1000"/>
                        <a:t>116.66666666667</a:t>
                      </a:r>
                      <a:endParaRPr lang="en-US" sz="1000"/>
                    </a:p>
                  </a:txBody>
                  <a:tcPr/>
                </a:tc>
                <a:extLst>
                  <a:ext uri="{0D108BD9-81ED-4DB2-BD59-A6C34878D82A}">
                    <a16:rowId xmlns:a16="http://schemas.microsoft.com/office/drawing/2014/main" val="286442542"/>
                  </a:ext>
                </a:extLst>
              </a:tr>
              <a:tr h="370840">
                <a:tc>
                  <a:txBody>
                    <a:bodyPr/>
                    <a:lstStyle/>
                    <a:p>
                      <a:r>
                        <a:rPr lang="en-US" sz="1000"/>
                        <a:t>#BurganBankYawmi</a:t>
                      </a:r>
                      <a:endParaRPr lang="en-US" sz="1000"/>
                    </a:p>
                  </a:txBody>
                  <a:tcPr/>
                </a:tc>
                <a:tc>
                  <a:txBody>
                    <a:bodyPr/>
                    <a:lstStyle/>
                    <a:p>
                      <a:r>
                        <a:rPr lang="en-US" sz="1000"/>
                        <a:t>2</a:t>
                      </a:r>
                      <a:endParaRPr lang="en-US" sz="1000"/>
                    </a:p>
                  </a:txBody>
                  <a:tcPr/>
                </a:tc>
                <a:tc>
                  <a:txBody>
                    <a:bodyPr/>
                    <a:lstStyle/>
                    <a:p>
                      <a:r>
                        <a:rPr lang="en-US" sz="1000"/>
                        <a:t>113</a:t>
                      </a:r>
                      <a:endParaRPr lang="en-US" sz="1000"/>
                    </a:p>
                  </a:txBody>
                  <a:tcPr/>
                </a:tc>
                <a:tc>
                  <a:txBody>
                    <a:bodyPr/>
                    <a:lstStyle/>
                    <a:p>
                      <a:r>
                        <a:rPr lang="en-US" sz="1000"/>
                        <a:t>4.5</a:t>
                      </a:r>
                      <a:endParaRPr lang="en-US" sz="1000"/>
                    </a:p>
                  </a:txBody>
                  <a:tcPr/>
                </a:tc>
                <a:tc>
                  <a:txBody>
                    <a:bodyPr/>
                    <a:lstStyle/>
                    <a:p>
                      <a:r>
                        <a:rPr lang="en-US" sz="1000"/>
                        <a:t>117.5</a:t>
                      </a:r>
                      <a:endParaRPr lang="en-US" sz="1000"/>
                    </a:p>
                  </a:txBody>
                  <a:tcPr/>
                </a:tc>
                <a:extLst>
                  <a:ext uri="{0D108BD9-81ED-4DB2-BD59-A6C34878D82A}">
                    <a16:rowId xmlns:a16="http://schemas.microsoft.com/office/drawing/2014/main" val="1221329522"/>
                  </a:ext>
                </a:extLst>
              </a:tr>
              <a:tr h="370840">
                <a:tc>
                  <a:txBody>
                    <a:bodyPr/>
                    <a:lstStyle/>
                    <a:p>
                      <a:r>
                        <a:rPr lang="en-US" sz="1000"/>
                        <a:t>#BurganBankYouth</a:t>
                      </a:r>
                      <a:endParaRPr lang="en-US" sz="1000"/>
                    </a:p>
                  </a:txBody>
                  <a:tcPr/>
                </a:tc>
                <a:tc>
                  <a:txBody>
                    <a:bodyPr/>
                    <a:lstStyle/>
                    <a:p>
                      <a:r>
                        <a:rPr lang="en-US" sz="1000"/>
                        <a:t>1</a:t>
                      </a:r>
                      <a:endParaRPr lang="en-US" sz="1000"/>
                    </a:p>
                  </a:txBody>
                  <a:tcPr/>
                </a:tc>
                <a:tc>
                  <a:txBody>
                    <a:bodyPr/>
                    <a:lstStyle/>
                    <a:p>
                      <a:r>
                        <a:rPr lang="en-US" sz="1000"/>
                        <a:t>115</a:t>
                      </a:r>
                      <a:endParaRPr lang="en-US" sz="1000"/>
                    </a:p>
                  </a:txBody>
                  <a:tcPr/>
                </a:tc>
                <a:tc>
                  <a:txBody>
                    <a:bodyPr/>
                    <a:lstStyle/>
                    <a:p>
                      <a:r>
                        <a:rPr lang="en-US" sz="1000"/>
                        <a:t>0</a:t>
                      </a:r>
                      <a:endParaRPr lang="en-US" sz="1000"/>
                    </a:p>
                  </a:txBody>
                  <a:tcPr/>
                </a:tc>
                <a:tc>
                  <a:txBody>
                    <a:bodyPr/>
                    <a:lstStyle/>
                    <a:p>
                      <a:r>
                        <a:rPr lang="en-US" sz="1000"/>
                        <a:t>115</a:t>
                      </a:r>
                      <a:endParaRPr lang="en-US" sz="1000"/>
                    </a:p>
                  </a:txBody>
                  <a:tcPr/>
                </a:tc>
                <a:extLst>
                  <a:ext uri="{0D108BD9-81ED-4DB2-BD59-A6C34878D82A}">
                    <a16:rowId xmlns:a16="http://schemas.microsoft.com/office/drawing/2014/main" val="3966310146"/>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65663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646</Words>
  <Application>Microsoft Office PowerPoint</Application>
  <PresentationFormat>On-screen Show (4:3)</PresentationFormat>
  <Paragraphs>347</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IG - Social Media Newsletter</vt:lpstr>
      <vt:lpstr>IG - Key Metrics Table</vt:lpstr>
      <vt:lpstr>Followers Distribution</vt:lpstr>
      <vt:lpstr>Interactions Distribution</vt:lpstr>
      <vt:lpstr>Interaction Rate</vt:lpstr>
      <vt:lpstr>Interaction Rate By Weekday</vt:lpstr>
      <vt:lpstr>Interaction Rate By Hour</vt:lpstr>
      <vt:lpstr>Posts Table - 1 of 3</vt:lpstr>
      <vt:lpstr>Posts Table - 2 of 3</vt:lpstr>
      <vt:lpstr>Posts Table - 3 of 3</vt:lpstr>
      <vt:lpstr>Hashtag Detection</vt:lpstr>
      <vt:lpstr>Hashtag Detection</vt:lpstr>
      <vt:lpstr>Hashtag Detection</vt:lpstr>
      <vt:lpstr>Hashtag Detection</vt:lpstr>
      <vt:lpstr>Hashtag Detection</vt:lpstr>
      <vt:lpstr>Hashtag Detection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 - Social Media Newsletter</dc:title>
  <dc:creator>Administrator</dc:creator>
  <cp:lastModifiedBy>Administrator</cp:lastModifiedBy>
  <cp:revision>1</cp:revision>
  <dcterms:created xsi:type="dcterms:W3CDTF">2016-12-22T07:56:29Z</dcterms:created>
  <dcterms:modified xsi:type="dcterms:W3CDTF">2016-12-22T07:56:58Z</dcterms:modified>
</cp:coreProperties>
</file>