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Sheet1!$A$2:$I$2</c:f>
              <c:numCache>
                <c:formatCode>General</c:formatCode>
                <c:ptCount val="9"/>
                <c:pt idx="0">
                  <c:v>174875</c:v>
                </c:pt>
                <c:pt idx="1">
                  <c:v>24375</c:v>
                </c:pt>
                <c:pt idx="2">
                  <c:v>190871</c:v>
                </c:pt>
                <c:pt idx="3">
                  <c:v>234464</c:v>
                </c:pt>
                <c:pt idx="4">
                  <c:v>59821</c:v>
                </c:pt>
                <c:pt idx="5">
                  <c:v>77836</c:v>
                </c:pt>
                <c:pt idx="6">
                  <c:v>20131</c:v>
                </c:pt>
                <c:pt idx="7">
                  <c:v>25451</c:v>
                </c:pt>
                <c:pt idx="8">
                  <c:v>9926</c:v>
                </c:pt>
              </c:numCache>
            </c:numRef>
          </c:val>
          <c:extLst>
            <c:ext xmlns:c16="http://schemas.microsoft.com/office/drawing/2014/chart" uri="{C3380CC4-5D6E-409C-BE32-E72D297353CC}">
              <c16:uniqueId val="{00000000-D32E-419E-8AE5-E767AB125B2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2648</c:v>
                </c:pt>
                <c:pt idx="1">
                  <c:v>186</c:v>
                </c:pt>
                <c:pt idx="2">
                  <c:v>14621</c:v>
                </c:pt>
                <c:pt idx="3">
                  <c:v>13863</c:v>
                </c:pt>
                <c:pt idx="4">
                  <c:v>1847</c:v>
                </c:pt>
                <c:pt idx="5">
                  <c:v>1967</c:v>
                </c:pt>
                <c:pt idx="6">
                  <c:v>757</c:v>
                </c:pt>
                <c:pt idx="7">
                  <c:v>582</c:v>
                </c:pt>
                <c:pt idx="8">
                  <c:v>560</c:v>
                </c:pt>
              </c:numCache>
            </c:numRef>
          </c:val>
          <c:extLst>
            <c:ext xmlns:c16="http://schemas.microsoft.com/office/drawing/2014/chart" uri="{C3380CC4-5D6E-409C-BE32-E72D297353CC}">
              <c16:uniqueId val="{00000000-37BB-4226-A0E0-9117F74CF35E}"/>
            </c:ext>
          </c:extLst>
        </c:ser>
        <c:ser>
          <c:idx val="1"/>
          <c:order val="1"/>
          <c:tx>
            <c:strRef>
              <c:f>Sheet1!$C$1</c:f>
              <c:strCache>
                <c:ptCount val="1"/>
                <c:pt idx="0">
                  <c:v>Comments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156</c:v>
                </c:pt>
                <c:pt idx="1">
                  <c:v>5</c:v>
                </c:pt>
                <c:pt idx="2">
                  <c:v>15052</c:v>
                </c:pt>
                <c:pt idx="3">
                  <c:v>5066</c:v>
                </c:pt>
                <c:pt idx="4">
                  <c:v>43</c:v>
                </c:pt>
                <c:pt idx="5">
                  <c:v>103</c:v>
                </c:pt>
                <c:pt idx="6">
                  <c:v>39</c:v>
                </c:pt>
                <c:pt idx="7">
                  <c:v>5</c:v>
                </c:pt>
                <c:pt idx="8">
                  <c:v>19</c:v>
                </c:pt>
              </c:numCache>
            </c:numRef>
          </c:val>
          <c:extLst>
            <c:ext xmlns:c16="http://schemas.microsoft.com/office/drawing/2014/chart" uri="{C3380CC4-5D6E-409C-BE32-E72D297353CC}">
              <c16:uniqueId val="{00000001-37BB-4226-A0E0-9117F74CF35E}"/>
            </c:ext>
          </c:extLst>
        </c:ser>
        <c:dLbls>
          <c:showLegendKey val="0"/>
          <c:showVal val="0"/>
          <c:showCatName val="0"/>
          <c:showSerName val="0"/>
          <c:showPercent val="0"/>
          <c:showBubbleSize val="0"/>
        </c:dLbls>
        <c:gapWidth val="150"/>
        <c:overlap val="100"/>
        <c:axId val="227869104"/>
        <c:axId val="227866480"/>
      </c:barChart>
      <c:catAx>
        <c:axId val="22786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866480"/>
        <c:crosses val="autoZero"/>
        <c:auto val="1"/>
        <c:lblAlgn val="ctr"/>
        <c:lblOffset val="100"/>
        <c:noMultiLvlLbl val="0"/>
      </c:catAx>
      <c:valAx>
        <c:axId val="227866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86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0.40099763176862002</c:v>
                </c:pt>
              </c:numCache>
            </c:numRef>
          </c:val>
          <c:smooth val="0"/>
          <c:extLst>
            <c:ext xmlns:c16="http://schemas.microsoft.com/office/drawing/2014/chart" uri="{C3380CC4-5D6E-409C-BE32-E72D297353CC}">
              <c16:uniqueId val="{00000000-3D63-41F2-A0A0-813F754B394E}"/>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0.78458757804797996</c:v>
                </c:pt>
              </c:numCache>
            </c:numRef>
          </c:val>
          <c:smooth val="0"/>
          <c:extLst>
            <c:ext xmlns:c16="http://schemas.microsoft.com/office/drawing/2014/chart" uri="{C3380CC4-5D6E-409C-BE32-E72D297353CC}">
              <c16:uniqueId val="{00000001-3D63-41F2-A0A0-813F754B394E}"/>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3.1151284191298001</c:v>
                </c:pt>
              </c:numCache>
            </c:numRef>
          </c:val>
          <c:smooth val="0"/>
          <c:extLst>
            <c:ext xmlns:c16="http://schemas.microsoft.com/office/drawing/2014/chart" uri="{C3380CC4-5D6E-409C-BE32-E72D297353CC}">
              <c16:uniqueId val="{00000002-3D63-41F2-A0A0-813F754B394E}"/>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0.89739778819819005</c:v>
                </c:pt>
              </c:numCache>
            </c:numRef>
          </c:val>
          <c:smooth val="0"/>
          <c:extLst>
            <c:ext xmlns:c16="http://schemas.microsoft.com/office/drawing/2014/chart" uri="{C3380CC4-5D6E-409C-BE32-E72D297353CC}">
              <c16:uniqueId val="{00000003-3D63-41F2-A0A0-813F754B394E}"/>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0.79016020602696002</c:v>
                </c:pt>
              </c:numCache>
            </c:numRef>
          </c:val>
          <c:smooth val="0"/>
          <c:extLst>
            <c:ext xmlns:c16="http://schemas.microsoft.com/office/drawing/2014/chart" uri="{C3380CC4-5D6E-409C-BE32-E72D297353CC}">
              <c16:uniqueId val="{00000004-3D63-41F2-A0A0-813F754B394E}"/>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0.66516709511567995</c:v>
                </c:pt>
              </c:numCache>
            </c:numRef>
          </c:val>
          <c:smooth val="0"/>
          <c:extLst>
            <c:ext xmlns:c16="http://schemas.microsoft.com/office/drawing/2014/chart" uri="{C3380CC4-5D6E-409C-BE32-E72D297353CC}">
              <c16:uniqueId val="{00000005-3D63-41F2-A0A0-813F754B394E}"/>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0.79101659544866998</c:v>
                </c:pt>
              </c:numCache>
            </c:numRef>
          </c:val>
          <c:smooth val="0"/>
          <c:extLst>
            <c:ext xmlns:c16="http://schemas.microsoft.com/office/drawing/2014/chart" uri="{C3380CC4-5D6E-409C-BE32-E72D297353CC}">
              <c16:uniqueId val="{00000006-3D63-41F2-A0A0-813F754B394E}"/>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0.57716510658381004</c:v>
                </c:pt>
              </c:numCache>
            </c:numRef>
          </c:val>
          <c:smooth val="0"/>
          <c:extLst>
            <c:ext xmlns:c16="http://schemas.microsoft.com/office/drawing/2014/chart" uri="{C3380CC4-5D6E-409C-BE32-E72D297353CC}">
              <c16:uniqueId val="{00000007-3D63-41F2-A0A0-813F754B394E}"/>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1.1689884918230999</c:v>
                </c:pt>
              </c:numCache>
            </c:numRef>
          </c:val>
          <c:smooth val="0"/>
          <c:extLst>
            <c:ext xmlns:c16="http://schemas.microsoft.com/office/drawing/2014/chart" uri="{C3380CC4-5D6E-409C-BE32-E72D297353CC}">
              <c16:uniqueId val="{00000008-3D63-41F2-A0A0-813F754B394E}"/>
            </c:ext>
          </c:extLst>
        </c:ser>
        <c:dLbls>
          <c:showLegendKey val="0"/>
          <c:showVal val="0"/>
          <c:showCatName val="0"/>
          <c:showSerName val="0"/>
          <c:showPercent val="0"/>
          <c:showBubbleSize val="0"/>
        </c:dLbls>
        <c:smooth val="0"/>
        <c:axId val="287173376"/>
        <c:axId val="287173048"/>
      </c:lineChart>
      <c:catAx>
        <c:axId val="2871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173048"/>
        <c:crosses val="autoZero"/>
        <c:auto val="1"/>
        <c:lblAlgn val="ctr"/>
        <c:lblOffset val="100"/>
        <c:noMultiLvlLbl val="0"/>
      </c:catAx>
      <c:valAx>
        <c:axId val="28717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1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0.40085775553967001</c:v>
                </c:pt>
              </c:numCache>
            </c:numRef>
          </c:val>
          <c:extLst>
            <c:ext xmlns:c16="http://schemas.microsoft.com/office/drawing/2014/chart" uri="{C3380CC4-5D6E-409C-BE32-E72D297353CC}">
              <c16:uniqueId val="{00000000-04D9-4BA5-AB83-09C094C0DB71}"/>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0.78358974358973998</c:v>
                </c:pt>
              </c:numCache>
            </c:numRef>
          </c:val>
          <c:extLst>
            <c:ext xmlns:c16="http://schemas.microsoft.com/office/drawing/2014/chart" uri="{C3380CC4-5D6E-409C-BE32-E72D297353CC}">
              <c16:uniqueId val="{00000001-04D9-4BA5-AB83-09C094C0DB71}"/>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3.1092203634916</c:v>
                </c:pt>
              </c:numCache>
            </c:numRef>
          </c:val>
          <c:extLst>
            <c:ext xmlns:c16="http://schemas.microsoft.com/office/drawing/2014/chart" uri="{C3380CC4-5D6E-409C-BE32-E72D297353CC}">
              <c16:uniqueId val="{00000002-04D9-4BA5-AB83-09C094C0DB71}"/>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0.89703418103513999</c:v>
                </c:pt>
              </c:numCache>
            </c:numRef>
          </c:val>
          <c:extLst>
            <c:ext xmlns:c16="http://schemas.microsoft.com/office/drawing/2014/chart" uri="{C3380CC4-5D6E-409C-BE32-E72D297353CC}">
              <c16:uniqueId val="{00000003-04D9-4BA5-AB83-09C094C0DB71}"/>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0.78985640494140996</c:v>
                </c:pt>
              </c:numCache>
            </c:numRef>
          </c:val>
          <c:extLst>
            <c:ext xmlns:c16="http://schemas.microsoft.com/office/drawing/2014/chart" uri="{C3380CC4-5D6E-409C-BE32-E72D297353CC}">
              <c16:uniqueId val="{00000004-04D9-4BA5-AB83-09C094C0DB71}"/>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0.66485944807029995</c:v>
                </c:pt>
              </c:numCache>
            </c:numRef>
          </c:val>
          <c:extLst>
            <c:ext xmlns:c16="http://schemas.microsoft.com/office/drawing/2014/chart" uri="{C3380CC4-5D6E-409C-BE32-E72D297353CC}">
              <c16:uniqueId val="{00000005-04D9-4BA5-AB83-09C094C0DB71}"/>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0.79082012816055003</c:v>
                </c:pt>
              </c:numCache>
            </c:numRef>
          </c:val>
          <c:extLst>
            <c:ext xmlns:c16="http://schemas.microsoft.com/office/drawing/2014/chart" uri="{C3380CC4-5D6E-409C-BE32-E72D297353CC}">
              <c16:uniqueId val="{00000006-04D9-4BA5-AB83-09C094C0DB71}"/>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0.57659816903069006</c:v>
                </c:pt>
              </c:numCache>
            </c:numRef>
          </c:val>
          <c:extLst>
            <c:ext xmlns:c16="http://schemas.microsoft.com/office/drawing/2014/chart" uri="{C3380CC4-5D6E-409C-BE32-E72D297353CC}">
              <c16:uniqueId val="{00000007-04D9-4BA5-AB83-09C094C0DB71}"/>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1.1666330848277</c:v>
                </c:pt>
              </c:numCache>
            </c:numRef>
          </c:val>
          <c:extLst>
            <c:ext xmlns:c16="http://schemas.microsoft.com/office/drawing/2014/chart" uri="{C3380CC4-5D6E-409C-BE32-E72D297353CC}">
              <c16:uniqueId val="{00000008-04D9-4BA5-AB83-09C094C0DB71}"/>
            </c:ext>
          </c:extLst>
        </c:ser>
        <c:dLbls>
          <c:showLegendKey val="0"/>
          <c:showVal val="0"/>
          <c:showCatName val="0"/>
          <c:showSerName val="0"/>
          <c:showPercent val="0"/>
          <c:showBubbleSize val="0"/>
        </c:dLbls>
        <c:gapWidth val="219"/>
        <c:overlap val="-27"/>
        <c:axId val="276654808"/>
        <c:axId val="276655136"/>
      </c:barChart>
      <c:catAx>
        <c:axId val="276654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55136"/>
        <c:crosses val="autoZero"/>
        <c:auto val="1"/>
        <c:lblAlgn val="ctr"/>
        <c:lblOffset val="100"/>
        <c:noMultiLvlLbl val="0"/>
      </c:catAx>
      <c:valAx>
        <c:axId val="27665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5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0.46215531392815001</c:v>
                </c:pt>
                <c:pt idx="7">
                  <c:v>0</c:v>
                </c:pt>
                <c:pt idx="8">
                  <c:v>0.41811328524934999</c:v>
                </c:pt>
                <c:pt idx="9">
                  <c:v>0</c:v>
                </c:pt>
                <c:pt idx="10">
                  <c:v>0</c:v>
                </c:pt>
                <c:pt idx="11">
                  <c:v>0</c:v>
                </c:pt>
                <c:pt idx="12">
                  <c:v>0.33060120229019002</c:v>
                </c:pt>
                <c:pt idx="13">
                  <c:v>0</c:v>
                </c:pt>
                <c:pt idx="14">
                  <c:v>0</c:v>
                </c:pt>
                <c:pt idx="15">
                  <c:v>0</c:v>
                </c:pt>
                <c:pt idx="16">
                  <c:v>0</c:v>
                </c:pt>
                <c:pt idx="17">
                  <c:v>0.39294641171861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2B5-404A-A37F-C948FA7CCF7F}"/>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0.78410443778479999</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2B5-404A-A37F-C948FA7CCF7F}"/>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7.1925011671029004</c:v>
                </c:pt>
                <c:pt idx="7">
                  <c:v>0</c:v>
                </c:pt>
                <c:pt idx="8">
                  <c:v>0</c:v>
                </c:pt>
                <c:pt idx="9">
                  <c:v>0.84765766380092999</c:v>
                </c:pt>
                <c:pt idx="10">
                  <c:v>0</c:v>
                </c:pt>
                <c:pt idx="11">
                  <c:v>0</c:v>
                </c:pt>
                <c:pt idx="12">
                  <c:v>0.77055019067052</c:v>
                </c:pt>
                <c:pt idx="13">
                  <c:v>5.9509134875132998</c:v>
                </c:pt>
                <c:pt idx="14">
                  <c:v>0</c:v>
                </c:pt>
                <c:pt idx="15">
                  <c:v>0</c:v>
                </c:pt>
                <c:pt idx="16">
                  <c:v>0</c:v>
                </c:pt>
                <c:pt idx="17">
                  <c:v>0</c:v>
                </c:pt>
                <c:pt idx="18">
                  <c:v>0.80307170995000998</c:v>
                </c:pt>
                <c:pt idx="19">
                  <c:v>0</c:v>
                </c:pt>
                <c:pt idx="20">
                  <c:v>0</c:v>
                </c:pt>
                <c:pt idx="21">
                  <c:v>0</c:v>
                </c:pt>
                <c:pt idx="22">
                  <c:v>0</c:v>
                </c:pt>
                <c:pt idx="23">
                  <c:v>0</c:v>
                </c:pt>
              </c:numCache>
            </c:numRef>
          </c:val>
          <c:smooth val="0"/>
          <c:extLst>
            <c:ext xmlns:c16="http://schemas.microsoft.com/office/drawing/2014/chart" uri="{C3380CC4-5D6E-409C-BE32-E72D297353CC}">
              <c16:uniqueId val="{00000002-B2B5-404A-A37F-C948FA7CCF7F}"/>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0.58574085766453998</c:v>
                </c:pt>
                <c:pt idx="6">
                  <c:v>0.62072319584989999</c:v>
                </c:pt>
                <c:pt idx="7">
                  <c:v>0</c:v>
                </c:pt>
                <c:pt idx="8">
                  <c:v>0.64205388986536005</c:v>
                </c:pt>
                <c:pt idx="9">
                  <c:v>0</c:v>
                </c:pt>
                <c:pt idx="10">
                  <c:v>0.48250029862971999</c:v>
                </c:pt>
                <c:pt idx="11">
                  <c:v>0.48250029862971999</c:v>
                </c:pt>
                <c:pt idx="12">
                  <c:v>0.43898568283818001</c:v>
                </c:pt>
                <c:pt idx="13">
                  <c:v>2.1635722939881998</c:v>
                </c:pt>
                <c:pt idx="14">
                  <c:v>0</c:v>
                </c:pt>
                <c:pt idx="15">
                  <c:v>0.49572532891929999</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2B5-404A-A37F-C948FA7CCF7F}"/>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0.70390743867979999</c:v>
                </c:pt>
                <c:pt idx="7">
                  <c:v>0</c:v>
                </c:pt>
                <c:pt idx="8">
                  <c:v>0</c:v>
                </c:pt>
                <c:pt idx="9">
                  <c:v>0.86107442023776004</c:v>
                </c:pt>
                <c:pt idx="10">
                  <c:v>0</c:v>
                </c:pt>
                <c:pt idx="11">
                  <c:v>0.72229931950041004</c:v>
                </c:pt>
                <c:pt idx="12">
                  <c:v>0</c:v>
                </c:pt>
                <c:pt idx="13">
                  <c:v>0</c:v>
                </c:pt>
                <c:pt idx="14">
                  <c:v>0</c:v>
                </c:pt>
                <c:pt idx="15">
                  <c:v>0.87277834439632995</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B2B5-404A-A37F-C948FA7CCF7F}"/>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0.61553882135239002</c:v>
                </c:pt>
                <c:pt idx="7">
                  <c:v>0</c:v>
                </c:pt>
                <c:pt idx="8">
                  <c:v>0</c:v>
                </c:pt>
                <c:pt idx="9">
                  <c:v>0</c:v>
                </c:pt>
                <c:pt idx="10">
                  <c:v>0.61682387108380998</c:v>
                </c:pt>
                <c:pt idx="11">
                  <c:v>0</c:v>
                </c:pt>
                <c:pt idx="12">
                  <c:v>0.81215143026034997</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B2B5-404A-A37F-C948FA7CCF7F}"/>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0.77018633540373005</c:v>
                </c:pt>
                <c:pt idx="8">
                  <c:v>0</c:v>
                </c:pt>
                <c:pt idx="9">
                  <c:v>0</c:v>
                </c:pt>
                <c:pt idx="10">
                  <c:v>0.72546583850932</c:v>
                </c:pt>
                <c:pt idx="11">
                  <c:v>1.1329192546583999</c:v>
                </c:pt>
                <c:pt idx="12">
                  <c:v>0</c:v>
                </c:pt>
                <c:pt idx="13">
                  <c:v>0</c:v>
                </c:pt>
                <c:pt idx="14">
                  <c:v>0.62608695652173996</c:v>
                </c:pt>
                <c:pt idx="15">
                  <c:v>0.70062111801242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B2B5-404A-A37F-C948FA7CCF7F}"/>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0.60942046080050005</c:v>
                </c:pt>
                <c:pt idx="6">
                  <c:v>0</c:v>
                </c:pt>
                <c:pt idx="7">
                  <c:v>0.47180938900684</c:v>
                </c:pt>
                <c:pt idx="8">
                  <c:v>0</c:v>
                </c:pt>
                <c:pt idx="9">
                  <c:v>0</c:v>
                </c:pt>
                <c:pt idx="10">
                  <c:v>0</c:v>
                </c:pt>
                <c:pt idx="11">
                  <c:v>0</c:v>
                </c:pt>
                <c:pt idx="12">
                  <c:v>0.73130455296060004</c:v>
                </c:pt>
                <c:pt idx="13">
                  <c:v>0</c:v>
                </c:pt>
                <c:pt idx="14">
                  <c:v>0</c:v>
                </c:pt>
                <c:pt idx="15">
                  <c:v>0</c:v>
                </c:pt>
                <c:pt idx="16">
                  <c:v>0</c:v>
                </c:pt>
                <c:pt idx="17">
                  <c:v>0</c:v>
                </c:pt>
                <c:pt idx="18">
                  <c:v>0</c:v>
                </c:pt>
                <c:pt idx="19">
                  <c:v>0.49539985845717999</c:v>
                </c:pt>
                <c:pt idx="20">
                  <c:v>0</c:v>
                </c:pt>
                <c:pt idx="21">
                  <c:v>0</c:v>
                </c:pt>
                <c:pt idx="22">
                  <c:v>0</c:v>
                </c:pt>
                <c:pt idx="23">
                  <c:v>0</c:v>
                </c:pt>
              </c:numCache>
            </c:numRef>
          </c:val>
          <c:smooth val="0"/>
          <c:extLst>
            <c:ext xmlns:c16="http://schemas.microsoft.com/office/drawing/2014/chart" uri="{C3380CC4-5D6E-409C-BE32-E72D297353CC}">
              <c16:uniqueId val="{00000007-B2B5-404A-A37F-C948FA7CCF7F}"/>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1.0389348396207001</c:v>
                </c:pt>
                <c:pt idx="7">
                  <c:v>0</c:v>
                </c:pt>
                <c:pt idx="8">
                  <c:v>0</c:v>
                </c:pt>
                <c:pt idx="9">
                  <c:v>0</c:v>
                </c:pt>
                <c:pt idx="10">
                  <c:v>1.2406697599354</c:v>
                </c:pt>
                <c:pt idx="11">
                  <c:v>1.1297155537624</c:v>
                </c:pt>
                <c:pt idx="12">
                  <c:v>1.1599757918096001</c:v>
                </c:pt>
                <c:pt idx="13">
                  <c:v>0</c:v>
                </c:pt>
                <c:pt idx="14">
                  <c:v>1.2709299979827</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8-B2B5-404A-A37F-C948FA7CCF7F}"/>
            </c:ext>
          </c:extLst>
        </c:ser>
        <c:dLbls>
          <c:showLegendKey val="0"/>
          <c:showVal val="0"/>
          <c:showCatName val="0"/>
          <c:showSerName val="0"/>
          <c:showPercent val="0"/>
          <c:showBubbleSize val="0"/>
        </c:dLbls>
        <c:smooth val="0"/>
        <c:axId val="271024256"/>
        <c:axId val="271023928"/>
      </c:lineChart>
      <c:catAx>
        <c:axId val="27102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23928"/>
        <c:crosses val="autoZero"/>
        <c:auto val="1"/>
        <c:lblAlgn val="ctr"/>
        <c:lblOffset val="100"/>
        <c:noMultiLvlLbl val="0"/>
      </c:catAx>
      <c:valAx>
        <c:axId val="27102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2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IG - Social Media Newsletter</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999405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IG - 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7451115"/>
                    </a:ext>
                  </a:extLst>
                </a:gridCol>
                <a:gridCol w="740664">
                  <a:extLst>
                    <a:ext uri="{9D8B030D-6E8A-4147-A177-3AD203B41FA5}">
                      <a16:colId xmlns:a16="http://schemas.microsoft.com/office/drawing/2014/main" val="1447964114"/>
                    </a:ext>
                  </a:extLst>
                </a:gridCol>
                <a:gridCol w="740664">
                  <a:extLst>
                    <a:ext uri="{9D8B030D-6E8A-4147-A177-3AD203B41FA5}">
                      <a16:colId xmlns:a16="http://schemas.microsoft.com/office/drawing/2014/main" val="2018299326"/>
                    </a:ext>
                  </a:extLst>
                </a:gridCol>
                <a:gridCol w="740664">
                  <a:extLst>
                    <a:ext uri="{9D8B030D-6E8A-4147-A177-3AD203B41FA5}">
                      <a16:colId xmlns:a16="http://schemas.microsoft.com/office/drawing/2014/main" val="3356117864"/>
                    </a:ext>
                  </a:extLst>
                </a:gridCol>
                <a:gridCol w="740664">
                  <a:extLst>
                    <a:ext uri="{9D8B030D-6E8A-4147-A177-3AD203B41FA5}">
                      <a16:colId xmlns:a16="http://schemas.microsoft.com/office/drawing/2014/main" val="1105499279"/>
                    </a:ext>
                  </a:extLst>
                </a:gridCol>
                <a:gridCol w="740664">
                  <a:extLst>
                    <a:ext uri="{9D8B030D-6E8A-4147-A177-3AD203B41FA5}">
                      <a16:colId xmlns:a16="http://schemas.microsoft.com/office/drawing/2014/main" val="169996839"/>
                    </a:ext>
                  </a:extLst>
                </a:gridCol>
                <a:gridCol w="740664">
                  <a:extLst>
                    <a:ext uri="{9D8B030D-6E8A-4147-A177-3AD203B41FA5}">
                      <a16:colId xmlns:a16="http://schemas.microsoft.com/office/drawing/2014/main" val="808010395"/>
                    </a:ext>
                  </a:extLst>
                </a:gridCol>
                <a:gridCol w="740664">
                  <a:extLst>
                    <a:ext uri="{9D8B030D-6E8A-4147-A177-3AD203B41FA5}">
                      <a16:colId xmlns:a16="http://schemas.microsoft.com/office/drawing/2014/main" val="3482579697"/>
                    </a:ext>
                  </a:extLst>
                </a:gridCol>
                <a:gridCol w="740664">
                  <a:extLst>
                    <a:ext uri="{9D8B030D-6E8A-4147-A177-3AD203B41FA5}">
                      <a16:colId xmlns:a16="http://schemas.microsoft.com/office/drawing/2014/main" val="1642470356"/>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695751337"/>
                  </a:ext>
                </a:extLst>
              </a:tr>
              <a:tr h="370840">
                <a:tc>
                  <a:txBody>
                    <a:bodyPr/>
                    <a:lstStyle/>
                    <a:p>
                      <a:r>
                        <a:rPr lang="en-US" sz="1000"/>
                        <a:t>abk_kuwait (</a:t>
                      </a:r>
                      <a:r>
                        <a:rPr lang="ar-AE" sz="1000"/>
                        <a:t>البنك الأهلي الكويتي)</a:t>
                      </a:r>
                      <a:endParaRPr lang="en-US" sz="1000"/>
                    </a:p>
                  </a:txBody>
                  <a:tcPr/>
                </a:tc>
                <a:tc>
                  <a:txBody>
                    <a:bodyPr/>
                    <a:lstStyle/>
                    <a:p>
                      <a:r>
                        <a:rPr lang="en-US" sz="1000"/>
                        <a:t>25451</a:t>
                      </a:r>
                      <a:endParaRPr lang="en-US" sz="1000"/>
                    </a:p>
                  </a:txBody>
                  <a:tcPr/>
                </a:tc>
                <a:tc>
                  <a:txBody>
                    <a:bodyPr/>
                    <a:lstStyle/>
                    <a:p>
                      <a:r>
                        <a:rPr lang="en-US" sz="1000"/>
                        <a:t>49</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582</a:t>
                      </a:r>
                      <a:endParaRPr lang="en-US" sz="1000"/>
                    </a:p>
                  </a:txBody>
                  <a:tcPr/>
                </a:tc>
                <a:tc>
                  <a:txBody>
                    <a:bodyPr/>
                    <a:lstStyle/>
                    <a:p>
                      <a:r>
                        <a:rPr lang="en-US" sz="1000"/>
                        <a:t>5</a:t>
                      </a:r>
                      <a:endParaRPr lang="en-US" sz="1000"/>
                    </a:p>
                  </a:txBody>
                  <a:tcPr/>
                </a:tc>
                <a:tc>
                  <a:txBody>
                    <a:bodyPr/>
                    <a:lstStyle/>
                    <a:p>
                      <a:r>
                        <a:rPr lang="en-US" sz="1000"/>
                        <a:t>0.5772%</a:t>
                      </a:r>
                      <a:endParaRPr lang="en-US" sz="1000"/>
                    </a:p>
                  </a:txBody>
                  <a:tcPr/>
                </a:tc>
                <a:extLst>
                  <a:ext uri="{0D108BD9-81ED-4DB2-BD59-A6C34878D82A}">
                    <a16:rowId xmlns:a16="http://schemas.microsoft.com/office/drawing/2014/main" val="1327705511"/>
                  </a:ext>
                </a:extLst>
              </a:tr>
              <a:tr h="370840">
                <a:tc>
                  <a:txBody>
                    <a:bodyPr/>
                    <a:lstStyle/>
                    <a:p>
                      <a:r>
                        <a:rPr lang="en-US" sz="1000"/>
                        <a:t>aldawlibank (</a:t>
                      </a:r>
                      <a:r>
                        <a:rPr lang="ar-AE" sz="1000"/>
                        <a:t>بنك الكويت الدولي </a:t>
                      </a:r>
                      <a:r>
                        <a:rPr lang="en-US" sz="1000"/>
                        <a:t>KIB)</a:t>
                      </a:r>
                      <a:endParaRPr lang="en-US" sz="1000"/>
                    </a:p>
                  </a:txBody>
                  <a:tcPr/>
                </a:tc>
                <a:tc>
                  <a:txBody>
                    <a:bodyPr/>
                    <a:lstStyle/>
                    <a:p>
                      <a:r>
                        <a:rPr lang="en-US" sz="1000"/>
                        <a:t>24375</a:t>
                      </a:r>
                      <a:endParaRPr lang="en-US" sz="1000"/>
                    </a:p>
                  </a:txBody>
                  <a:tcPr/>
                </a:tc>
                <a:tc>
                  <a:txBody>
                    <a:bodyPr/>
                    <a:lstStyle/>
                    <a:p>
                      <a:r>
                        <a:rPr lang="en-US" sz="1000"/>
                        <a:t>62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186</a:t>
                      </a:r>
                      <a:endParaRPr lang="en-US" sz="1000"/>
                    </a:p>
                  </a:txBody>
                  <a:tcPr/>
                </a:tc>
                <a:tc>
                  <a:txBody>
                    <a:bodyPr/>
                    <a:lstStyle/>
                    <a:p>
                      <a:r>
                        <a:rPr lang="en-US" sz="1000"/>
                        <a:t>5</a:t>
                      </a:r>
                      <a:endParaRPr lang="en-US" sz="1000"/>
                    </a:p>
                  </a:txBody>
                  <a:tcPr/>
                </a:tc>
                <a:tc>
                  <a:txBody>
                    <a:bodyPr/>
                    <a:lstStyle/>
                    <a:p>
                      <a:r>
                        <a:rPr lang="en-US" sz="1000"/>
                        <a:t>0.7846%</a:t>
                      </a:r>
                      <a:endParaRPr lang="en-US" sz="1000"/>
                    </a:p>
                  </a:txBody>
                  <a:tcPr/>
                </a:tc>
                <a:extLst>
                  <a:ext uri="{0D108BD9-81ED-4DB2-BD59-A6C34878D82A}">
                    <a16:rowId xmlns:a16="http://schemas.microsoft.com/office/drawing/2014/main" val="763624074"/>
                  </a:ext>
                </a:extLst>
              </a:tr>
              <a:tr h="370840">
                <a:tc>
                  <a:txBody>
                    <a:bodyPr/>
                    <a:lstStyle/>
                    <a:p>
                      <a:r>
                        <a:rPr lang="en-US" sz="1000"/>
                        <a:t>altijaricbk (Commercial Bank Of Kuwait)</a:t>
                      </a:r>
                      <a:endParaRPr lang="en-US" sz="1000"/>
                    </a:p>
                  </a:txBody>
                  <a:tcPr/>
                </a:tc>
                <a:tc>
                  <a:txBody>
                    <a:bodyPr/>
                    <a:lstStyle/>
                    <a:p>
                      <a:r>
                        <a:rPr lang="en-US" sz="1000"/>
                        <a:t>20131</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757</a:t>
                      </a:r>
                      <a:endParaRPr lang="en-US" sz="1000"/>
                    </a:p>
                  </a:txBody>
                  <a:tcPr/>
                </a:tc>
                <a:tc>
                  <a:txBody>
                    <a:bodyPr/>
                    <a:lstStyle/>
                    <a:p>
                      <a:r>
                        <a:rPr lang="en-US" sz="1000"/>
                        <a:t>39</a:t>
                      </a:r>
                      <a:endParaRPr lang="en-US" sz="1000"/>
                    </a:p>
                  </a:txBody>
                  <a:tcPr/>
                </a:tc>
                <a:tc>
                  <a:txBody>
                    <a:bodyPr/>
                    <a:lstStyle/>
                    <a:p>
                      <a:r>
                        <a:rPr lang="en-US" sz="1000"/>
                        <a:t>0.7910%</a:t>
                      </a:r>
                      <a:endParaRPr lang="en-US" sz="1000"/>
                    </a:p>
                  </a:txBody>
                  <a:tcPr/>
                </a:tc>
                <a:extLst>
                  <a:ext uri="{0D108BD9-81ED-4DB2-BD59-A6C34878D82A}">
                    <a16:rowId xmlns:a16="http://schemas.microsoft.com/office/drawing/2014/main" val="1420117030"/>
                  </a:ext>
                </a:extLst>
              </a:tr>
              <a:tr h="370840">
                <a:tc>
                  <a:txBody>
                    <a:bodyPr/>
                    <a:lstStyle/>
                    <a:p>
                      <a:r>
                        <a:rPr lang="en-US" sz="1000"/>
                        <a:t>bankboubyan (</a:t>
                      </a:r>
                      <a:r>
                        <a:rPr lang="ar-AE" sz="1000"/>
                        <a:t>بنك بوبيان</a:t>
                      </a:r>
                      <a:r>
                        <a:rPr lang="en-US" sz="1000"/>
                        <a:t>⠀⠀⠀)</a:t>
                      </a:r>
                      <a:endParaRPr lang="en-US" sz="1000"/>
                    </a:p>
                  </a:txBody>
                  <a:tcPr/>
                </a:tc>
                <a:tc>
                  <a:txBody>
                    <a:bodyPr/>
                    <a:lstStyle/>
                    <a:p>
                      <a:r>
                        <a:rPr lang="en-US" sz="1000"/>
                        <a:t>190871</a:t>
                      </a:r>
                      <a:endParaRPr lang="en-US" sz="1000"/>
                    </a:p>
                  </a:txBody>
                  <a:tcPr/>
                </a:tc>
                <a:tc>
                  <a:txBody>
                    <a:bodyPr/>
                    <a:lstStyle/>
                    <a:p>
                      <a:r>
                        <a:rPr lang="en-US" sz="1000"/>
                        <a:t>724</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14621</a:t>
                      </a:r>
                      <a:endParaRPr lang="en-US" sz="1000"/>
                    </a:p>
                  </a:txBody>
                  <a:tcPr/>
                </a:tc>
                <a:tc>
                  <a:txBody>
                    <a:bodyPr/>
                    <a:lstStyle/>
                    <a:p>
                      <a:r>
                        <a:rPr lang="en-US" sz="1000"/>
                        <a:t>15052</a:t>
                      </a:r>
                      <a:endParaRPr lang="en-US" sz="1000"/>
                    </a:p>
                  </a:txBody>
                  <a:tcPr/>
                </a:tc>
                <a:tc>
                  <a:txBody>
                    <a:bodyPr/>
                    <a:lstStyle/>
                    <a:p>
                      <a:r>
                        <a:rPr lang="en-US" sz="1000"/>
                        <a:t>3.1151%</a:t>
                      </a:r>
                      <a:endParaRPr lang="en-US" sz="1000"/>
                    </a:p>
                  </a:txBody>
                  <a:tcPr/>
                </a:tc>
                <a:extLst>
                  <a:ext uri="{0D108BD9-81ED-4DB2-BD59-A6C34878D82A}">
                    <a16:rowId xmlns:a16="http://schemas.microsoft.com/office/drawing/2014/main" val="2456865426"/>
                  </a:ext>
                </a:extLst>
              </a:tr>
              <a:tr h="370840">
                <a:tc>
                  <a:txBody>
                    <a:bodyPr/>
                    <a:lstStyle/>
                    <a:p>
                      <a:r>
                        <a:rPr lang="en-US" sz="1000"/>
                        <a:t>burganbankkuwait (Burgan Bank)</a:t>
                      </a:r>
                      <a:endParaRPr lang="en-US" sz="1000"/>
                    </a:p>
                  </a:txBody>
                  <a:tcPr/>
                </a:tc>
                <a:tc>
                  <a:txBody>
                    <a:bodyPr/>
                    <a:lstStyle/>
                    <a:p>
                      <a:r>
                        <a:rPr lang="en-US" sz="1000"/>
                        <a:t>9926</a:t>
                      </a:r>
                      <a:endParaRPr lang="en-US" sz="1000"/>
                    </a:p>
                  </a:txBody>
                  <a:tcPr/>
                </a:tc>
                <a:tc>
                  <a:txBody>
                    <a:bodyPr/>
                    <a:lstStyle/>
                    <a:p>
                      <a:r>
                        <a:rPr lang="en-US" sz="1000"/>
                        <a:t>40</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560</a:t>
                      </a:r>
                      <a:endParaRPr lang="en-US" sz="1000"/>
                    </a:p>
                  </a:txBody>
                  <a:tcPr/>
                </a:tc>
                <a:tc>
                  <a:txBody>
                    <a:bodyPr/>
                    <a:lstStyle/>
                    <a:p>
                      <a:r>
                        <a:rPr lang="en-US" sz="1000"/>
                        <a:t>19</a:t>
                      </a:r>
                      <a:endParaRPr lang="en-US" sz="1000"/>
                    </a:p>
                  </a:txBody>
                  <a:tcPr/>
                </a:tc>
                <a:tc>
                  <a:txBody>
                    <a:bodyPr/>
                    <a:lstStyle/>
                    <a:p>
                      <a:r>
                        <a:rPr lang="en-US" sz="1000"/>
                        <a:t>1.1690%</a:t>
                      </a:r>
                      <a:endParaRPr lang="en-US" sz="1000"/>
                    </a:p>
                  </a:txBody>
                  <a:tcPr/>
                </a:tc>
                <a:extLst>
                  <a:ext uri="{0D108BD9-81ED-4DB2-BD59-A6C34878D82A}">
                    <a16:rowId xmlns:a16="http://schemas.microsoft.com/office/drawing/2014/main" val="1557516578"/>
                  </a:ext>
                </a:extLst>
              </a:tr>
              <a:tr h="370840">
                <a:tc>
                  <a:txBody>
                    <a:bodyPr/>
                    <a:lstStyle/>
                    <a:p>
                      <a:r>
                        <a:rPr lang="en-US" sz="1000"/>
                        <a:t>gulf_bank (Gulf Bank - </a:t>
                      </a:r>
                      <a:r>
                        <a:rPr lang="ar-AE" sz="1000"/>
                        <a:t>بنك الخليج)</a:t>
                      </a:r>
                      <a:endParaRPr lang="en-US" sz="1000"/>
                    </a:p>
                  </a:txBody>
                  <a:tcPr/>
                </a:tc>
                <a:tc>
                  <a:txBody>
                    <a:bodyPr/>
                    <a:lstStyle/>
                    <a:p>
                      <a:r>
                        <a:rPr lang="en-US" sz="1000"/>
                        <a:t>77836</a:t>
                      </a:r>
                      <a:endParaRPr lang="en-US" sz="1000"/>
                    </a:p>
                  </a:txBody>
                  <a:tcPr/>
                </a:tc>
                <a:tc>
                  <a:txBody>
                    <a:bodyPr/>
                    <a:lstStyle/>
                    <a:p>
                      <a:r>
                        <a:rPr lang="en-US" sz="1000"/>
                        <a:t>71</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1967</a:t>
                      </a:r>
                      <a:endParaRPr lang="en-US" sz="1000"/>
                    </a:p>
                  </a:txBody>
                  <a:tcPr/>
                </a:tc>
                <a:tc>
                  <a:txBody>
                    <a:bodyPr/>
                    <a:lstStyle/>
                    <a:p>
                      <a:r>
                        <a:rPr lang="en-US" sz="1000"/>
                        <a:t>103</a:t>
                      </a:r>
                      <a:endParaRPr lang="en-US" sz="1000"/>
                    </a:p>
                  </a:txBody>
                  <a:tcPr/>
                </a:tc>
                <a:tc>
                  <a:txBody>
                    <a:bodyPr/>
                    <a:lstStyle/>
                    <a:p>
                      <a:r>
                        <a:rPr lang="en-US" sz="1000"/>
                        <a:t>0.6652%</a:t>
                      </a:r>
                      <a:endParaRPr lang="en-US" sz="1000"/>
                    </a:p>
                  </a:txBody>
                  <a:tcPr/>
                </a:tc>
                <a:extLst>
                  <a:ext uri="{0D108BD9-81ED-4DB2-BD59-A6C34878D82A}">
                    <a16:rowId xmlns:a16="http://schemas.microsoft.com/office/drawing/2014/main" val="882454828"/>
                  </a:ext>
                </a:extLst>
              </a:tr>
              <a:tr h="370840">
                <a:tc>
                  <a:txBody>
                    <a:bodyPr/>
                    <a:lstStyle/>
                    <a:p>
                      <a:r>
                        <a:rPr lang="en-US" sz="1000"/>
                        <a:t>kfhgroup (Kuwait Finance House)</a:t>
                      </a:r>
                      <a:endParaRPr lang="en-US" sz="1000"/>
                    </a:p>
                  </a:txBody>
                  <a:tcPr/>
                </a:tc>
                <a:tc>
                  <a:txBody>
                    <a:bodyPr/>
                    <a:lstStyle/>
                    <a:p>
                      <a:r>
                        <a:rPr lang="en-US" sz="1000"/>
                        <a:t>174875</a:t>
                      </a:r>
                      <a:endParaRPr lang="en-US" sz="1000"/>
                    </a:p>
                  </a:txBody>
                  <a:tcPr/>
                </a:tc>
                <a:tc>
                  <a:txBody>
                    <a:bodyPr/>
                    <a:lstStyle/>
                    <a:p>
                      <a:r>
                        <a:rPr lang="en-US" sz="1000"/>
                        <a:t>122</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2648</a:t>
                      </a:r>
                      <a:endParaRPr lang="en-US" sz="1000"/>
                    </a:p>
                  </a:txBody>
                  <a:tcPr/>
                </a:tc>
                <a:tc>
                  <a:txBody>
                    <a:bodyPr/>
                    <a:lstStyle/>
                    <a:p>
                      <a:r>
                        <a:rPr lang="en-US" sz="1000"/>
                        <a:t>156</a:t>
                      </a:r>
                      <a:endParaRPr lang="en-US" sz="1000"/>
                    </a:p>
                  </a:txBody>
                  <a:tcPr/>
                </a:tc>
                <a:tc>
                  <a:txBody>
                    <a:bodyPr/>
                    <a:lstStyle/>
                    <a:p>
                      <a:r>
                        <a:rPr lang="en-US" sz="1000"/>
                        <a:t>0.4010%</a:t>
                      </a:r>
                      <a:endParaRPr lang="en-US" sz="1000"/>
                    </a:p>
                  </a:txBody>
                  <a:tcPr/>
                </a:tc>
                <a:extLst>
                  <a:ext uri="{0D108BD9-81ED-4DB2-BD59-A6C34878D82A}">
                    <a16:rowId xmlns:a16="http://schemas.microsoft.com/office/drawing/2014/main" val="4273345177"/>
                  </a:ext>
                </a:extLst>
              </a:tr>
              <a:tr h="370840">
                <a:tc>
                  <a:txBody>
                    <a:bodyPr/>
                    <a:lstStyle/>
                    <a:p>
                      <a:r>
                        <a:rPr lang="en-US" sz="1000"/>
                        <a:t>nbkgroup (National Bank of Kuwait)</a:t>
                      </a:r>
                      <a:endParaRPr lang="en-US" sz="1000"/>
                    </a:p>
                  </a:txBody>
                  <a:tcPr/>
                </a:tc>
                <a:tc>
                  <a:txBody>
                    <a:bodyPr/>
                    <a:lstStyle/>
                    <a:p>
                      <a:r>
                        <a:rPr lang="en-US" sz="1000"/>
                        <a:t>234464</a:t>
                      </a:r>
                      <a:endParaRPr lang="en-US" sz="1000"/>
                    </a:p>
                  </a:txBody>
                  <a:tcPr/>
                </a:tc>
                <a:tc>
                  <a:txBody>
                    <a:bodyPr/>
                    <a:lstStyle/>
                    <a:p>
                      <a:r>
                        <a:rPr lang="en-US" sz="1000"/>
                        <a:t>189</a:t>
                      </a:r>
                      <a:endParaRPr lang="en-US" sz="1000"/>
                    </a:p>
                  </a:txBody>
                  <a:tcPr/>
                </a:tc>
                <a:tc>
                  <a:txBody>
                    <a:bodyPr/>
                    <a:lstStyle/>
                    <a:p>
                      <a:r>
                        <a:rPr lang="en-US" sz="1000"/>
                        <a:t>6</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13863</a:t>
                      </a:r>
                      <a:endParaRPr lang="en-US" sz="1000"/>
                    </a:p>
                  </a:txBody>
                  <a:tcPr/>
                </a:tc>
                <a:tc>
                  <a:txBody>
                    <a:bodyPr/>
                    <a:lstStyle/>
                    <a:p>
                      <a:r>
                        <a:rPr lang="en-US" sz="1000"/>
                        <a:t>5066</a:t>
                      </a:r>
                      <a:endParaRPr lang="en-US" sz="1000"/>
                    </a:p>
                  </a:txBody>
                  <a:tcPr/>
                </a:tc>
                <a:tc>
                  <a:txBody>
                    <a:bodyPr/>
                    <a:lstStyle/>
                    <a:p>
                      <a:r>
                        <a:rPr lang="en-US" sz="1000"/>
                        <a:t>0.8974%</a:t>
                      </a:r>
                      <a:endParaRPr lang="en-US" sz="1000"/>
                    </a:p>
                  </a:txBody>
                  <a:tcPr/>
                </a:tc>
                <a:extLst>
                  <a:ext uri="{0D108BD9-81ED-4DB2-BD59-A6C34878D82A}">
                    <a16:rowId xmlns:a16="http://schemas.microsoft.com/office/drawing/2014/main" val="185005852"/>
                  </a:ext>
                </a:extLst>
              </a:tr>
              <a:tr h="370840">
                <a:tc>
                  <a:txBody>
                    <a:bodyPr/>
                    <a:lstStyle/>
                    <a:p>
                      <a:r>
                        <a:rPr lang="en-US" sz="1000"/>
                        <a:t>warba_bank (Warba Bank </a:t>
                      </a:r>
                      <a:r>
                        <a:rPr lang="ar-AE" sz="1000"/>
                        <a:t>بنك وربة)</a:t>
                      </a:r>
                      <a:endParaRPr lang="en-US" sz="1000"/>
                    </a:p>
                  </a:txBody>
                  <a:tcPr/>
                </a:tc>
                <a:tc>
                  <a:txBody>
                    <a:bodyPr/>
                    <a:lstStyle/>
                    <a:p>
                      <a:r>
                        <a:rPr lang="en-US" sz="1000"/>
                        <a:t>59821</a:t>
                      </a:r>
                      <a:endParaRPr lang="en-US" sz="1000"/>
                    </a:p>
                  </a:txBody>
                  <a:tcPr/>
                </a:tc>
                <a:tc>
                  <a:txBody>
                    <a:bodyPr/>
                    <a:lstStyle/>
                    <a:p>
                      <a:r>
                        <a:rPr lang="en-US" sz="1000"/>
                        <a:t>45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1847</a:t>
                      </a:r>
                      <a:endParaRPr lang="en-US" sz="1000"/>
                    </a:p>
                  </a:txBody>
                  <a:tcPr/>
                </a:tc>
                <a:tc>
                  <a:txBody>
                    <a:bodyPr/>
                    <a:lstStyle/>
                    <a:p>
                      <a:r>
                        <a:rPr lang="en-US" sz="1000"/>
                        <a:t>43</a:t>
                      </a:r>
                      <a:endParaRPr lang="en-US" sz="1000"/>
                    </a:p>
                  </a:txBody>
                  <a:tcPr/>
                </a:tc>
                <a:tc>
                  <a:txBody>
                    <a:bodyPr/>
                    <a:lstStyle/>
                    <a:p>
                      <a:r>
                        <a:rPr lang="en-US" sz="1000"/>
                        <a:t>0.7902%</a:t>
                      </a:r>
                      <a:endParaRPr lang="en-US" sz="1000"/>
                    </a:p>
                  </a:txBody>
                  <a:tcPr/>
                </a:tc>
                <a:extLst>
                  <a:ext uri="{0D108BD9-81ED-4DB2-BD59-A6C34878D82A}">
                    <a16:rowId xmlns:a16="http://schemas.microsoft.com/office/drawing/2014/main" val="3344794141"/>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6704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696238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9087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6345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1953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75832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9720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68929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9717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53881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5081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43815947"/>
                    </a:ext>
                  </a:extLst>
                </a:gridCol>
                <a:gridCol w="987552">
                  <a:extLst>
                    <a:ext uri="{9D8B030D-6E8A-4147-A177-3AD203B41FA5}">
                      <a16:colId xmlns:a16="http://schemas.microsoft.com/office/drawing/2014/main" val="802116639"/>
                    </a:ext>
                  </a:extLst>
                </a:gridCol>
                <a:gridCol w="987552">
                  <a:extLst>
                    <a:ext uri="{9D8B030D-6E8A-4147-A177-3AD203B41FA5}">
                      <a16:colId xmlns:a16="http://schemas.microsoft.com/office/drawing/2014/main" val="2286920585"/>
                    </a:ext>
                  </a:extLst>
                </a:gridCol>
                <a:gridCol w="987552">
                  <a:extLst>
                    <a:ext uri="{9D8B030D-6E8A-4147-A177-3AD203B41FA5}">
                      <a16:colId xmlns:a16="http://schemas.microsoft.com/office/drawing/2014/main" val="1210667317"/>
                    </a:ext>
                  </a:extLst>
                </a:gridCol>
                <a:gridCol w="987552">
                  <a:extLst>
                    <a:ext uri="{9D8B030D-6E8A-4147-A177-3AD203B41FA5}">
                      <a16:colId xmlns:a16="http://schemas.microsoft.com/office/drawing/2014/main" val="3401241268"/>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856830868"/>
                  </a:ext>
                </a:extLst>
              </a:tr>
              <a:tr h="370840">
                <a:tc>
                  <a:txBody>
                    <a:bodyPr/>
                    <a:lstStyle/>
                    <a:p>
                      <a:r>
                        <a:rPr lang="en-US" sz="1000" b="1"/>
                        <a:t>bankboubyan (</a:t>
                      </a:r>
                      <a:r>
                        <a:rPr lang="ar-AE" sz="1000" b="1"/>
                        <a:t>بنك بوبيان</a:t>
                      </a:r>
                      <a:r>
                        <a:rPr lang="en-US" sz="1000" b="1"/>
                        <a:t>⠀⠀⠀) - 2016-12-18 06:06:44</a:t>
                      </a:r>
                      <a:r>
                        <a:rPr lang="en-US" sz="1000"/>
                        <a:t>
:
</a:t>
                      </a:r>
                      <a:r>
                        <a:rPr lang="ar-AE" sz="1000"/>
                        <a:t>هو سوق تقليدي يجمع بين العراقة والأصالة والمدنية الحديثة، وهو أشهر معلم سياحي وتراثي يقصده السياح والمواطنون في مدينة الدوحة.
يشتهر السوق ببيع المشغولات التراثية وتناول الطعام العربي والشعبي والعالمي.
هل يمكنك معرفته؟
جاوب و قد تربح 50 د.ك
آخر موعد لإحتساب التوقعات غدا 19 ديسمبر 12 ظهراً.
سيتم إعلان الفائز يوم  السبت 24 ديسمبر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5360</a:t>
                      </a:r>
                      <a:endParaRPr lang="en-US" sz="1000"/>
                    </a:p>
                  </a:txBody>
                  <a:tcPr/>
                </a:tc>
                <a:tc>
                  <a:txBody>
                    <a:bodyPr/>
                    <a:lstStyle/>
                    <a:p>
                      <a:r>
                        <a:rPr lang="en-US" sz="1000"/>
                        <a:t>8352</a:t>
                      </a:r>
                      <a:endParaRPr lang="en-US" sz="1000"/>
                    </a:p>
                  </a:txBody>
                  <a:tcPr/>
                </a:tc>
                <a:tc>
                  <a:txBody>
                    <a:bodyPr/>
                    <a:lstStyle/>
                    <a:p>
                      <a:r>
                        <a:rPr lang="en-US" sz="1000"/>
                        <a:t>7.1839%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98562029"/>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1332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85423474"/>
                    </a:ext>
                  </a:extLst>
                </a:gridCol>
                <a:gridCol w="987552">
                  <a:extLst>
                    <a:ext uri="{9D8B030D-6E8A-4147-A177-3AD203B41FA5}">
                      <a16:colId xmlns:a16="http://schemas.microsoft.com/office/drawing/2014/main" val="3377084755"/>
                    </a:ext>
                  </a:extLst>
                </a:gridCol>
                <a:gridCol w="987552">
                  <a:extLst>
                    <a:ext uri="{9D8B030D-6E8A-4147-A177-3AD203B41FA5}">
                      <a16:colId xmlns:a16="http://schemas.microsoft.com/office/drawing/2014/main" val="1998430651"/>
                    </a:ext>
                  </a:extLst>
                </a:gridCol>
                <a:gridCol w="987552">
                  <a:extLst>
                    <a:ext uri="{9D8B030D-6E8A-4147-A177-3AD203B41FA5}">
                      <a16:colId xmlns:a16="http://schemas.microsoft.com/office/drawing/2014/main" val="1693698887"/>
                    </a:ext>
                  </a:extLst>
                </a:gridCol>
                <a:gridCol w="987552">
                  <a:extLst>
                    <a:ext uri="{9D8B030D-6E8A-4147-A177-3AD203B41FA5}">
                      <a16:colId xmlns:a16="http://schemas.microsoft.com/office/drawing/2014/main" val="292234364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497815959"/>
                  </a:ext>
                </a:extLst>
              </a:tr>
              <a:tr h="370840">
                <a:tc>
                  <a:txBody>
                    <a:bodyPr/>
                    <a:lstStyle/>
                    <a:p>
                      <a:r>
                        <a:rPr lang="en-US" sz="1000" b="1"/>
                        <a:t>bankboubyan (</a:t>
                      </a:r>
                      <a:r>
                        <a:rPr lang="ar-AE" sz="1000" b="1"/>
                        <a:t>بنك بوبيان</a:t>
                      </a:r>
                      <a:r>
                        <a:rPr lang="en-US" sz="1000" b="1"/>
                        <a:t>⠀⠀⠀) - 2016-12-18 13:13:07</a:t>
                      </a:r>
                      <a:r>
                        <a:rPr lang="en-US" sz="1000"/>
                        <a:t>
:
</a:t>
                      </a:r>
                      <a:r>
                        <a:rPr lang="ar-AE" sz="1000"/>
                        <a:t>توقّع نتيجة مباراة  أرسنال </a:t>
                      </a:r>
                      <a:r>
                        <a:rPr lang="en-US" sz="1000"/>
                        <a:t>x </a:t>
                      </a:r>
                      <a:r>
                        <a:rPr lang="ar-AE" sz="1000"/>
                        <a:t>مانشستر سيتي وقد تربح 100 د.ك 
آخر موعد لاحتساب التوقعات اليوم الساعة 7 مساء.
سيتم إعلان إسم الفائز يوم الخميس 22  ديسمبر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4802</a:t>
                      </a:r>
                      <a:endParaRPr lang="en-US" sz="1000"/>
                    </a:p>
                  </a:txBody>
                  <a:tcPr/>
                </a:tc>
                <a:tc>
                  <a:txBody>
                    <a:bodyPr/>
                    <a:lstStyle/>
                    <a:p>
                      <a:r>
                        <a:rPr lang="en-US" sz="1000"/>
                        <a:t>6543</a:t>
                      </a:r>
                      <a:endParaRPr lang="en-US" sz="1000"/>
                    </a:p>
                  </a:txBody>
                  <a:tcPr/>
                </a:tc>
                <a:tc>
                  <a:txBody>
                    <a:bodyPr/>
                    <a:lstStyle/>
                    <a:p>
                      <a:r>
                        <a:rPr lang="en-US" sz="1000"/>
                        <a:t>5.9438%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175005341"/>
                  </a:ext>
                </a:extLst>
              </a:tr>
              <a:tr h="370840">
                <a:tc>
                  <a:txBody>
                    <a:bodyPr/>
                    <a:lstStyle/>
                    <a:p>
                      <a:r>
                        <a:rPr lang="en-US" sz="1000" b="1"/>
                        <a:t>nbkgroup (National Bank of Kuwait) - 2016-12-18 13:02:55</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22/12/2016</a:t>
                      </a:r>
                      <a:endParaRPr lang="en-US" sz="1000"/>
                    </a:p>
                  </a:txBody>
                  <a:tcPr/>
                </a:tc>
                <a:tc>
                  <a:txBody>
                    <a:bodyPr/>
                    <a:lstStyle/>
                    <a:p>
                      <a:r>
                        <a:rPr lang="en-US" sz="1000"/>
                        <a:t>4148</a:t>
                      </a:r>
                      <a:endParaRPr lang="en-US" sz="1000"/>
                    </a:p>
                  </a:txBody>
                  <a:tcPr/>
                </a:tc>
                <a:tc>
                  <a:txBody>
                    <a:bodyPr/>
                    <a:lstStyle/>
                    <a:p>
                      <a:r>
                        <a:rPr lang="en-US" sz="1000"/>
                        <a:t>4653</a:t>
                      </a:r>
                      <a:endParaRPr lang="en-US" sz="1000"/>
                    </a:p>
                  </a:txBody>
                  <a:tcPr/>
                </a:tc>
                <a:tc>
                  <a:txBody>
                    <a:bodyPr/>
                    <a:lstStyle/>
                    <a:p>
                      <a:r>
                        <a:rPr lang="en-US" sz="1000"/>
                        <a:t>3.7537%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0240330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585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66540312"/>
                    </a:ext>
                  </a:extLst>
                </a:gridCol>
                <a:gridCol w="987552">
                  <a:extLst>
                    <a:ext uri="{9D8B030D-6E8A-4147-A177-3AD203B41FA5}">
                      <a16:colId xmlns:a16="http://schemas.microsoft.com/office/drawing/2014/main" val="3976535792"/>
                    </a:ext>
                  </a:extLst>
                </a:gridCol>
                <a:gridCol w="987552">
                  <a:extLst>
                    <a:ext uri="{9D8B030D-6E8A-4147-A177-3AD203B41FA5}">
                      <a16:colId xmlns:a16="http://schemas.microsoft.com/office/drawing/2014/main" val="1916090511"/>
                    </a:ext>
                  </a:extLst>
                </a:gridCol>
                <a:gridCol w="987552">
                  <a:extLst>
                    <a:ext uri="{9D8B030D-6E8A-4147-A177-3AD203B41FA5}">
                      <a16:colId xmlns:a16="http://schemas.microsoft.com/office/drawing/2014/main" val="1643712182"/>
                    </a:ext>
                  </a:extLst>
                </a:gridCol>
                <a:gridCol w="987552">
                  <a:extLst>
                    <a:ext uri="{9D8B030D-6E8A-4147-A177-3AD203B41FA5}">
                      <a16:colId xmlns:a16="http://schemas.microsoft.com/office/drawing/2014/main" val="3083862917"/>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067625629"/>
                  </a:ext>
                </a:extLst>
              </a:tr>
              <a:tr h="370840">
                <a:tc>
                  <a:txBody>
                    <a:bodyPr/>
                    <a:lstStyle/>
                    <a:p>
                      <a:r>
                        <a:rPr lang="en-US" sz="1000" b="1"/>
                        <a:t>burganbankkuwait (Burgan Bank) - 2016-12-18 14:00:25</a:t>
                      </a:r>
                      <a:r>
                        <a:rPr lang="en-US" sz="1000"/>
                        <a:t>
.
</a:t>
                      </a:r>
                      <a:r>
                        <a:rPr lang="ar-AE" sz="1000"/>
                        <a:t>سيتم ايداع بدل الكتب لطلبة الكلية الأسترالية اليوم</a:t>
                      </a:r>
                      <a:endParaRPr lang="en-US" sz="1000"/>
                    </a:p>
                  </a:txBody>
                  <a:tcPr/>
                </a:tc>
                <a:tc>
                  <a:txBody>
                    <a:bodyPr/>
                    <a:lstStyle/>
                    <a:p>
                      <a:r>
                        <a:rPr lang="en-US" sz="1000"/>
                        <a:t>116</a:t>
                      </a:r>
                      <a:endParaRPr lang="en-US" sz="1000"/>
                    </a:p>
                  </a:txBody>
                  <a:tcPr/>
                </a:tc>
                <a:tc>
                  <a:txBody>
                    <a:bodyPr/>
                    <a:lstStyle/>
                    <a:p>
                      <a:r>
                        <a:rPr lang="en-US" sz="1000"/>
                        <a:t>10</a:t>
                      </a:r>
                      <a:endParaRPr lang="en-US" sz="1000"/>
                    </a:p>
                  </a:txBody>
                  <a:tcPr/>
                </a:tc>
                <a:tc>
                  <a:txBody>
                    <a:bodyPr/>
                    <a:lstStyle/>
                    <a:p>
                      <a:r>
                        <a:rPr lang="en-US" sz="1000"/>
                        <a:t>1.2694%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576926664"/>
                  </a:ext>
                </a:extLst>
              </a:tr>
              <a:tr h="370840">
                <a:tc>
                  <a:txBody>
                    <a:bodyPr/>
                    <a:lstStyle/>
                    <a:p>
                      <a:r>
                        <a:rPr lang="en-US" sz="1000" b="1"/>
                        <a:t>burganbankkuwait (Burgan Bank) - 2016-12-18 10:33:26</a:t>
                      </a:r>
                      <a:r>
                        <a:rPr lang="en-US" sz="1000"/>
                        <a:t>
.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116</a:t>
                      </a:r>
                      <a:endParaRPr lang="en-US" sz="1000"/>
                    </a:p>
                  </a:txBody>
                  <a:tcPr/>
                </a:tc>
                <a:tc>
                  <a:txBody>
                    <a:bodyPr/>
                    <a:lstStyle/>
                    <a:p>
                      <a:r>
                        <a:rPr lang="en-US" sz="1000"/>
                        <a:t>7</a:t>
                      </a:r>
                      <a:endParaRPr lang="en-US" sz="1000"/>
                    </a:p>
                  </a:txBody>
                  <a:tcPr/>
                </a:tc>
                <a:tc>
                  <a:txBody>
                    <a:bodyPr/>
                    <a:lstStyle/>
                    <a:p>
                      <a:r>
                        <a:rPr lang="en-US" sz="1000"/>
                        <a:t>1.2392%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79068198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7887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9537631"/>
                    </a:ext>
                  </a:extLst>
                </a:gridCol>
                <a:gridCol w="1481328">
                  <a:extLst>
                    <a:ext uri="{9D8B030D-6E8A-4147-A177-3AD203B41FA5}">
                      <a16:colId xmlns:a16="http://schemas.microsoft.com/office/drawing/2014/main" val="2931666103"/>
                    </a:ext>
                  </a:extLst>
                </a:gridCol>
                <a:gridCol w="1481328">
                  <a:extLst>
                    <a:ext uri="{9D8B030D-6E8A-4147-A177-3AD203B41FA5}">
                      <a16:colId xmlns:a16="http://schemas.microsoft.com/office/drawing/2014/main" val="1235908405"/>
                    </a:ext>
                  </a:extLst>
                </a:gridCol>
                <a:gridCol w="1481328">
                  <a:extLst>
                    <a:ext uri="{9D8B030D-6E8A-4147-A177-3AD203B41FA5}">
                      <a16:colId xmlns:a16="http://schemas.microsoft.com/office/drawing/2014/main" val="3001589659"/>
                    </a:ext>
                  </a:extLst>
                </a:gridCol>
                <a:gridCol w="1481328">
                  <a:extLst>
                    <a:ext uri="{9D8B030D-6E8A-4147-A177-3AD203B41FA5}">
                      <a16:colId xmlns:a16="http://schemas.microsoft.com/office/drawing/2014/main" val="3560396832"/>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891515938"/>
                  </a:ext>
                </a:extLst>
              </a:tr>
              <a:tr h="370840">
                <a:tc>
                  <a:txBody>
                    <a:bodyPr/>
                    <a:lstStyle/>
                    <a:p>
                      <a:r>
                        <a:rPr lang="en-US" sz="1000"/>
                        <a:t>#NBKServices</a:t>
                      </a:r>
                      <a:endParaRPr lang="en-US" sz="1000"/>
                    </a:p>
                  </a:txBody>
                  <a:tcPr/>
                </a:tc>
                <a:tc>
                  <a:txBody>
                    <a:bodyPr/>
                    <a:lstStyle/>
                    <a:p>
                      <a:r>
                        <a:rPr lang="en-US" sz="1000"/>
                        <a:t>5</a:t>
                      </a:r>
                      <a:endParaRPr lang="en-US" sz="1000"/>
                    </a:p>
                  </a:txBody>
                  <a:tcPr/>
                </a:tc>
                <a:tc>
                  <a:txBody>
                    <a:bodyPr/>
                    <a:lstStyle/>
                    <a:p>
                      <a:r>
                        <a:rPr lang="en-US" sz="1000"/>
                        <a:t>1270.6</a:t>
                      </a:r>
                      <a:endParaRPr lang="en-US" sz="1000"/>
                    </a:p>
                  </a:txBody>
                  <a:tcPr/>
                </a:tc>
                <a:tc>
                  <a:txBody>
                    <a:bodyPr/>
                    <a:lstStyle/>
                    <a:p>
                      <a:r>
                        <a:rPr lang="en-US" sz="1000"/>
                        <a:t>70.2</a:t>
                      </a:r>
                      <a:endParaRPr lang="en-US" sz="1000"/>
                    </a:p>
                  </a:txBody>
                  <a:tcPr/>
                </a:tc>
                <a:tc>
                  <a:txBody>
                    <a:bodyPr/>
                    <a:lstStyle/>
                    <a:p>
                      <a:r>
                        <a:rPr lang="en-US" sz="1000"/>
                        <a:t>1340.8</a:t>
                      </a:r>
                      <a:endParaRPr lang="en-US" sz="1000"/>
                    </a:p>
                  </a:txBody>
                  <a:tcPr/>
                </a:tc>
                <a:extLst>
                  <a:ext uri="{0D108BD9-81ED-4DB2-BD59-A6C34878D82A}">
                    <a16:rowId xmlns:a16="http://schemas.microsoft.com/office/drawing/2014/main" val="2401290664"/>
                  </a:ext>
                </a:extLst>
              </a:tr>
              <a:tr h="370840">
                <a:tc>
                  <a:txBody>
                    <a:bodyPr/>
                    <a:lstStyle/>
                    <a:p>
                      <a:r>
                        <a:rPr lang="en-US" sz="1000"/>
                        <a:t>#NBKOffers</a:t>
                      </a:r>
                      <a:endParaRPr lang="en-US" sz="1000"/>
                    </a:p>
                  </a:txBody>
                  <a:tcPr/>
                </a:tc>
                <a:tc>
                  <a:txBody>
                    <a:bodyPr/>
                    <a:lstStyle/>
                    <a:p>
                      <a:r>
                        <a:rPr lang="en-US" sz="1000"/>
                        <a:t>1</a:t>
                      </a:r>
                      <a:endParaRPr lang="en-US" sz="1000"/>
                    </a:p>
                  </a:txBody>
                  <a:tcPr/>
                </a:tc>
                <a:tc>
                  <a:txBody>
                    <a:bodyPr/>
                    <a:lstStyle/>
                    <a:p>
                      <a:r>
                        <a:rPr lang="en-US" sz="1000"/>
                        <a:t>1102</a:t>
                      </a:r>
                      <a:endParaRPr lang="en-US" sz="1000"/>
                    </a:p>
                  </a:txBody>
                  <a:tcPr/>
                </a:tc>
                <a:tc>
                  <a:txBody>
                    <a:bodyPr/>
                    <a:lstStyle/>
                    <a:p>
                      <a:r>
                        <a:rPr lang="en-US" sz="1000"/>
                        <a:t>29</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1182811829"/>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1119</a:t>
                      </a:r>
                      <a:endParaRPr lang="en-US" sz="1000"/>
                    </a:p>
                  </a:txBody>
                  <a:tcPr/>
                </a:tc>
                <a:tc>
                  <a:txBody>
                    <a:bodyPr/>
                    <a:lstStyle/>
                    <a:p>
                      <a:r>
                        <a:rPr lang="en-US" sz="1000"/>
                        <a:t>12</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157837840"/>
                  </a:ext>
                </a:extLst>
              </a:tr>
              <a:tr h="370840">
                <a:tc>
                  <a:txBody>
                    <a:bodyPr/>
                    <a:lstStyle/>
                    <a:p>
                      <a:r>
                        <a:rPr lang="en-US" sz="1000"/>
                        <a:t>#NBKShabab</a:t>
                      </a:r>
                      <a:endParaRPr lang="en-US" sz="1000"/>
                    </a:p>
                  </a:txBody>
                  <a:tcPr/>
                </a:tc>
                <a:tc>
                  <a:txBody>
                    <a:bodyPr/>
                    <a:lstStyle/>
                    <a:p>
                      <a:r>
                        <a:rPr lang="en-US" sz="1000"/>
                        <a:t>1</a:t>
                      </a:r>
                      <a:endParaRPr lang="en-US" sz="1000"/>
                    </a:p>
                  </a:txBody>
                  <a:tcPr/>
                </a:tc>
                <a:tc>
                  <a:txBody>
                    <a:bodyPr/>
                    <a:lstStyle/>
                    <a:p>
                      <a:r>
                        <a:rPr lang="en-US" sz="1000"/>
                        <a:t>1119</a:t>
                      </a:r>
                      <a:endParaRPr lang="en-US" sz="1000"/>
                    </a:p>
                  </a:txBody>
                  <a:tcPr/>
                </a:tc>
                <a:tc>
                  <a:txBody>
                    <a:bodyPr/>
                    <a:lstStyle/>
                    <a:p>
                      <a:r>
                        <a:rPr lang="en-US" sz="1000"/>
                        <a:t>12</a:t>
                      </a:r>
                      <a:endParaRPr lang="en-US" sz="1000"/>
                    </a:p>
                  </a:txBody>
                  <a:tcPr/>
                </a:tc>
                <a:tc>
                  <a:txBody>
                    <a:bodyPr/>
                    <a:lstStyle/>
                    <a:p>
                      <a:r>
                        <a:rPr lang="en-US" sz="1000"/>
                        <a:t>1131</a:t>
                      </a:r>
                      <a:endParaRPr lang="en-US" sz="1000"/>
                    </a:p>
                  </a:txBody>
                  <a:tcPr/>
                </a:tc>
                <a:extLst>
                  <a:ext uri="{0D108BD9-81ED-4DB2-BD59-A6C34878D82A}">
                    <a16:rowId xmlns:a16="http://schemas.microsoft.com/office/drawing/2014/main" val="2671520552"/>
                  </a:ext>
                </a:extLst>
              </a:tr>
              <a:tr h="370840">
                <a:tc>
                  <a:txBody>
                    <a:bodyPr/>
                    <a:lstStyle/>
                    <a:p>
                      <a:r>
                        <a:rPr lang="en-US" sz="1000"/>
                        <a:t>#NBKCompetitions</a:t>
                      </a:r>
                      <a:endParaRPr lang="en-US" sz="1000"/>
                    </a:p>
                  </a:txBody>
                  <a:tcPr/>
                </a:tc>
                <a:tc>
                  <a:txBody>
                    <a:bodyPr/>
                    <a:lstStyle/>
                    <a:p>
                      <a:r>
                        <a:rPr lang="en-US" sz="1000"/>
                        <a:t>1</a:t>
                      </a:r>
                      <a:endParaRPr lang="en-US" sz="1000"/>
                    </a:p>
                  </a:txBody>
                  <a:tcPr/>
                </a:tc>
                <a:tc>
                  <a:txBody>
                    <a:bodyPr/>
                    <a:lstStyle/>
                    <a:p>
                      <a:r>
                        <a:rPr lang="en-US" sz="1000"/>
                        <a:t>4148</a:t>
                      </a:r>
                      <a:endParaRPr lang="en-US" sz="1000"/>
                    </a:p>
                  </a:txBody>
                  <a:tcPr/>
                </a:tc>
                <a:tc>
                  <a:txBody>
                    <a:bodyPr/>
                    <a:lstStyle/>
                    <a:p>
                      <a:r>
                        <a:rPr lang="en-US" sz="1000"/>
                        <a:t>4653</a:t>
                      </a:r>
                      <a:endParaRPr lang="en-US" sz="1000"/>
                    </a:p>
                  </a:txBody>
                  <a:tcPr/>
                </a:tc>
                <a:tc>
                  <a:txBody>
                    <a:bodyPr/>
                    <a:lstStyle/>
                    <a:p>
                      <a:r>
                        <a:rPr lang="en-US" sz="1000"/>
                        <a:t>8801</a:t>
                      </a:r>
                      <a:endParaRPr lang="en-US" sz="1000"/>
                    </a:p>
                  </a:txBody>
                  <a:tcPr/>
                </a:tc>
                <a:extLst>
                  <a:ext uri="{0D108BD9-81ED-4DB2-BD59-A6C34878D82A}">
                    <a16:rowId xmlns:a16="http://schemas.microsoft.com/office/drawing/2014/main" val="2290824432"/>
                  </a:ext>
                </a:extLst>
              </a:tr>
              <a:tr h="370840">
                <a:tc>
                  <a:txBody>
                    <a:bodyPr/>
                    <a:lstStyle/>
                    <a:p>
                      <a:r>
                        <a:rPr lang="en-US" sz="1000"/>
                        <a:t>#NBKCommunity</a:t>
                      </a:r>
                      <a:endParaRPr lang="en-US" sz="1000"/>
                    </a:p>
                  </a:txBody>
                  <a:tcPr/>
                </a:tc>
                <a:tc>
                  <a:txBody>
                    <a:bodyPr/>
                    <a:lstStyle/>
                    <a:p>
                      <a:r>
                        <a:rPr lang="en-US" sz="1000"/>
                        <a:t>1</a:t>
                      </a:r>
                      <a:endParaRPr lang="en-US" sz="1000"/>
                    </a:p>
                  </a:txBody>
                  <a:tcPr/>
                </a:tc>
                <a:tc>
                  <a:txBody>
                    <a:bodyPr/>
                    <a:lstStyle/>
                    <a:p>
                      <a:r>
                        <a:rPr lang="en-US" sz="1000"/>
                        <a:t>1141</a:t>
                      </a:r>
                      <a:endParaRPr lang="en-US" sz="1000"/>
                    </a:p>
                  </a:txBody>
                  <a:tcPr/>
                </a:tc>
                <a:tc>
                  <a:txBody>
                    <a:bodyPr/>
                    <a:lstStyle/>
                    <a:p>
                      <a:r>
                        <a:rPr lang="en-US" sz="1000"/>
                        <a:t>21</a:t>
                      </a:r>
                      <a:endParaRPr lang="en-US" sz="1000"/>
                    </a:p>
                  </a:txBody>
                  <a:tcPr/>
                </a:tc>
                <a:tc>
                  <a:txBody>
                    <a:bodyPr/>
                    <a:lstStyle/>
                    <a:p>
                      <a:r>
                        <a:rPr lang="en-US" sz="1000"/>
                        <a:t>1162</a:t>
                      </a:r>
                      <a:endParaRPr lang="en-US" sz="1000"/>
                    </a:p>
                  </a:txBody>
                  <a:tcPr/>
                </a:tc>
                <a:extLst>
                  <a:ext uri="{0D108BD9-81ED-4DB2-BD59-A6C34878D82A}">
                    <a16:rowId xmlns:a16="http://schemas.microsoft.com/office/drawing/2014/main" val="3089711598"/>
                  </a:ext>
                </a:extLst>
              </a:tr>
              <a:tr h="370840">
                <a:tc>
                  <a:txBody>
                    <a:bodyPr/>
                    <a:lstStyle/>
                    <a:p>
                      <a:r>
                        <a:rPr lang="ar-AE" sz="1000"/>
                        <a:t>#عبدالله_ينتصر</a:t>
                      </a:r>
                      <a:endParaRPr lang="en-US" sz="1000"/>
                    </a:p>
                  </a:txBody>
                  <a:tcPr/>
                </a:tc>
                <a:tc>
                  <a:txBody>
                    <a:bodyPr/>
                    <a:lstStyle/>
                    <a:p>
                      <a:r>
                        <a:rPr lang="en-US" sz="1000"/>
                        <a:t>1</a:t>
                      </a:r>
                      <a:endParaRPr lang="en-US" sz="1000"/>
                    </a:p>
                  </a:txBody>
                  <a:tcPr/>
                </a:tc>
                <a:tc>
                  <a:txBody>
                    <a:bodyPr/>
                    <a:lstStyle/>
                    <a:p>
                      <a:r>
                        <a:rPr lang="en-US" sz="1000"/>
                        <a:t>1141</a:t>
                      </a:r>
                      <a:endParaRPr lang="en-US" sz="1000"/>
                    </a:p>
                  </a:txBody>
                  <a:tcPr/>
                </a:tc>
                <a:tc>
                  <a:txBody>
                    <a:bodyPr/>
                    <a:lstStyle/>
                    <a:p>
                      <a:r>
                        <a:rPr lang="en-US" sz="1000"/>
                        <a:t>21</a:t>
                      </a:r>
                      <a:endParaRPr lang="en-US" sz="1000"/>
                    </a:p>
                  </a:txBody>
                  <a:tcPr/>
                </a:tc>
                <a:tc>
                  <a:txBody>
                    <a:bodyPr/>
                    <a:lstStyle/>
                    <a:p>
                      <a:r>
                        <a:rPr lang="en-US" sz="1000"/>
                        <a:t>1162</a:t>
                      </a:r>
                      <a:endParaRPr lang="en-US" sz="1000"/>
                    </a:p>
                  </a:txBody>
                  <a:tcPr/>
                </a:tc>
                <a:extLst>
                  <a:ext uri="{0D108BD9-81ED-4DB2-BD59-A6C34878D82A}">
                    <a16:rowId xmlns:a16="http://schemas.microsoft.com/office/drawing/2014/main" val="3500971790"/>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8491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90657940"/>
                    </a:ext>
                  </a:extLst>
                </a:gridCol>
                <a:gridCol w="1481328">
                  <a:extLst>
                    <a:ext uri="{9D8B030D-6E8A-4147-A177-3AD203B41FA5}">
                      <a16:colId xmlns:a16="http://schemas.microsoft.com/office/drawing/2014/main" val="813027552"/>
                    </a:ext>
                  </a:extLst>
                </a:gridCol>
                <a:gridCol w="1481328">
                  <a:extLst>
                    <a:ext uri="{9D8B030D-6E8A-4147-A177-3AD203B41FA5}">
                      <a16:colId xmlns:a16="http://schemas.microsoft.com/office/drawing/2014/main" val="1842531901"/>
                    </a:ext>
                  </a:extLst>
                </a:gridCol>
                <a:gridCol w="1481328">
                  <a:extLst>
                    <a:ext uri="{9D8B030D-6E8A-4147-A177-3AD203B41FA5}">
                      <a16:colId xmlns:a16="http://schemas.microsoft.com/office/drawing/2014/main" val="4206695060"/>
                    </a:ext>
                  </a:extLst>
                </a:gridCol>
                <a:gridCol w="1481328">
                  <a:extLst>
                    <a:ext uri="{9D8B030D-6E8A-4147-A177-3AD203B41FA5}">
                      <a16:colId xmlns:a16="http://schemas.microsoft.com/office/drawing/2014/main" val="781779241"/>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4187723052"/>
                  </a:ext>
                </a:extLst>
              </a:tr>
              <a:tr h="370840">
                <a:tc>
                  <a:txBody>
                    <a:bodyPr/>
                    <a:lstStyle/>
                    <a:p>
                      <a:r>
                        <a:rPr lang="en-US" sz="1000"/>
                        <a:t>#BoubyanCompetitions</a:t>
                      </a:r>
                      <a:endParaRPr lang="en-US" sz="1000"/>
                    </a:p>
                  </a:txBody>
                  <a:tcPr/>
                </a:tc>
                <a:tc>
                  <a:txBody>
                    <a:bodyPr/>
                    <a:lstStyle/>
                    <a:p>
                      <a:r>
                        <a:rPr lang="en-US" sz="1000"/>
                        <a:t>2</a:t>
                      </a:r>
                      <a:endParaRPr lang="en-US" sz="1000"/>
                    </a:p>
                  </a:txBody>
                  <a:tcPr/>
                </a:tc>
                <a:tc>
                  <a:txBody>
                    <a:bodyPr/>
                    <a:lstStyle/>
                    <a:p>
                      <a:r>
                        <a:rPr lang="en-US" sz="1000"/>
                        <a:t>5081</a:t>
                      </a:r>
                      <a:endParaRPr lang="en-US" sz="1000"/>
                    </a:p>
                  </a:txBody>
                  <a:tcPr/>
                </a:tc>
                <a:tc>
                  <a:txBody>
                    <a:bodyPr/>
                    <a:lstStyle/>
                    <a:p>
                      <a:r>
                        <a:rPr lang="en-US" sz="1000"/>
                        <a:t>7447.5</a:t>
                      </a:r>
                      <a:endParaRPr lang="en-US" sz="1000"/>
                    </a:p>
                  </a:txBody>
                  <a:tcPr/>
                </a:tc>
                <a:tc>
                  <a:txBody>
                    <a:bodyPr/>
                    <a:lstStyle/>
                    <a:p>
                      <a:r>
                        <a:rPr lang="en-US" sz="1000"/>
                        <a:t>12528.5</a:t>
                      </a:r>
                      <a:endParaRPr lang="en-US" sz="1000"/>
                    </a:p>
                  </a:txBody>
                  <a:tcPr/>
                </a:tc>
                <a:extLst>
                  <a:ext uri="{0D108BD9-81ED-4DB2-BD59-A6C34878D82A}">
                    <a16:rowId xmlns:a16="http://schemas.microsoft.com/office/drawing/2014/main" val="3107494562"/>
                  </a:ext>
                </a:extLst>
              </a:tr>
              <a:tr h="370840">
                <a:tc>
                  <a:txBody>
                    <a:bodyPr/>
                    <a:lstStyle/>
                    <a:p>
                      <a:r>
                        <a:rPr lang="ar-AE" sz="1000"/>
                        <a:t>#خلك_مبتسم</a:t>
                      </a:r>
                      <a:endParaRPr lang="en-US" sz="1000"/>
                    </a:p>
                  </a:txBody>
                  <a:tcPr/>
                </a:tc>
                <a:tc>
                  <a:txBody>
                    <a:bodyPr/>
                    <a:lstStyle/>
                    <a:p>
                      <a:r>
                        <a:rPr lang="en-US" sz="1000"/>
                        <a:t>1</a:t>
                      </a:r>
                      <a:endParaRPr lang="en-US" sz="1000"/>
                    </a:p>
                  </a:txBody>
                  <a:tcPr/>
                </a:tc>
                <a:tc>
                  <a:txBody>
                    <a:bodyPr/>
                    <a:lstStyle/>
                    <a:p>
                      <a:r>
                        <a:rPr lang="en-US" sz="1000"/>
                        <a:t>1541</a:t>
                      </a:r>
                      <a:endParaRPr lang="en-US" sz="1000"/>
                    </a:p>
                  </a:txBody>
                  <a:tcPr/>
                </a:tc>
                <a:tc>
                  <a:txBody>
                    <a:bodyPr/>
                    <a:lstStyle/>
                    <a:p>
                      <a:r>
                        <a:rPr lang="en-US" sz="1000"/>
                        <a:t>75</a:t>
                      </a:r>
                      <a:endParaRPr lang="en-US" sz="1000"/>
                    </a:p>
                  </a:txBody>
                  <a:tcPr/>
                </a:tc>
                <a:tc>
                  <a:txBody>
                    <a:bodyPr/>
                    <a:lstStyle/>
                    <a:p>
                      <a:r>
                        <a:rPr lang="en-US" sz="1000"/>
                        <a:t>1616</a:t>
                      </a:r>
                      <a:endParaRPr lang="en-US" sz="1000"/>
                    </a:p>
                  </a:txBody>
                  <a:tcPr/>
                </a:tc>
                <a:extLst>
                  <a:ext uri="{0D108BD9-81ED-4DB2-BD59-A6C34878D82A}">
                    <a16:rowId xmlns:a16="http://schemas.microsoft.com/office/drawing/2014/main" val="2834660268"/>
                  </a:ext>
                </a:extLst>
              </a:tr>
              <a:tr h="370840">
                <a:tc>
                  <a:txBody>
                    <a:bodyPr/>
                    <a:lstStyle/>
                    <a:p>
                      <a:r>
                        <a:rPr lang="en-US" sz="1000"/>
                        <a:t>#BoubyanPromotions</a:t>
                      </a:r>
                      <a:endParaRPr lang="en-US" sz="1000"/>
                    </a:p>
                  </a:txBody>
                  <a:tcPr/>
                </a:tc>
                <a:tc>
                  <a:txBody>
                    <a:bodyPr/>
                    <a:lstStyle/>
                    <a:p>
                      <a:r>
                        <a:rPr lang="en-US" sz="1000"/>
                        <a:t>1</a:t>
                      </a:r>
                      <a:endParaRPr lang="en-US" sz="1000"/>
                    </a:p>
                  </a:txBody>
                  <a:tcPr/>
                </a:tc>
                <a:tc>
                  <a:txBody>
                    <a:bodyPr/>
                    <a:lstStyle/>
                    <a:p>
                      <a:r>
                        <a:rPr lang="en-US" sz="1000"/>
                        <a:t>1423</a:t>
                      </a:r>
                      <a:endParaRPr lang="en-US" sz="1000"/>
                    </a:p>
                  </a:txBody>
                  <a:tcPr/>
                </a:tc>
                <a:tc>
                  <a:txBody>
                    <a:bodyPr/>
                    <a:lstStyle/>
                    <a:p>
                      <a:r>
                        <a:rPr lang="en-US" sz="1000"/>
                        <a:t>46</a:t>
                      </a:r>
                      <a:endParaRPr lang="en-US" sz="1000"/>
                    </a:p>
                  </a:txBody>
                  <a:tcPr/>
                </a:tc>
                <a:tc>
                  <a:txBody>
                    <a:bodyPr/>
                    <a:lstStyle/>
                    <a:p>
                      <a:r>
                        <a:rPr lang="en-US" sz="1000"/>
                        <a:t>1469</a:t>
                      </a:r>
                      <a:endParaRPr lang="en-US" sz="1000"/>
                    </a:p>
                  </a:txBody>
                  <a:tcPr/>
                </a:tc>
                <a:extLst>
                  <a:ext uri="{0D108BD9-81ED-4DB2-BD59-A6C34878D82A}">
                    <a16:rowId xmlns:a16="http://schemas.microsoft.com/office/drawing/2014/main" val="364119832"/>
                  </a:ext>
                </a:extLst>
              </a:tr>
              <a:tr h="370840">
                <a:tc>
                  <a:txBody>
                    <a:bodyPr/>
                    <a:lstStyle/>
                    <a:p>
                      <a:r>
                        <a:rPr lang="en-US" sz="1000"/>
                        <a:t>#boubyanservices</a:t>
                      </a:r>
                      <a:endParaRPr lang="en-US" sz="1000"/>
                    </a:p>
                  </a:txBody>
                  <a:tcPr/>
                </a:tc>
                <a:tc>
                  <a:txBody>
                    <a:bodyPr/>
                    <a:lstStyle/>
                    <a:p>
                      <a:r>
                        <a:rPr lang="en-US" sz="1000"/>
                        <a:t>1</a:t>
                      </a:r>
                      <a:endParaRPr lang="en-US" sz="1000"/>
                    </a:p>
                  </a:txBody>
                  <a:tcPr/>
                </a:tc>
                <a:tc>
                  <a:txBody>
                    <a:bodyPr/>
                    <a:lstStyle/>
                    <a:p>
                      <a:r>
                        <a:rPr lang="en-US" sz="1000"/>
                        <a:t>1495</a:t>
                      </a:r>
                      <a:endParaRPr lang="en-US" sz="1000"/>
                    </a:p>
                  </a:txBody>
                  <a:tcPr/>
                </a:tc>
                <a:tc>
                  <a:txBody>
                    <a:bodyPr/>
                    <a:lstStyle/>
                    <a:p>
                      <a:r>
                        <a:rPr lang="en-US" sz="1000"/>
                        <a:t>36</a:t>
                      </a:r>
                      <a:endParaRPr lang="en-US" sz="1000"/>
                    </a:p>
                  </a:txBody>
                  <a:tcPr/>
                </a:tc>
                <a:tc>
                  <a:txBody>
                    <a:bodyPr/>
                    <a:lstStyle/>
                    <a:p>
                      <a:r>
                        <a:rPr lang="en-US" sz="1000"/>
                        <a:t>1531</a:t>
                      </a:r>
                      <a:endParaRPr lang="en-US" sz="1000"/>
                    </a:p>
                  </a:txBody>
                  <a:tcPr/>
                </a:tc>
                <a:extLst>
                  <a:ext uri="{0D108BD9-81ED-4DB2-BD59-A6C34878D82A}">
                    <a16:rowId xmlns:a16="http://schemas.microsoft.com/office/drawing/2014/main" val="216726788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9551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14724548"/>
                    </a:ext>
                  </a:extLst>
                </a:gridCol>
                <a:gridCol w="1481328">
                  <a:extLst>
                    <a:ext uri="{9D8B030D-6E8A-4147-A177-3AD203B41FA5}">
                      <a16:colId xmlns:a16="http://schemas.microsoft.com/office/drawing/2014/main" val="3313870753"/>
                    </a:ext>
                  </a:extLst>
                </a:gridCol>
                <a:gridCol w="1481328">
                  <a:extLst>
                    <a:ext uri="{9D8B030D-6E8A-4147-A177-3AD203B41FA5}">
                      <a16:colId xmlns:a16="http://schemas.microsoft.com/office/drawing/2014/main" val="3448667837"/>
                    </a:ext>
                  </a:extLst>
                </a:gridCol>
                <a:gridCol w="1481328">
                  <a:extLst>
                    <a:ext uri="{9D8B030D-6E8A-4147-A177-3AD203B41FA5}">
                      <a16:colId xmlns:a16="http://schemas.microsoft.com/office/drawing/2014/main" val="579689062"/>
                    </a:ext>
                  </a:extLst>
                </a:gridCol>
                <a:gridCol w="1481328">
                  <a:extLst>
                    <a:ext uri="{9D8B030D-6E8A-4147-A177-3AD203B41FA5}">
                      <a16:colId xmlns:a16="http://schemas.microsoft.com/office/drawing/2014/main" val="20085123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75449111"/>
                  </a:ext>
                </a:extLst>
              </a:tr>
              <a:tr h="370840">
                <a:tc>
                  <a:txBody>
                    <a:bodyPr/>
                    <a:lstStyle/>
                    <a:p>
                      <a:r>
                        <a:rPr lang="ar-AE" sz="1000"/>
                        <a:t>#بنك_وربة</a:t>
                      </a:r>
                      <a:endParaRPr lang="en-US" sz="1000"/>
                    </a:p>
                  </a:txBody>
                  <a:tcPr/>
                </a:tc>
                <a:tc>
                  <a:txBody>
                    <a:bodyPr/>
                    <a:lstStyle/>
                    <a:p>
                      <a:r>
                        <a:rPr lang="en-US" sz="1000"/>
                        <a:t>3</a:t>
                      </a:r>
                      <a:endParaRPr lang="en-US" sz="1000"/>
                    </a:p>
                  </a:txBody>
                  <a:tcPr/>
                </a:tc>
                <a:tc>
                  <a:txBody>
                    <a:bodyPr/>
                    <a:lstStyle/>
                    <a:p>
                      <a:r>
                        <a:rPr lang="en-US" sz="1000"/>
                        <a:t>472.33333333333</a:t>
                      </a:r>
                      <a:endParaRPr lang="en-US" sz="1000"/>
                    </a:p>
                  </a:txBody>
                  <a:tcPr/>
                </a:tc>
                <a:tc>
                  <a:txBody>
                    <a:bodyPr/>
                    <a:lstStyle/>
                    <a:p>
                      <a:r>
                        <a:rPr lang="en-US" sz="1000"/>
                        <a:t>13.666666666667</a:t>
                      </a:r>
                      <a:endParaRPr lang="en-US" sz="1000"/>
                    </a:p>
                  </a:txBody>
                  <a:tcPr/>
                </a:tc>
                <a:tc>
                  <a:txBody>
                    <a:bodyPr/>
                    <a:lstStyle/>
                    <a:p>
                      <a:r>
                        <a:rPr lang="en-US" sz="1000"/>
                        <a:t>486</a:t>
                      </a:r>
                      <a:endParaRPr lang="en-US" sz="1000"/>
                    </a:p>
                  </a:txBody>
                  <a:tcPr/>
                </a:tc>
                <a:extLst>
                  <a:ext uri="{0D108BD9-81ED-4DB2-BD59-A6C34878D82A}">
                    <a16:rowId xmlns:a16="http://schemas.microsoft.com/office/drawing/2014/main" val="1158890346"/>
                  </a:ext>
                </a:extLst>
              </a:tr>
              <a:tr h="370840">
                <a:tc>
                  <a:txBody>
                    <a:bodyPr/>
                    <a:lstStyle/>
                    <a:p>
                      <a:r>
                        <a:rPr lang="ar-AE" sz="1000"/>
                        <a:t>#نتميز_بالحلول</a:t>
                      </a:r>
                      <a:endParaRPr lang="en-US" sz="1000"/>
                    </a:p>
                  </a:txBody>
                  <a:tcPr/>
                </a:tc>
                <a:tc>
                  <a:txBody>
                    <a:bodyPr/>
                    <a:lstStyle/>
                    <a:p>
                      <a:r>
                        <a:rPr lang="en-US" sz="1000"/>
                        <a:t>3</a:t>
                      </a:r>
                      <a:endParaRPr lang="en-US" sz="1000"/>
                    </a:p>
                  </a:txBody>
                  <a:tcPr/>
                </a:tc>
                <a:tc>
                  <a:txBody>
                    <a:bodyPr/>
                    <a:lstStyle/>
                    <a:p>
                      <a:r>
                        <a:rPr lang="en-US" sz="1000"/>
                        <a:t>472.33333333333</a:t>
                      </a:r>
                      <a:endParaRPr lang="en-US" sz="1000"/>
                    </a:p>
                  </a:txBody>
                  <a:tcPr/>
                </a:tc>
                <a:tc>
                  <a:txBody>
                    <a:bodyPr/>
                    <a:lstStyle/>
                    <a:p>
                      <a:r>
                        <a:rPr lang="en-US" sz="1000"/>
                        <a:t>13.666666666667</a:t>
                      </a:r>
                      <a:endParaRPr lang="en-US" sz="1000"/>
                    </a:p>
                  </a:txBody>
                  <a:tcPr/>
                </a:tc>
                <a:tc>
                  <a:txBody>
                    <a:bodyPr/>
                    <a:lstStyle/>
                    <a:p>
                      <a:r>
                        <a:rPr lang="en-US" sz="1000"/>
                        <a:t>486</a:t>
                      </a:r>
                      <a:endParaRPr lang="en-US" sz="1000"/>
                    </a:p>
                  </a:txBody>
                  <a:tcPr/>
                </a:tc>
                <a:extLst>
                  <a:ext uri="{0D108BD9-81ED-4DB2-BD59-A6C34878D82A}">
                    <a16:rowId xmlns:a16="http://schemas.microsoft.com/office/drawing/2014/main" val="710294136"/>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490</a:t>
                      </a:r>
                      <a:endParaRPr lang="en-US" sz="1000"/>
                    </a:p>
                  </a:txBody>
                  <a:tcPr/>
                </a:tc>
                <a:tc>
                  <a:txBody>
                    <a:bodyPr/>
                    <a:lstStyle/>
                    <a:p>
                      <a:r>
                        <a:rPr lang="en-US" sz="1000"/>
                        <a:t>25</a:t>
                      </a:r>
                      <a:endParaRPr lang="en-US" sz="1000"/>
                    </a:p>
                  </a:txBody>
                  <a:tcPr/>
                </a:tc>
                <a:tc>
                  <a:txBody>
                    <a:bodyPr/>
                    <a:lstStyle/>
                    <a:p>
                      <a:r>
                        <a:rPr lang="en-US" sz="1000"/>
                        <a:t>515</a:t>
                      </a:r>
                      <a:endParaRPr lang="en-US" sz="1000"/>
                    </a:p>
                  </a:txBody>
                  <a:tcPr/>
                </a:tc>
                <a:extLst>
                  <a:ext uri="{0D108BD9-81ED-4DB2-BD59-A6C34878D82A}">
                    <a16:rowId xmlns:a16="http://schemas.microsoft.com/office/drawing/2014/main" val="1962346609"/>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430</a:t>
                      </a:r>
                      <a:endParaRPr lang="en-US" sz="1000"/>
                    </a:p>
                  </a:txBody>
                  <a:tcPr/>
                </a:tc>
                <a:tc>
                  <a:txBody>
                    <a:bodyPr/>
                    <a:lstStyle/>
                    <a:p>
                      <a:r>
                        <a:rPr lang="en-US" sz="1000"/>
                        <a:t>2</a:t>
                      </a:r>
                      <a:endParaRPr lang="en-US" sz="1000"/>
                    </a:p>
                  </a:txBody>
                  <a:tcPr/>
                </a:tc>
                <a:tc>
                  <a:txBody>
                    <a:bodyPr/>
                    <a:lstStyle/>
                    <a:p>
                      <a:r>
                        <a:rPr lang="en-US" sz="1000"/>
                        <a:t>432</a:t>
                      </a:r>
                      <a:endParaRPr lang="en-US" sz="1000"/>
                    </a:p>
                  </a:txBody>
                  <a:tcPr/>
                </a:tc>
                <a:extLst>
                  <a:ext uri="{0D108BD9-81ED-4DB2-BD59-A6C34878D82A}">
                    <a16:rowId xmlns:a16="http://schemas.microsoft.com/office/drawing/2014/main" val="2671891161"/>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512</a:t>
                      </a:r>
                      <a:endParaRPr lang="en-US" sz="1000"/>
                    </a:p>
                  </a:txBody>
                  <a:tcPr/>
                </a:tc>
                <a:tc>
                  <a:txBody>
                    <a:bodyPr/>
                    <a:lstStyle/>
                    <a:p>
                      <a:r>
                        <a:rPr lang="en-US" sz="1000"/>
                        <a:t>10</a:t>
                      </a:r>
                      <a:endParaRPr lang="en-US" sz="1000"/>
                    </a:p>
                  </a:txBody>
                  <a:tcPr/>
                </a:tc>
                <a:tc>
                  <a:txBody>
                    <a:bodyPr/>
                    <a:lstStyle/>
                    <a:p>
                      <a:r>
                        <a:rPr lang="en-US" sz="1000"/>
                        <a:t>522</a:t>
                      </a:r>
                      <a:endParaRPr lang="en-US" sz="1000"/>
                    </a:p>
                  </a:txBody>
                  <a:tcPr/>
                </a:tc>
                <a:extLst>
                  <a:ext uri="{0D108BD9-81ED-4DB2-BD59-A6C34878D82A}">
                    <a16:rowId xmlns:a16="http://schemas.microsoft.com/office/drawing/2014/main" val="312778205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904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9052815"/>
                    </a:ext>
                  </a:extLst>
                </a:gridCol>
                <a:gridCol w="1481328">
                  <a:extLst>
                    <a:ext uri="{9D8B030D-6E8A-4147-A177-3AD203B41FA5}">
                      <a16:colId xmlns:a16="http://schemas.microsoft.com/office/drawing/2014/main" val="3250005532"/>
                    </a:ext>
                  </a:extLst>
                </a:gridCol>
                <a:gridCol w="1481328">
                  <a:extLst>
                    <a:ext uri="{9D8B030D-6E8A-4147-A177-3AD203B41FA5}">
                      <a16:colId xmlns:a16="http://schemas.microsoft.com/office/drawing/2014/main" val="4020991103"/>
                    </a:ext>
                  </a:extLst>
                </a:gridCol>
                <a:gridCol w="1481328">
                  <a:extLst>
                    <a:ext uri="{9D8B030D-6E8A-4147-A177-3AD203B41FA5}">
                      <a16:colId xmlns:a16="http://schemas.microsoft.com/office/drawing/2014/main" val="3442253170"/>
                    </a:ext>
                  </a:extLst>
                </a:gridCol>
                <a:gridCol w="1481328">
                  <a:extLst>
                    <a:ext uri="{9D8B030D-6E8A-4147-A177-3AD203B41FA5}">
                      <a16:colId xmlns:a16="http://schemas.microsoft.com/office/drawing/2014/main" val="1534506614"/>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273787064"/>
                  </a:ext>
                </a:extLst>
              </a:tr>
              <a:tr h="370840">
                <a:tc>
                  <a:txBody>
                    <a:bodyPr/>
                    <a:lstStyle/>
                    <a:p>
                      <a:r>
                        <a:rPr lang="en-US" sz="1000"/>
                        <a:t>#abk_sunday</a:t>
                      </a:r>
                      <a:endParaRPr lang="en-US" sz="1000"/>
                    </a:p>
                  </a:txBody>
                  <a:tcPr/>
                </a:tc>
                <a:tc>
                  <a:txBody>
                    <a:bodyPr/>
                    <a:lstStyle/>
                    <a:p>
                      <a:r>
                        <a:rPr lang="en-US" sz="1000"/>
                        <a:t>1</a:t>
                      </a:r>
                      <a:endParaRPr lang="en-US" sz="1000"/>
                    </a:p>
                  </a:txBody>
                  <a:tcPr/>
                </a:tc>
                <a:tc>
                  <a:txBody>
                    <a:bodyPr/>
                    <a:lstStyle/>
                    <a:p>
                      <a:r>
                        <a:rPr lang="en-US" sz="1000"/>
                        <a:t>155</a:t>
                      </a:r>
                      <a:endParaRPr lang="en-US" sz="1000"/>
                    </a:p>
                  </a:txBody>
                  <a:tcPr/>
                </a:tc>
                <a:tc>
                  <a:txBody>
                    <a:bodyPr/>
                    <a:lstStyle/>
                    <a:p>
                      <a:r>
                        <a:rPr lang="en-US" sz="1000"/>
                        <a:t>0</a:t>
                      </a:r>
                      <a:endParaRPr lang="en-US" sz="1000"/>
                    </a:p>
                  </a:txBody>
                  <a:tcPr/>
                </a:tc>
                <a:tc>
                  <a:txBody>
                    <a:bodyPr/>
                    <a:lstStyle/>
                    <a:p>
                      <a:r>
                        <a:rPr lang="en-US" sz="1000"/>
                        <a:t>155</a:t>
                      </a:r>
                      <a:endParaRPr lang="en-US" sz="1000"/>
                    </a:p>
                  </a:txBody>
                  <a:tcPr/>
                </a:tc>
                <a:extLst>
                  <a:ext uri="{0D108BD9-81ED-4DB2-BD59-A6C34878D82A}">
                    <a16:rowId xmlns:a16="http://schemas.microsoft.com/office/drawing/2014/main" val="1677120404"/>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120</a:t>
                      </a:r>
                      <a:endParaRPr lang="en-US" sz="1000"/>
                    </a:p>
                  </a:txBody>
                  <a:tcPr/>
                </a:tc>
                <a:tc>
                  <a:txBody>
                    <a:bodyPr/>
                    <a:lstStyle/>
                    <a:p>
                      <a:r>
                        <a:rPr lang="en-US" sz="1000"/>
                        <a:t>0</a:t>
                      </a:r>
                      <a:endParaRPr lang="en-US" sz="1000"/>
                    </a:p>
                  </a:txBody>
                  <a:tcPr/>
                </a:tc>
                <a:tc>
                  <a:txBody>
                    <a:bodyPr/>
                    <a:lstStyle/>
                    <a:p>
                      <a:r>
                        <a:rPr lang="en-US" sz="1000"/>
                        <a:t>120</a:t>
                      </a:r>
                      <a:endParaRPr lang="en-US" sz="1000"/>
                    </a:p>
                  </a:txBody>
                  <a:tcPr/>
                </a:tc>
                <a:extLst>
                  <a:ext uri="{0D108BD9-81ED-4DB2-BD59-A6C34878D82A}">
                    <a16:rowId xmlns:a16="http://schemas.microsoft.com/office/drawing/2014/main" val="2398144168"/>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120</a:t>
                      </a:r>
                      <a:endParaRPr lang="en-US" sz="1000"/>
                    </a:p>
                  </a:txBody>
                  <a:tcPr/>
                </a:tc>
                <a:tc>
                  <a:txBody>
                    <a:bodyPr/>
                    <a:lstStyle/>
                    <a:p>
                      <a:r>
                        <a:rPr lang="en-US" sz="1000"/>
                        <a:t>0</a:t>
                      </a:r>
                      <a:endParaRPr lang="en-US" sz="1000"/>
                    </a:p>
                  </a:txBody>
                  <a:tcPr/>
                </a:tc>
                <a:tc>
                  <a:txBody>
                    <a:bodyPr/>
                    <a:lstStyle/>
                    <a:p>
                      <a:r>
                        <a:rPr lang="en-US" sz="1000"/>
                        <a:t>120</a:t>
                      </a:r>
                      <a:endParaRPr lang="en-US" sz="1000"/>
                    </a:p>
                  </a:txBody>
                  <a:tcPr/>
                </a:tc>
                <a:extLst>
                  <a:ext uri="{0D108BD9-81ED-4DB2-BD59-A6C34878D82A}">
                    <a16:rowId xmlns:a16="http://schemas.microsoft.com/office/drawing/2014/main" val="1842513838"/>
                  </a:ext>
                </a:extLst>
              </a:tr>
              <a:tr h="370840">
                <a:tc>
                  <a:txBody>
                    <a:bodyPr/>
                    <a:lstStyle/>
                    <a:p>
                      <a:r>
                        <a:rPr lang="en-US" sz="1000"/>
                        <a:t>#abk_cares</a:t>
                      </a:r>
                      <a:endParaRPr lang="en-US" sz="1000"/>
                    </a:p>
                  </a:txBody>
                  <a:tcPr/>
                </a:tc>
                <a:tc>
                  <a:txBody>
                    <a:bodyPr/>
                    <a:lstStyle/>
                    <a:p>
                      <a:r>
                        <a:rPr lang="en-US" sz="1000"/>
                        <a:t>1</a:t>
                      </a:r>
                      <a:endParaRPr lang="en-US" sz="1000"/>
                    </a:p>
                  </a:txBody>
                  <a:tcPr/>
                </a:tc>
                <a:tc>
                  <a:txBody>
                    <a:bodyPr/>
                    <a:lstStyle/>
                    <a:p>
                      <a:r>
                        <a:rPr lang="en-US" sz="1000"/>
                        <a:t>181</a:t>
                      </a:r>
                      <a:endParaRPr lang="en-US" sz="1000"/>
                    </a:p>
                  </a:txBody>
                  <a:tcPr/>
                </a:tc>
                <a:tc>
                  <a:txBody>
                    <a:bodyPr/>
                    <a:lstStyle/>
                    <a:p>
                      <a:r>
                        <a:rPr lang="en-US" sz="1000"/>
                        <a:t>5</a:t>
                      </a:r>
                      <a:endParaRPr lang="en-US" sz="1000"/>
                    </a:p>
                  </a:txBody>
                  <a:tcPr/>
                </a:tc>
                <a:tc>
                  <a:txBody>
                    <a:bodyPr/>
                    <a:lstStyle/>
                    <a:p>
                      <a:r>
                        <a:rPr lang="en-US" sz="1000"/>
                        <a:t>186</a:t>
                      </a:r>
                      <a:endParaRPr lang="en-US" sz="1000"/>
                    </a:p>
                  </a:txBody>
                  <a:tcPr/>
                </a:tc>
                <a:extLst>
                  <a:ext uri="{0D108BD9-81ED-4DB2-BD59-A6C34878D82A}">
                    <a16:rowId xmlns:a16="http://schemas.microsoft.com/office/drawing/2014/main" val="3854339926"/>
                  </a:ext>
                </a:extLst>
              </a:tr>
              <a:tr h="370840">
                <a:tc>
                  <a:txBody>
                    <a:bodyPr/>
                    <a:lstStyle/>
                    <a:p>
                      <a:r>
                        <a:rPr lang="en-US" sz="1000"/>
                        <a:t>#ABK_Cards</a:t>
                      </a:r>
                      <a:endParaRPr lang="en-US" sz="1000"/>
                    </a:p>
                  </a:txBody>
                  <a:tcPr/>
                </a:tc>
                <a:tc>
                  <a:txBody>
                    <a:bodyPr/>
                    <a:lstStyle/>
                    <a:p>
                      <a:r>
                        <a:rPr lang="en-US" sz="1000"/>
                        <a:t>1</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126</a:t>
                      </a:r>
                      <a:endParaRPr lang="en-US" sz="1000"/>
                    </a:p>
                  </a:txBody>
                  <a:tcPr/>
                </a:tc>
                <a:extLst>
                  <a:ext uri="{0D108BD9-81ED-4DB2-BD59-A6C34878D82A}">
                    <a16:rowId xmlns:a16="http://schemas.microsoft.com/office/drawing/2014/main" val="421329031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732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55948042"/>
                    </a:ext>
                  </a:extLst>
                </a:gridCol>
                <a:gridCol w="1481328">
                  <a:extLst>
                    <a:ext uri="{9D8B030D-6E8A-4147-A177-3AD203B41FA5}">
                      <a16:colId xmlns:a16="http://schemas.microsoft.com/office/drawing/2014/main" val="1478893430"/>
                    </a:ext>
                  </a:extLst>
                </a:gridCol>
                <a:gridCol w="1481328">
                  <a:extLst>
                    <a:ext uri="{9D8B030D-6E8A-4147-A177-3AD203B41FA5}">
                      <a16:colId xmlns:a16="http://schemas.microsoft.com/office/drawing/2014/main" val="2124898632"/>
                    </a:ext>
                  </a:extLst>
                </a:gridCol>
                <a:gridCol w="1481328">
                  <a:extLst>
                    <a:ext uri="{9D8B030D-6E8A-4147-A177-3AD203B41FA5}">
                      <a16:colId xmlns:a16="http://schemas.microsoft.com/office/drawing/2014/main" val="4223820882"/>
                    </a:ext>
                  </a:extLst>
                </a:gridCol>
                <a:gridCol w="1481328">
                  <a:extLst>
                    <a:ext uri="{9D8B030D-6E8A-4147-A177-3AD203B41FA5}">
                      <a16:colId xmlns:a16="http://schemas.microsoft.com/office/drawing/2014/main" val="19803077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4090583552"/>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2692927307"/>
                  </a:ext>
                </a:extLst>
              </a:tr>
              <a:tr h="370840">
                <a:tc>
                  <a:txBody>
                    <a:bodyPr/>
                    <a:lstStyle/>
                    <a:p>
                      <a:r>
                        <a:rPr lang="en-US" sz="1000"/>
                        <a:t>#gulfbankCSR</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2857460147"/>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403</a:t>
                      </a:r>
                      <a:endParaRPr lang="en-US" sz="1000"/>
                    </a:p>
                  </a:txBody>
                  <a:tcPr/>
                </a:tc>
                <a:tc>
                  <a:txBody>
                    <a:bodyPr/>
                    <a:lstStyle/>
                    <a:p>
                      <a:r>
                        <a:rPr lang="en-US" sz="1000"/>
                        <a:t>31</a:t>
                      </a:r>
                      <a:endParaRPr lang="en-US" sz="1000"/>
                    </a:p>
                  </a:txBody>
                  <a:tcPr/>
                </a:tc>
                <a:tc>
                  <a:txBody>
                    <a:bodyPr/>
                    <a:lstStyle/>
                    <a:p>
                      <a:r>
                        <a:rPr lang="en-US" sz="1000"/>
                        <a:t>434</a:t>
                      </a:r>
                      <a:endParaRPr lang="en-US" sz="1000"/>
                    </a:p>
                  </a:txBody>
                  <a:tcPr/>
                </a:tc>
                <a:extLst>
                  <a:ext uri="{0D108BD9-81ED-4DB2-BD59-A6C34878D82A}">
                    <a16:rowId xmlns:a16="http://schemas.microsoft.com/office/drawing/2014/main" val="1263845407"/>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055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68298551"/>
                    </a:ext>
                  </a:extLst>
                </a:gridCol>
                <a:gridCol w="1481328">
                  <a:extLst>
                    <a:ext uri="{9D8B030D-6E8A-4147-A177-3AD203B41FA5}">
                      <a16:colId xmlns:a16="http://schemas.microsoft.com/office/drawing/2014/main" val="4046242200"/>
                    </a:ext>
                  </a:extLst>
                </a:gridCol>
                <a:gridCol w="1481328">
                  <a:extLst>
                    <a:ext uri="{9D8B030D-6E8A-4147-A177-3AD203B41FA5}">
                      <a16:colId xmlns:a16="http://schemas.microsoft.com/office/drawing/2014/main" val="1466436222"/>
                    </a:ext>
                  </a:extLst>
                </a:gridCol>
                <a:gridCol w="1481328">
                  <a:extLst>
                    <a:ext uri="{9D8B030D-6E8A-4147-A177-3AD203B41FA5}">
                      <a16:colId xmlns:a16="http://schemas.microsoft.com/office/drawing/2014/main" val="4070205851"/>
                    </a:ext>
                  </a:extLst>
                </a:gridCol>
                <a:gridCol w="1481328">
                  <a:extLst>
                    <a:ext uri="{9D8B030D-6E8A-4147-A177-3AD203B41FA5}">
                      <a16:colId xmlns:a16="http://schemas.microsoft.com/office/drawing/2014/main" val="303059639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42841747"/>
                  </a:ext>
                </a:extLst>
              </a:tr>
              <a:tr h="370840">
                <a:tc>
                  <a:txBody>
                    <a:bodyPr/>
                    <a:lstStyle/>
                    <a:p>
                      <a:r>
                        <a:rPr lang="en-US" sz="1000"/>
                        <a:t>#BurganBankDraws</a:t>
                      </a:r>
                      <a:endParaRPr lang="en-US" sz="1000"/>
                    </a:p>
                  </a:txBody>
                  <a:tcPr/>
                </a:tc>
                <a:tc>
                  <a:txBody>
                    <a:bodyPr/>
                    <a:lstStyle/>
                    <a:p>
                      <a:r>
                        <a:rPr lang="en-US" sz="1000"/>
                        <a:t>3</a:t>
                      </a:r>
                      <a:endParaRPr lang="en-US" sz="1000"/>
                    </a:p>
                  </a:txBody>
                  <a:tcPr/>
                </a:tc>
                <a:tc>
                  <a:txBody>
                    <a:bodyPr/>
                    <a:lstStyle/>
                    <a:p>
                      <a:r>
                        <a:rPr lang="en-US" sz="1000"/>
                        <a:t>113.66666666667</a:t>
                      </a:r>
                      <a:endParaRPr lang="en-US" sz="1000"/>
                    </a:p>
                  </a:txBody>
                  <a:tcPr/>
                </a:tc>
                <a:tc>
                  <a:txBody>
                    <a:bodyPr/>
                    <a:lstStyle/>
                    <a:p>
                      <a:r>
                        <a:rPr lang="en-US" sz="1000"/>
                        <a:t>3</a:t>
                      </a:r>
                      <a:endParaRPr lang="en-US" sz="1000"/>
                    </a:p>
                  </a:txBody>
                  <a:tcPr/>
                </a:tc>
                <a:tc>
                  <a:txBody>
                    <a:bodyPr/>
                    <a:lstStyle/>
                    <a:p>
                      <a:r>
                        <a:rPr lang="en-US" sz="1000"/>
                        <a:t>116.66666666667</a:t>
                      </a:r>
                      <a:endParaRPr lang="en-US" sz="1000"/>
                    </a:p>
                  </a:txBody>
                  <a:tcPr/>
                </a:tc>
                <a:extLst>
                  <a:ext uri="{0D108BD9-81ED-4DB2-BD59-A6C34878D82A}">
                    <a16:rowId xmlns:a16="http://schemas.microsoft.com/office/drawing/2014/main" val="1342689382"/>
                  </a:ext>
                </a:extLst>
              </a:tr>
              <a:tr h="370840">
                <a:tc>
                  <a:txBody>
                    <a:bodyPr/>
                    <a:lstStyle/>
                    <a:p>
                      <a:r>
                        <a:rPr lang="en-US" sz="1000"/>
                        <a:t>#BurganBankWinners</a:t>
                      </a:r>
                      <a:endParaRPr lang="en-US" sz="1000"/>
                    </a:p>
                  </a:txBody>
                  <a:tcPr/>
                </a:tc>
                <a:tc>
                  <a:txBody>
                    <a:bodyPr/>
                    <a:lstStyle/>
                    <a:p>
                      <a:r>
                        <a:rPr lang="en-US" sz="1000"/>
                        <a:t>3</a:t>
                      </a:r>
                      <a:endParaRPr lang="en-US" sz="1000"/>
                    </a:p>
                  </a:txBody>
                  <a:tcPr/>
                </a:tc>
                <a:tc>
                  <a:txBody>
                    <a:bodyPr/>
                    <a:lstStyle/>
                    <a:p>
                      <a:r>
                        <a:rPr lang="en-US" sz="1000"/>
                        <a:t>113.66666666667</a:t>
                      </a:r>
                      <a:endParaRPr lang="en-US" sz="1000"/>
                    </a:p>
                  </a:txBody>
                  <a:tcPr/>
                </a:tc>
                <a:tc>
                  <a:txBody>
                    <a:bodyPr/>
                    <a:lstStyle/>
                    <a:p>
                      <a:r>
                        <a:rPr lang="en-US" sz="1000"/>
                        <a:t>3</a:t>
                      </a:r>
                      <a:endParaRPr lang="en-US" sz="1000"/>
                    </a:p>
                  </a:txBody>
                  <a:tcPr/>
                </a:tc>
                <a:tc>
                  <a:txBody>
                    <a:bodyPr/>
                    <a:lstStyle/>
                    <a:p>
                      <a:r>
                        <a:rPr lang="en-US" sz="1000"/>
                        <a:t>116.66666666667</a:t>
                      </a:r>
                      <a:endParaRPr lang="en-US" sz="1000"/>
                    </a:p>
                  </a:txBody>
                  <a:tcPr/>
                </a:tc>
                <a:extLst>
                  <a:ext uri="{0D108BD9-81ED-4DB2-BD59-A6C34878D82A}">
                    <a16:rowId xmlns:a16="http://schemas.microsoft.com/office/drawing/2014/main" val="1828389733"/>
                  </a:ext>
                </a:extLst>
              </a:tr>
              <a:tr h="370840">
                <a:tc>
                  <a:txBody>
                    <a:bodyPr/>
                    <a:lstStyle/>
                    <a:p>
                      <a:r>
                        <a:rPr lang="en-US" sz="1000"/>
                        <a:t>#BurganBankYawmi</a:t>
                      </a:r>
                      <a:endParaRPr lang="en-US" sz="1000"/>
                    </a:p>
                  </a:txBody>
                  <a:tcPr/>
                </a:tc>
                <a:tc>
                  <a:txBody>
                    <a:bodyPr/>
                    <a:lstStyle/>
                    <a:p>
                      <a:r>
                        <a:rPr lang="en-US" sz="1000"/>
                        <a:t>2</a:t>
                      </a:r>
                      <a:endParaRPr lang="en-US" sz="1000"/>
                    </a:p>
                  </a:txBody>
                  <a:tcPr/>
                </a:tc>
                <a:tc>
                  <a:txBody>
                    <a:bodyPr/>
                    <a:lstStyle/>
                    <a:p>
                      <a:r>
                        <a:rPr lang="en-US" sz="1000"/>
                        <a:t>113</a:t>
                      </a:r>
                      <a:endParaRPr lang="en-US" sz="1000"/>
                    </a:p>
                  </a:txBody>
                  <a:tcPr/>
                </a:tc>
                <a:tc>
                  <a:txBody>
                    <a:bodyPr/>
                    <a:lstStyle/>
                    <a:p>
                      <a:r>
                        <a:rPr lang="en-US" sz="1000"/>
                        <a:t>4.5</a:t>
                      </a:r>
                      <a:endParaRPr lang="en-US" sz="1000"/>
                    </a:p>
                  </a:txBody>
                  <a:tcPr/>
                </a:tc>
                <a:tc>
                  <a:txBody>
                    <a:bodyPr/>
                    <a:lstStyle/>
                    <a:p>
                      <a:r>
                        <a:rPr lang="en-US" sz="1000"/>
                        <a:t>117.5</a:t>
                      </a:r>
                      <a:endParaRPr lang="en-US" sz="1000"/>
                    </a:p>
                  </a:txBody>
                  <a:tcPr/>
                </a:tc>
                <a:extLst>
                  <a:ext uri="{0D108BD9-81ED-4DB2-BD59-A6C34878D82A}">
                    <a16:rowId xmlns:a16="http://schemas.microsoft.com/office/drawing/2014/main" val="1046963221"/>
                  </a:ext>
                </a:extLst>
              </a:tr>
              <a:tr h="370840">
                <a:tc>
                  <a:txBody>
                    <a:bodyPr/>
                    <a:lstStyle/>
                    <a:p>
                      <a:r>
                        <a:rPr lang="en-US" sz="1000"/>
                        <a:t>#BurganBankYouth</a:t>
                      </a:r>
                      <a:endParaRPr lang="en-US" sz="1000"/>
                    </a:p>
                  </a:txBody>
                  <a:tcPr/>
                </a:tc>
                <a:tc>
                  <a:txBody>
                    <a:bodyPr/>
                    <a:lstStyle/>
                    <a:p>
                      <a:r>
                        <a:rPr lang="en-US" sz="1000"/>
                        <a:t>1</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115</a:t>
                      </a:r>
                      <a:endParaRPr lang="en-US" sz="1000"/>
                    </a:p>
                  </a:txBody>
                  <a:tcPr/>
                </a:tc>
                <a:extLst>
                  <a:ext uri="{0D108BD9-81ED-4DB2-BD59-A6C34878D82A}">
                    <a16:rowId xmlns:a16="http://schemas.microsoft.com/office/drawing/2014/main" val="3740864168"/>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99319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646</Words>
  <Application>Microsoft Office PowerPoint</Application>
  <PresentationFormat>On-screen Show (4:3)</PresentationFormat>
  <Paragraphs>347</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IG - Social Media Newsletter</vt:lpstr>
      <vt:lpstr>IG - Key Metrics Table</vt:lpstr>
      <vt:lpstr>Followers Distribution</vt:lpstr>
      <vt:lpstr>Interactions Distribution</vt:lpstr>
      <vt:lpstr>Interaction Rate</vt:lpstr>
      <vt:lpstr>Interaction Rate By Weekday</vt:lpstr>
      <vt:lpstr>Interaction Rate By Hour</vt:lpstr>
      <vt:lpstr>Posts Table - 1 of 3</vt:lpstr>
      <vt:lpstr>Posts Table - 2 of 3</vt:lpstr>
      <vt:lpstr>Posts Table - 3 of 3</vt:lpstr>
      <vt:lpstr>Hashtag Detection</vt:lpstr>
      <vt:lpstr>Hashtag Detection</vt:lpstr>
      <vt:lpstr>Hashtag Detection</vt:lpstr>
      <vt:lpstr>Hashtag Detection</vt:lpstr>
      <vt:lpstr>Hashtag Detection</vt:lpstr>
      <vt:lpstr>Hashtag Detection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 Social Media Newsletter</dc:title>
  <dc:creator>Administrator</dc:creator>
  <cp:lastModifiedBy>Administrator</cp:lastModifiedBy>
  <cp:revision>1</cp:revision>
  <dcterms:created xsi:type="dcterms:W3CDTF">2016-12-22T07:54:36Z</dcterms:created>
  <dcterms:modified xsi:type="dcterms:W3CDTF">2016-12-22T07:55:06Z</dcterms:modified>
</cp:coreProperties>
</file>