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74.584999999999994</c:v>
                </c:pt>
                <c:pt idx="1">
                  <c:v>33.333300000000001</c:v>
                </c:pt>
                <c:pt idx="2">
                  <c:v>66.666700000000006</c:v>
                </c:pt>
                <c:pt idx="3">
                  <c:v>44.444400000000002</c:v>
                </c:pt>
                <c:pt idx="4">
                  <c:v>9.4497</c:v>
                </c:pt>
                <c:pt idx="5">
                  <c:v>12.8726</c:v>
                </c:pt>
                <c:pt idx="6">
                  <c:v>17.254200000000001</c:v>
                </c:pt>
              </c:numCache>
            </c:numRef>
          </c:val>
          <c:extLst>
            <c:ext xmlns:c16="http://schemas.microsoft.com/office/drawing/2014/chart" uri="{C3380CC4-5D6E-409C-BE32-E72D297353CC}">
              <c16:uniqueId val="{00000000-EAED-4774-B96D-FE09F04671E0}"/>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Sheet1!$C$2:$C$8</c:f>
              <c:numCache>
                <c:formatCode>General</c:formatCode>
                <c:ptCount val="7"/>
                <c:pt idx="0">
                  <c:v>10.396100000000001</c:v>
                </c:pt>
                <c:pt idx="1">
                  <c:v>16.666699999999999</c:v>
                </c:pt>
                <c:pt idx="2">
                  <c:v>0</c:v>
                </c:pt>
                <c:pt idx="3">
                  <c:v>11.1111</c:v>
                </c:pt>
                <c:pt idx="4">
                  <c:v>0.64370000000000005</c:v>
                </c:pt>
                <c:pt idx="5">
                  <c:v>25.186399999999999</c:v>
                </c:pt>
                <c:pt idx="6">
                  <c:v>63.025100000000002</c:v>
                </c:pt>
              </c:numCache>
            </c:numRef>
          </c:val>
          <c:extLst>
            <c:ext xmlns:c16="http://schemas.microsoft.com/office/drawing/2014/chart" uri="{C3380CC4-5D6E-409C-BE32-E72D297353CC}">
              <c16:uniqueId val="{00000001-EAED-4774-B96D-FE09F04671E0}"/>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Sheet1!$D$2:$D$8</c:f>
              <c:numCache>
                <c:formatCode>General</c:formatCode>
                <c:ptCount val="7"/>
                <c:pt idx="0">
                  <c:v>81.407399999999996</c:v>
                </c:pt>
                <c:pt idx="1">
                  <c:v>66.666700000000006</c:v>
                </c:pt>
                <c:pt idx="2">
                  <c:v>33.333300000000001</c:v>
                </c:pt>
                <c:pt idx="3">
                  <c:v>55.555599999999998</c:v>
                </c:pt>
                <c:pt idx="4">
                  <c:v>100</c:v>
                </c:pt>
                <c:pt idx="5">
                  <c:v>100</c:v>
                </c:pt>
                <c:pt idx="6">
                  <c:v>94.104399999999998</c:v>
                </c:pt>
              </c:numCache>
            </c:numRef>
          </c:val>
          <c:extLst>
            <c:ext xmlns:c16="http://schemas.microsoft.com/office/drawing/2014/chart" uri="{C3380CC4-5D6E-409C-BE32-E72D297353CC}">
              <c16:uniqueId val="{00000002-EAED-4774-B96D-FE09F04671E0}"/>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Sheet1!$E$2:$E$8</c:f>
              <c:numCache>
                <c:formatCode>General</c:formatCode>
                <c:ptCount val="7"/>
                <c:pt idx="0">
                  <c:v>100</c:v>
                </c:pt>
                <c:pt idx="1">
                  <c:v>100</c:v>
                </c:pt>
                <c:pt idx="2">
                  <c:v>100</c:v>
                </c:pt>
                <c:pt idx="3">
                  <c:v>100</c:v>
                </c:pt>
                <c:pt idx="4">
                  <c:v>63.792000000000002</c:v>
                </c:pt>
                <c:pt idx="5">
                  <c:v>28.807700000000001</c:v>
                </c:pt>
                <c:pt idx="6">
                  <c:v>19.938700000000001</c:v>
                </c:pt>
              </c:numCache>
            </c:numRef>
          </c:val>
          <c:extLst>
            <c:ext xmlns:c16="http://schemas.microsoft.com/office/drawing/2014/chart" uri="{C3380CC4-5D6E-409C-BE32-E72D297353CC}">
              <c16:uniqueId val="{00000003-EAED-4774-B96D-FE09F04671E0}"/>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Sheet1!$F$2:$F$8</c:f>
              <c:numCache>
                <c:formatCode>General</c:formatCode>
                <c:ptCount val="7"/>
                <c:pt idx="0">
                  <c:v>25.5139</c:v>
                </c:pt>
                <c:pt idx="1">
                  <c:v>66.666700000000006</c:v>
                </c:pt>
                <c:pt idx="2">
                  <c:v>0</c:v>
                </c:pt>
                <c:pt idx="3">
                  <c:v>44.444400000000002</c:v>
                </c:pt>
                <c:pt idx="4">
                  <c:v>6.3693999999999997</c:v>
                </c:pt>
                <c:pt idx="5">
                  <c:v>25.365300000000001</c:v>
                </c:pt>
                <c:pt idx="6">
                  <c:v>18.605699999999999</c:v>
                </c:pt>
              </c:numCache>
            </c:numRef>
          </c:val>
          <c:extLst>
            <c:ext xmlns:c16="http://schemas.microsoft.com/office/drawing/2014/chart" uri="{C3380CC4-5D6E-409C-BE32-E72D297353CC}">
              <c16:uniqueId val="{00000004-EAED-4774-B96D-FE09F04671E0}"/>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Sheet1!$G$2:$G$8</c:f>
              <c:numCache>
                <c:formatCode>General</c:formatCode>
                <c:ptCount val="7"/>
                <c:pt idx="0">
                  <c:v>33.197400000000002</c:v>
                </c:pt>
                <c:pt idx="1">
                  <c:v>33.333300000000001</c:v>
                </c:pt>
                <c:pt idx="2">
                  <c:v>66.666700000000006</c:v>
                </c:pt>
                <c:pt idx="3">
                  <c:v>44.444400000000002</c:v>
                </c:pt>
                <c:pt idx="4">
                  <c:v>6.976</c:v>
                </c:pt>
                <c:pt idx="5">
                  <c:v>21.352799999999998</c:v>
                </c:pt>
                <c:pt idx="6">
                  <c:v>22.565000000000001</c:v>
                </c:pt>
              </c:numCache>
            </c:numRef>
          </c:val>
          <c:extLst>
            <c:ext xmlns:c16="http://schemas.microsoft.com/office/drawing/2014/chart" uri="{C3380CC4-5D6E-409C-BE32-E72D297353CC}">
              <c16:uniqueId val="{00000005-EAED-4774-B96D-FE09F04671E0}"/>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Sheet1!$H$2:$H$8</c:f>
              <c:numCache>
                <c:formatCode>General</c:formatCode>
                <c:ptCount val="7"/>
                <c:pt idx="0">
                  <c:v>8.5860000000000003</c:v>
                </c:pt>
                <c:pt idx="1">
                  <c:v>83.333299999999994</c:v>
                </c:pt>
                <c:pt idx="2">
                  <c:v>0</c:v>
                </c:pt>
                <c:pt idx="3">
                  <c:v>55.555599999999998</c:v>
                </c:pt>
                <c:pt idx="4">
                  <c:v>2.6825999999999999</c:v>
                </c:pt>
                <c:pt idx="5">
                  <c:v>25.392700000000001</c:v>
                </c:pt>
                <c:pt idx="6">
                  <c:v>11.0543</c:v>
                </c:pt>
              </c:numCache>
            </c:numRef>
          </c:val>
          <c:extLst>
            <c:ext xmlns:c16="http://schemas.microsoft.com/office/drawing/2014/chart" uri="{C3380CC4-5D6E-409C-BE32-E72D297353CC}">
              <c16:uniqueId val="{00000006-EAED-4774-B96D-FE09F04671E0}"/>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Sheet1!$I$2:$I$8</c:f>
              <c:numCache>
                <c:formatCode>General</c:formatCode>
                <c:ptCount val="7"/>
                <c:pt idx="0">
                  <c:v>10.855</c:v>
                </c:pt>
                <c:pt idx="1">
                  <c:v>66.666700000000006</c:v>
                </c:pt>
                <c:pt idx="2">
                  <c:v>0</c:v>
                </c:pt>
                <c:pt idx="3">
                  <c:v>44.444400000000002</c:v>
                </c:pt>
                <c:pt idx="4">
                  <c:v>1.9782</c:v>
                </c:pt>
                <c:pt idx="5">
                  <c:v>18.527799999999999</c:v>
                </c:pt>
                <c:pt idx="6">
                  <c:v>47.674799999999998</c:v>
                </c:pt>
              </c:numCache>
            </c:numRef>
          </c:val>
          <c:extLst>
            <c:ext xmlns:c16="http://schemas.microsoft.com/office/drawing/2014/chart" uri="{C3380CC4-5D6E-409C-BE32-E72D297353CC}">
              <c16:uniqueId val="{00000007-EAED-4774-B96D-FE09F04671E0}"/>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Sheet1!$J$2:$J$8</c:f>
              <c:numCache>
                <c:formatCode>General</c:formatCode>
                <c:ptCount val="7"/>
                <c:pt idx="0">
                  <c:v>4.2335000000000003</c:v>
                </c:pt>
                <c:pt idx="1">
                  <c:v>66.666700000000006</c:v>
                </c:pt>
                <c:pt idx="2">
                  <c:v>33.333300000000001</c:v>
                </c:pt>
                <c:pt idx="3">
                  <c:v>55.555599999999998</c:v>
                </c:pt>
                <c:pt idx="4">
                  <c:v>1.9513</c:v>
                </c:pt>
                <c:pt idx="5">
                  <c:v>37.526200000000003</c:v>
                </c:pt>
                <c:pt idx="6">
                  <c:v>100</c:v>
                </c:pt>
              </c:numCache>
            </c:numRef>
          </c:val>
          <c:extLst>
            <c:ext xmlns:c16="http://schemas.microsoft.com/office/drawing/2014/chart" uri="{C3380CC4-5D6E-409C-BE32-E72D297353CC}">
              <c16:uniqueId val="{00000008-EAED-4774-B96D-FE09F04671E0}"/>
            </c:ext>
          </c:extLst>
        </c:ser>
        <c:dLbls>
          <c:showLegendKey val="0"/>
          <c:showVal val="0"/>
          <c:showCatName val="0"/>
          <c:showSerName val="0"/>
          <c:showPercent val="0"/>
          <c:showBubbleSize val="0"/>
        </c:dLbls>
        <c:axId val="272565064"/>
        <c:axId val="272569656"/>
      </c:radarChart>
      <c:catAx>
        <c:axId val="27256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9656"/>
        <c:crosses val="autoZero"/>
        <c:auto val="1"/>
        <c:lblAlgn val="ctr"/>
        <c:lblOffset val="100"/>
        <c:noMultiLvlLbl val="0"/>
      </c:catAx>
      <c:valAx>
        <c:axId val="27256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174875</c:v>
                </c:pt>
              </c:numCache>
            </c:numRef>
          </c:val>
          <c:smooth val="0"/>
          <c:extLst>
            <c:ext xmlns:c16="http://schemas.microsoft.com/office/drawing/2014/chart" uri="{C3380CC4-5D6E-409C-BE32-E72D297353CC}">
              <c16:uniqueId val="{00000000-FCC7-4E47-BDAA-269CBBC3F320}"/>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24375</c:v>
                </c:pt>
              </c:numCache>
            </c:numRef>
          </c:val>
          <c:smooth val="0"/>
          <c:extLst>
            <c:ext xmlns:c16="http://schemas.microsoft.com/office/drawing/2014/chart" uri="{C3380CC4-5D6E-409C-BE32-E72D297353CC}">
              <c16:uniqueId val="{00000001-FCC7-4E47-BDAA-269CBBC3F320}"/>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190871</c:v>
                </c:pt>
              </c:numCache>
            </c:numRef>
          </c:val>
          <c:smooth val="0"/>
          <c:extLst>
            <c:ext xmlns:c16="http://schemas.microsoft.com/office/drawing/2014/chart" uri="{C3380CC4-5D6E-409C-BE32-E72D297353CC}">
              <c16:uniqueId val="{00000002-FCC7-4E47-BDAA-269CBBC3F320}"/>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234464</c:v>
                </c:pt>
              </c:numCache>
            </c:numRef>
          </c:val>
          <c:smooth val="0"/>
          <c:extLst>
            <c:ext xmlns:c16="http://schemas.microsoft.com/office/drawing/2014/chart" uri="{C3380CC4-5D6E-409C-BE32-E72D297353CC}">
              <c16:uniqueId val="{00000003-FCC7-4E47-BDAA-269CBBC3F320}"/>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59821</c:v>
                </c:pt>
              </c:numCache>
            </c:numRef>
          </c:val>
          <c:smooth val="0"/>
          <c:extLst>
            <c:ext xmlns:c16="http://schemas.microsoft.com/office/drawing/2014/chart" uri="{C3380CC4-5D6E-409C-BE32-E72D297353CC}">
              <c16:uniqueId val="{00000004-FCC7-4E47-BDAA-269CBBC3F320}"/>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77836</c:v>
                </c:pt>
              </c:numCache>
            </c:numRef>
          </c:val>
          <c:smooth val="0"/>
          <c:extLst>
            <c:ext xmlns:c16="http://schemas.microsoft.com/office/drawing/2014/chart" uri="{C3380CC4-5D6E-409C-BE32-E72D297353CC}">
              <c16:uniqueId val="{00000005-FCC7-4E47-BDAA-269CBBC3F320}"/>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20131</c:v>
                </c:pt>
              </c:numCache>
            </c:numRef>
          </c:val>
          <c:smooth val="0"/>
          <c:extLst>
            <c:ext xmlns:c16="http://schemas.microsoft.com/office/drawing/2014/chart" uri="{C3380CC4-5D6E-409C-BE32-E72D297353CC}">
              <c16:uniqueId val="{00000006-FCC7-4E47-BDAA-269CBBC3F320}"/>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25451</c:v>
                </c:pt>
              </c:numCache>
            </c:numRef>
          </c:val>
          <c:smooth val="0"/>
          <c:extLst>
            <c:ext xmlns:c16="http://schemas.microsoft.com/office/drawing/2014/chart" uri="{C3380CC4-5D6E-409C-BE32-E72D297353CC}">
              <c16:uniqueId val="{00000007-FCC7-4E47-BDAA-269CBBC3F320}"/>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9926</c:v>
                </c:pt>
              </c:numCache>
            </c:numRef>
          </c:val>
          <c:smooth val="0"/>
          <c:extLst>
            <c:ext xmlns:c16="http://schemas.microsoft.com/office/drawing/2014/chart" uri="{C3380CC4-5D6E-409C-BE32-E72D297353CC}">
              <c16:uniqueId val="{00000008-FCC7-4E47-BDAA-269CBBC3F320}"/>
            </c:ext>
          </c:extLst>
        </c:ser>
        <c:dLbls>
          <c:showLegendKey val="0"/>
          <c:showVal val="0"/>
          <c:showCatName val="0"/>
          <c:showSerName val="0"/>
          <c:showPercent val="0"/>
          <c:showBubbleSize val="0"/>
        </c:dLbls>
        <c:smooth val="0"/>
        <c:axId val="272566376"/>
        <c:axId val="272569984"/>
      </c:lineChart>
      <c:catAx>
        <c:axId val="27256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9984"/>
        <c:crosses val="autoZero"/>
        <c:auto val="1"/>
        <c:lblAlgn val="ctr"/>
        <c:lblOffset val="100"/>
        <c:noMultiLvlLbl val="0"/>
      </c:catAx>
      <c:valAx>
        <c:axId val="27256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122</c:v>
                </c:pt>
              </c:numCache>
            </c:numRef>
          </c:val>
          <c:smooth val="0"/>
          <c:extLst>
            <c:ext xmlns:c16="http://schemas.microsoft.com/office/drawing/2014/chart" uri="{C3380CC4-5D6E-409C-BE32-E72D297353CC}">
              <c16:uniqueId val="{00000000-6922-48E6-A41D-996416A76F5C}"/>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62</c:v>
                </c:pt>
              </c:numCache>
            </c:numRef>
          </c:val>
          <c:smooth val="0"/>
          <c:extLst>
            <c:ext xmlns:c16="http://schemas.microsoft.com/office/drawing/2014/chart" uri="{C3380CC4-5D6E-409C-BE32-E72D297353CC}">
              <c16:uniqueId val="{00000001-6922-48E6-A41D-996416A76F5C}"/>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724</c:v>
                </c:pt>
              </c:numCache>
            </c:numRef>
          </c:val>
          <c:smooth val="0"/>
          <c:extLst>
            <c:ext xmlns:c16="http://schemas.microsoft.com/office/drawing/2014/chart" uri="{C3380CC4-5D6E-409C-BE32-E72D297353CC}">
              <c16:uniqueId val="{00000002-6922-48E6-A41D-996416A76F5C}"/>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189</c:v>
                </c:pt>
              </c:numCache>
            </c:numRef>
          </c:val>
          <c:smooth val="0"/>
          <c:extLst>
            <c:ext xmlns:c16="http://schemas.microsoft.com/office/drawing/2014/chart" uri="{C3380CC4-5D6E-409C-BE32-E72D297353CC}">
              <c16:uniqueId val="{00000003-6922-48E6-A41D-996416A76F5C}"/>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45</c:v>
                </c:pt>
              </c:numCache>
            </c:numRef>
          </c:val>
          <c:smooth val="0"/>
          <c:extLst>
            <c:ext xmlns:c16="http://schemas.microsoft.com/office/drawing/2014/chart" uri="{C3380CC4-5D6E-409C-BE32-E72D297353CC}">
              <c16:uniqueId val="{00000004-6922-48E6-A41D-996416A76F5C}"/>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71</c:v>
                </c:pt>
              </c:numCache>
            </c:numRef>
          </c:val>
          <c:smooth val="0"/>
          <c:extLst>
            <c:ext xmlns:c16="http://schemas.microsoft.com/office/drawing/2014/chart" uri="{C3380CC4-5D6E-409C-BE32-E72D297353CC}">
              <c16:uniqueId val="{00000005-6922-48E6-A41D-996416A76F5C}"/>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9</c:v>
                </c:pt>
              </c:numCache>
            </c:numRef>
          </c:val>
          <c:smooth val="0"/>
          <c:extLst>
            <c:ext xmlns:c16="http://schemas.microsoft.com/office/drawing/2014/chart" uri="{C3380CC4-5D6E-409C-BE32-E72D297353CC}">
              <c16:uniqueId val="{00000006-6922-48E6-A41D-996416A76F5C}"/>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49</c:v>
                </c:pt>
              </c:numCache>
            </c:numRef>
          </c:val>
          <c:smooth val="0"/>
          <c:extLst>
            <c:ext xmlns:c16="http://schemas.microsoft.com/office/drawing/2014/chart" uri="{C3380CC4-5D6E-409C-BE32-E72D297353CC}">
              <c16:uniqueId val="{00000007-6922-48E6-A41D-996416A76F5C}"/>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40</c:v>
                </c:pt>
              </c:numCache>
            </c:numRef>
          </c:val>
          <c:smooth val="0"/>
          <c:extLst>
            <c:ext xmlns:c16="http://schemas.microsoft.com/office/drawing/2014/chart" uri="{C3380CC4-5D6E-409C-BE32-E72D297353CC}">
              <c16:uniqueId val="{00000008-6922-48E6-A41D-996416A76F5C}"/>
            </c:ext>
          </c:extLst>
        </c:ser>
        <c:dLbls>
          <c:showLegendKey val="0"/>
          <c:showVal val="0"/>
          <c:showCatName val="0"/>
          <c:showSerName val="0"/>
          <c:showPercent val="0"/>
          <c:showBubbleSize val="0"/>
        </c:dLbls>
        <c:smooth val="0"/>
        <c:axId val="277545352"/>
        <c:axId val="277541744"/>
      </c:lineChart>
      <c:catAx>
        <c:axId val="27754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1744"/>
        <c:crosses val="autoZero"/>
        <c:auto val="1"/>
        <c:lblAlgn val="ctr"/>
        <c:lblOffset val="100"/>
        <c:noMultiLvlLbl val="0"/>
      </c:catAx>
      <c:valAx>
        <c:axId val="27754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6.9812821525238003E-2</c:v>
                </c:pt>
              </c:numCache>
            </c:numRef>
          </c:val>
          <c:smooth val="0"/>
          <c:extLst>
            <c:ext xmlns:c16="http://schemas.microsoft.com/office/drawing/2014/chart" uri="{C3380CC4-5D6E-409C-BE32-E72D297353CC}">
              <c16:uniqueId val="{00000000-E2C0-4CAC-BBAA-8EF6BBCA98AD}"/>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0.25500760909801001</c:v>
                </c:pt>
              </c:numCache>
            </c:numRef>
          </c:val>
          <c:smooth val="0"/>
          <c:extLst>
            <c:ext xmlns:c16="http://schemas.microsoft.com/office/drawing/2014/chart" uri="{C3380CC4-5D6E-409C-BE32-E72D297353CC}">
              <c16:uniqueId val="{00000001-E2C0-4CAC-BBAA-8EF6BBCA98AD}"/>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0.38075804509143002</c:v>
                </c:pt>
              </c:numCache>
            </c:numRef>
          </c:val>
          <c:smooth val="0"/>
          <c:extLst>
            <c:ext xmlns:c16="http://schemas.microsoft.com/office/drawing/2014/chart" uri="{C3380CC4-5D6E-409C-BE32-E72D297353CC}">
              <c16:uniqueId val="{00000002-E2C0-4CAC-BBAA-8EF6BBCA98AD}"/>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8.0674421086329995E-2</c:v>
                </c:pt>
              </c:numCache>
            </c:numRef>
          </c:val>
          <c:smooth val="0"/>
          <c:extLst>
            <c:ext xmlns:c16="http://schemas.microsoft.com/office/drawing/2014/chart" uri="{C3380CC4-5D6E-409C-BE32-E72D297353CC}">
              <c16:uniqueId val="{00000003-E2C0-4CAC-BBAA-8EF6BBCA98AD}"/>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7.5281049250534998E-2</c:v>
                </c:pt>
              </c:numCache>
            </c:numRef>
          </c:val>
          <c:smooth val="0"/>
          <c:extLst>
            <c:ext xmlns:c16="http://schemas.microsoft.com/office/drawing/2014/chart" uri="{C3380CC4-5D6E-409C-BE32-E72D297353CC}">
              <c16:uniqueId val="{00000004-E2C0-4CAC-BBAA-8EF6BBCA98AD}"/>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9.1300713688676996E-2</c:v>
                </c:pt>
              </c:numCache>
            </c:numRef>
          </c:val>
          <c:smooth val="0"/>
          <c:extLst>
            <c:ext xmlns:c16="http://schemas.microsoft.com/office/drawing/2014/chart" uri="{C3380CC4-5D6E-409C-BE32-E72D297353CC}">
              <c16:uniqueId val="{00000005-E2C0-4CAC-BBAA-8EF6BBCA98AD}"/>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4.4727164297783999E-2</c:v>
                </c:pt>
              </c:numCache>
            </c:numRef>
          </c:val>
          <c:smooth val="0"/>
          <c:extLst>
            <c:ext xmlns:c16="http://schemas.microsoft.com/office/drawing/2014/chart" uri="{C3380CC4-5D6E-409C-BE32-E72D297353CC}">
              <c16:uniqueId val="{00000006-E2C0-4CAC-BBAA-8EF6BBCA98AD}"/>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0.19289819699235999</c:v>
                </c:pt>
              </c:numCache>
            </c:numRef>
          </c:val>
          <c:smooth val="0"/>
          <c:extLst>
            <c:ext xmlns:c16="http://schemas.microsoft.com/office/drawing/2014/chart" uri="{C3380CC4-5D6E-409C-BE32-E72D297353CC}">
              <c16:uniqueId val="{00000007-E2C0-4CAC-BBAA-8EF6BBCA98AD}"/>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0.40461258345134998</c:v>
                </c:pt>
              </c:numCache>
            </c:numRef>
          </c:val>
          <c:smooth val="0"/>
          <c:extLst>
            <c:ext xmlns:c16="http://schemas.microsoft.com/office/drawing/2014/chart" uri="{C3380CC4-5D6E-409C-BE32-E72D297353CC}">
              <c16:uniqueId val="{00000008-E2C0-4CAC-BBAA-8EF6BBCA98AD}"/>
            </c:ext>
          </c:extLst>
        </c:ser>
        <c:dLbls>
          <c:showLegendKey val="0"/>
          <c:showVal val="0"/>
          <c:showCatName val="0"/>
          <c:showSerName val="0"/>
          <c:showPercent val="0"/>
          <c:showBubbleSize val="0"/>
        </c:dLbls>
        <c:smooth val="0"/>
        <c:axId val="277542072"/>
        <c:axId val="277546336"/>
      </c:lineChart>
      <c:catAx>
        <c:axId val="27754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6336"/>
        <c:crosses val="autoZero"/>
        <c:auto val="1"/>
        <c:lblAlgn val="ctr"/>
        <c:lblOffset val="100"/>
        <c:noMultiLvlLbl val="0"/>
      </c:catAx>
      <c:valAx>
        <c:axId val="27754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122</c:v>
                </c:pt>
              </c:numCache>
            </c:numRef>
          </c:val>
          <c:extLst>
            <c:ext xmlns:c16="http://schemas.microsoft.com/office/drawing/2014/chart" uri="{C3380CC4-5D6E-409C-BE32-E72D297353CC}">
              <c16:uniqueId val="{00000000-D5D8-47C9-AAE6-5297F98226E9}"/>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62</c:v>
                </c:pt>
              </c:numCache>
            </c:numRef>
          </c:val>
          <c:extLst>
            <c:ext xmlns:c16="http://schemas.microsoft.com/office/drawing/2014/chart" uri="{C3380CC4-5D6E-409C-BE32-E72D297353CC}">
              <c16:uniqueId val="{00000001-D5D8-47C9-AAE6-5297F98226E9}"/>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724</c:v>
                </c:pt>
              </c:numCache>
            </c:numRef>
          </c:val>
          <c:extLst>
            <c:ext xmlns:c16="http://schemas.microsoft.com/office/drawing/2014/chart" uri="{C3380CC4-5D6E-409C-BE32-E72D297353CC}">
              <c16:uniqueId val="{00000002-D5D8-47C9-AAE6-5297F98226E9}"/>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189</c:v>
                </c:pt>
              </c:numCache>
            </c:numRef>
          </c:val>
          <c:extLst>
            <c:ext xmlns:c16="http://schemas.microsoft.com/office/drawing/2014/chart" uri="{C3380CC4-5D6E-409C-BE32-E72D297353CC}">
              <c16:uniqueId val="{00000003-D5D8-47C9-AAE6-5297F98226E9}"/>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45</c:v>
                </c:pt>
              </c:numCache>
            </c:numRef>
          </c:val>
          <c:extLst>
            <c:ext xmlns:c16="http://schemas.microsoft.com/office/drawing/2014/chart" uri="{C3380CC4-5D6E-409C-BE32-E72D297353CC}">
              <c16:uniqueId val="{00000004-D5D8-47C9-AAE6-5297F98226E9}"/>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71</c:v>
                </c:pt>
              </c:numCache>
            </c:numRef>
          </c:val>
          <c:extLst>
            <c:ext xmlns:c16="http://schemas.microsoft.com/office/drawing/2014/chart" uri="{C3380CC4-5D6E-409C-BE32-E72D297353CC}">
              <c16:uniqueId val="{00000005-D5D8-47C9-AAE6-5297F98226E9}"/>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9</c:v>
                </c:pt>
              </c:numCache>
            </c:numRef>
          </c:val>
          <c:extLst>
            <c:ext xmlns:c16="http://schemas.microsoft.com/office/drawing/2014/chart" uri="{C3380CC4-5D6E-409C-BE32-E72D297353CC}">
              <c16:uniqueId val="{00000006-D5D8-47C9-AAE6-5297F98226E9}"/>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49</c:v>
                </c:pt>
              </c:numCache>
            </c:numRef>
          </c:val>
          <c:extLst>
            <c:ext xmlns:c16="http://schemas.microsoft.com/office/drawing/2014/chart" uri="{C3380CC4-5D6E-409C-BE32-E72D297353CC}">
              <c16:uniqueId val="{00000007-D5D8-47C9-AAE6-5297F98226E9}"/>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40</c:v>
                </c:pt>
              </c:numCache>
            </c:numRef>
          </c:val>
          <c:extLst>
            <c:ext xmlns:c16="http://schemas.microsoft.com/office/drawing/2014/chart" uri="{C3380CC4-5D6E-409C-BE32-E72D297353CC}">
              <c16:uniqueId val="{00000008-D5D8-47C9-AAE6-5297F98226E9}"/>
            </c:ext>
          </c:extLst>
        </c:ser>
        <c:dLbls>
          <c:showLegendKey val="0"/>
          <c:showVal val="0"/>
          <c:showCatName val="0"/>
          <c:showSerName val="0"/>
          <c:showPercent val="0"/>
          <c:showBubbleSize val="0"/>
        </c:dLbls>
        <c:gapWidth val="219"/>
        <c:overlap val="-27"/>
        <c:axId val="277539448"/>
        <c:axId val="277544040"/>
      </c:barChart>
      <c:catAx>
        <c:axId val="27753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4040"/>
        <c:crosses val="autoZero"/>
        <c:auto val="1"/>
        <c:lblAlgn val="ctr"/>
        <c:lblOffset val="100"/>
        <c:noMultiLvlLbl val="0"/>
      </c:catAx>
      <c:valAx>
        <c:axId val="2775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3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c:v>
                </c:pt>
              </c:numCache>
            </c:numRef>
          </c:val>
          <c:smooth val="0"/>
          <c:extLst>
            <c:ext xmlns:c16="http://schemas.microsoft.com/office/drawing/2014/chart" uri="{C3380CC4-5D6E-409C-BE32-E72D297353CC}">
              <c16:uniqueId val="{00000000-6F6F-44FF-BF75-A7F20768EB5F}"/>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c:v>
                </c:pt>
              </c:numCache>
            </c:numRef>
          </c:val>
          <c:smooth val="0"/>
          <c:extLst>
            <c:ext xmlns:c16="http://schemas.microsoft.com/office/drawing/2014/chart" uri="{C3380CC4-5D6E-409C-BE32-E72D297353CC}">
              <c16:uniqueId val="{00000001-6F6F-44FF-BF75-A7F20768EB5F}"/>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11</c:v>
                </c:pt>
              </c:numCache>
            </c:numRef>
          </c:val>
          <c:smooth val="0"/>
          <c:extLst>
            <c:ext xmlns:c16="http://schemas.microsoft.com/office/drawing/2014/chart" uri="{C3380CC4-5D6E-409C-BE32-E72D297353CC}">
              <c16:uniqueId val="{00000002-6F6F-44FF-BF75-A7F20768EB5F}"/>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c:v>
                </c:pt>
              </c:numCache>
            </c:numRef>
          </c:val>
          <c:smooth val="0"/>
          <c:extLst>
            <c:ext xmlns:c16="http://schemas.microsoft.com/office/drawing/2014/chart" uri="{C3380CC4-5D6E-409C-BE32-E72D297353CC}">
              <c16:uniqueId val="{00000003-6F6F-44FF-BF75-A7F20768EB5F}"/>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1</c:v>
                </c:pt>
              </c:numCache>
            </c:numRef>
          </c:val>
          <c:smooth val="0"/>
          <c:extLst>
            <c:ext xmlns:c16="http://schemas.microsoft.com/office/drawing/2014/chart" uri="{C3380CC4-5D6E-409C-BE32-E72D297353CC}">
              <c16:uniqueId val="{00000004-6F6F-44FF-BF75-A7F20768EB5F}"/>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1</c:v>
                </c:pt>
              </c:numCache>
            </c:numRef>
          </c:val>
          <c:smooth val="0"/>
          <c:extLst>
            <c:ext xmlns:c16="http://schemas.microsoft.com/office/drawing/2014/chart" uri="{C3380CC4-5D6E-409C-BE32-E72D297353CC}">
              <c16:uniqueId val="{00000005-6F6F-44FF-BF75-A7F20768EB5F}"/>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33</c:v>
                </c:pt>
              </c:numCache>
            </c:numRef>
          </c:val>
          <c:smooth val="0"/>
          <c:extLst>
            <c:ext xmlns:c16="http://schemas.microsoft.com/office/drawing/2014/chart" uri="{C3380CC4-5D6E-409C-BE32-E72D297353CC}">
              <c16:uniqueId val="{00000006-6F6F-44FF-BF75-A7F20768EB5F}"/>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c:v>
                </c:pt>
              </c:numCache>
            </c:numRef>
          </c:val>
          <c:smooth val="0"/>
          <c:extLst>
            <c:ext xmlns:c16="http://schemas.microsoft.com/office/drawing/2014/chart" uri="{C3380CC4-5D6E-409C-BE32-E72D297353CC}">
              <c16:uniqueId val="{00000007-6F6F-44FF-BF75-A7F20768EB5F}"/>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c:v>
                </c:pt>
              </c:numCache>
            </c:numRef>
          </c:val>
          <c:smooth val="0"/>
          <c:extLst>
            <c:ext xmlns:c16="http://schemas.microsoft.com/office/drawing/2014/chart" uri="{C3380CC4-5D6E-409C-BE32-E72D297353CC}">
              <c16:uniqueId val="{00000008-6F6F-44FF-BF75-A7F20768EB5F}"/>
            </c:ext>
          </c:extLst>
        </c:ser>
        <c:dLbls>
          <c:showLegendKey val="0"/>
          <c:showVal val="0"/>
          <c:showCatName val="0"/>
          <c:showSerName val="0"/>
          <c:showPercent val="0"/>
          <c:showBubbleSize val="0"/>
        </c:dLbls>
        <c:smooth val="0"/>
        <c:axId val="277537480"/>
        <c:axId val="277538136"/>
      </c:lineChart>
      <c:catAx>
        <c:axId val="27753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38136"/>
        <c:crosses val="autoZero"/>
        <c:auto val="1"/>
        <c:lblAlgn val="ctr"/>
        <c:lblOffset val="100"/>
        <c:noMultiLvlLbl val="0"/>
      </c:catAx>
      <c:valAx>
        <c:axId val="27753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3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c:v>
                </c:pt>
              </c:numCache>
            </c:numRef>
          </c:val>
          <c:smooth val="0"/>
          <c:extLst>
            <c:ext xmlns:c16="http://schemas.microsoft.com/office/drawing/2014/chart" uri="{C3380CC4-5D6E-409C-BE32-E72D297353CC}">
              <c16:uniqueId val="{00000000-1041-4D94-82BF-5F4C75660F85}"/>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c:v>
                </c:pt>
              </c:numCache>
            </c:numRef>
          </c:val>
          <c:smooth val="0"/>
          <c:extLst>
            <c:ext xmlns:c16="http://schemas.microsoft.com/office/drawing/2014/chart" uri="{C3380CC4-5D6E-409C-BE32-E72D297353CC}">
              <c16:uniqueId val="{00000001-1041-4D94-82BF-5F4C75660F85}"/>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c:v>
                </c:pt>
              </c:numCache>
            </c:numRef>
          </c:val>
          <c:smooth val="0"/>
          <c:extLst>
            <c:ext xmlns:c16="http://schemas.microsoft.com/office/drawing/2014/chart" uri="{C3380CC4-5D6E-409C-BE32-E72D297353CC}">
              <c16:uniqueId val="{00000002-1041-4D94-82BF-5F4C75660F85}"/>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c:v>
                </c:pt>
              </c:numCache>
            </c:numRef>
          </c:val>
          <c:smooth val="0"/>
          <c:extLst>
            <c:ext xmlns:c16="http://schemas.microsoft.com/office/drawing/2014/chart" uri="{C3380CC4-5D6E-409C-BE32-E72D297353CC}">
              <c16:uniqueId val="{00000003-1041-4D94-82BF-5F4C75660F85}"/>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c:v>
                </c:pt>
              </c:numCache>
            </c:numRef>
          </c:val>
          <c:smooth val="0"/>
          <c:extLst>
            <c:ext xmlns:c16="http://schemas.microsoft.com/office/drawing/2014/chart" uri="{C3380CC4-5D6E-409C-BE32-E72D297353CC}">
              <c16:uniqueId val="{00000004-1041-4D94-82BF-5F4C75660F85}"/>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c:v>
                </c:pt>
              </c:numCache>
            </c:numRef>
          </c:val>
          <c:smooth val="0"/>
          <c:extLst>
            <c:ext xmlns:c16="http://schemas.microsoft.com/office/drawing/2014/chart" uri="{C3380CC4-5D6E-409C-BE32-E72D297353CC}">
              <c16:uniqueId val="{00000005-1041-4D94-82BF-5F4C75660F85}"/>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c:v>
                </c:pt>
              </c:numCache>
            </c:numRef>
          </c:val>
          <c:smooth val="0"/>
          <c:extLst>
            <c:ext xmlns:c16="http://schemas.microsoft.com/office/drawing/2014/chart" uri="{C3380CC4-5D6E-409C-BE32-E72D297353CC}">
              <c16:uniqueId val="{00000006-1041-4D94-82BF-5F4C75660F85}"/>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c:v>
                </c:pt>
              </c:numCache>
            </c:numRef>
          </c:val>
          <c:smooth val="0"/>
          <c:extLst>
            <c:ext xmlns:c16="http://schemas.microsoft.com/office/drawing/2014/chart" uri="{C3380CC4-5D6E-409C-BE32-E72D297353CC}">
              <c16:uniqueId val="{00000007-1041-4D94-82BF-5F4C75660F85}"/>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c:v>
                </c:pt>
              </c:numCache>
            </c:numRef>
          </c:val>
          <c:smooth val="0"/>
          <c:extLst>
            <c:ext xmlns:c16="http://schemas.microsoft.com/office/drawing/2014/chart" uri="{C3380CC4-5D6E-409C-BE32-E72D297353CC}">
              <c16:uniqueId val="{00000008-1041-4D94-82BF-5F4C75660F85}"/>
            </c:ext>
          </c:extLst>
        </c:ser>
        <c:dLbls>
          <c:showLegendKey val="0"/>
          <c:showVal val="0"/>
          <c:showCatName val="0"/>
          <c:showSerName val="0"/>
          <c:showPercent val="0"/>
          <c:showBubbleSize val="0"/>
        </c:dLbls>
        <c:smooth val="0"/>
        <c:axId val="277552240"/>
        <c:axId val="277551256"/>
      </c:lineChart>
      <c:catAx>
        <c:axId val="27755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51256"/>
        <c:crosses val="autoZero"/>
        <c:auto val="1"/>
        <c:lblAlgn val="ctr"/>
        <c:lblOffset val="100"/>
        <c:noMultiLvlLbl val="0"/>
      </c:catAx>
      <c:valAx>
        <c:axId val="27755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5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numCache>
            </c:numRef>
          </c:val>
          <c:smooth val="0"/>
          <c:extLst>
            <c:ext xmlns:c16="http://schemas.microsoft.com/office/drawing/2014/chart" uri="{C3380CC4-5D6E-409C-BE32-E72D297353CC}">
              <c16:uniqueId val="{00000000-54D9-418D-B403-0C3994E000BE}"/>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numCache>
            </c:numRef>
          </c:val>
          <c:smooth val="0"/>
          <c:extLst>
            <c:ext xmlns:c16="http://schemas.microsoft.com/office/drawing/2014/chart" uri="{C3380CC4-5D6E-409C-BE32-E72D297353CC}">
              <c16:uniqueId val="{00000001-54D9-418D-B403-0C3994E000BE}"/>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c:v>
                </c:pt>
              </c:numCache>
            </c:numRef>
          </c:val>
          <c:smooth val="0"/>
          <c:extLst>
            <c:ext xmlns:c16="http://schemas.microsoft.com/office/drawing/2014/chart" uri="{C3380CC4-5D6E-409C-BE32-E72D297353CC}">
              <c16:uniqueId val="{00000002-54D9-418D-B403-0C3994E000BE}"/>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numCache>
            </c:numRef>
          </c:val>
          <c:smooth val="0"/>
          <c:extLst>
            <c:ext xmlns:c16="http://schemas.microsoft.com/office/drawing/2014/chart" uri="{C3380CC4-5D6E-409C-BE32-E72D297353CC}">
              <c16:uniqueId val="{00000003-54D9-418D-B403-0C3994E000BE}"/>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c:v>
                </c:pt>
              </c:numCache>
            </c:numRef>
          </c:val>
          <c:smooth val="0"/>
          <c:extLst>
            <c:ext xmlns:c16="http://schemas.microsoft.com/office/drawing/2014/chart" uri="{C3380CC4-5D6E-409C-BE32-E72D297353CC}">
              <c16:uniqueId val="{00000004-54D9-418D-B403-0C3994E000BE}"/>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c:v>
                </c:pt>
              </c:numCache>
            </c:numRef>
          </c:val>
          <c:smooth val="0"/>
          <c:extLst>
            <c:ext xmlns:c16="http://schemas.microsoft.com/office/drawing/2014/chart" uri="{C3380CC4-5D6E-409C-BE32-E72D297353CC}">
              <c16:uniqueId val="{00000005-54D9-418D-B403-0C3994E000BE}"/>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c:v>
                </c:pt>
              </c:numCache>
            </c:numRef>
          </c:val>
          <c:smooth val="0"/>
          <c:extLst>
            <c:ext xmlns:c16="http://schemas.microsoft.com/office/drawing/2014/chart" uri="{C3380CC4-5D6E-409C-BE32-E72D297353CC}">
              <c16:uniqueId val="{00000006-54D9-418D-B403-0C3994E000BE}"/>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numCache>
            </c:numRef>
          </c:val>
          <c:smooth val="0"/>
          <c:extLst>
            <c:ext xmlns:c16="http://schemas.microsoft.com/office/drawing/2014/chart" uri="{C3380CC4-5D6E-409C-BE32-E72D297353CC}">
              <c16:uniqueId val="{00000007-54D9-418D-B403-0C3994E000BE}"/>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c:v>
                </c:pt>
              </c:numCache>
            </c:numRef>
          </c:val>
          <c:smooth val="0"/>
          <c:extLst>
            <c:ext xmlns:c16="http://schemas.microsoft.com/office/drawing/2014/chart" uri="{C3380CC4-5D6E-409C-BE32-E72D297353CC}">
              <c16:uniqueId val="{00000008-54D9-418D-B403-0C3994E000BE}"/>
            </c:ext>
          </c:extLst>
        </c:ser>
        <c:dLbls>
          <c:showLegendKey val="0"/>
          <c:showVal val="0"/>
          <c:showCatName val="0"/>
          <c:showSerName val="0"/>
          <c:showPercent val="0"/>
          <c:showBubbleSize val="0"/>
        </c:dLbls>
        <c:smooth val="0"/>
        <c:axId val="277548304"/>
        <c:axId val="277547320"/>
      </c:lineChart>
      <c:catAx>
        <c:axId val="27754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7320"/>
        <c:crosses val="autoZero"/>
        <c:auto val="1"/>
        <c:lblAlgn val="ctr"/>
        <c:lblOffset val="100"/>
        <c:noMultiLvlLbl val="0"/>
      </c:catAx>
      <c:valAx>
        <c:axId val="27754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4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4</c:v>
                </c:pt>
              </c:numCache>
            </c:numRef>
          </c:val>
          <c:smooth val="0"/>
          <c:extLst>
            <c:ext xmlns:c16="http://schemas.microsoft.com/office/drawing/2014/chart" uri="{C3380CC4-5D6E-409C-BE32-E72D297353CC}">
              <c16:uniqueId val="{00000000-8605-482B-B71C-C47E55F84920}"/>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c:v>
                </c:pt>
              </c:numCache>
            </c:numRef>
          </c:val>
          <c:smooth val="0"/>
          <c:extLst>
            <c:ext xmlns:c16="http://schemas.microsoft.com/office/drawing/2014/chart" uri="{C3380CC4-5D6E-409C-BE32-E72D297353CC}">
              <c16:uniqueId val="{00000001-8605-482B-B71C-C47E55F84920}"/>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5</c:v>
                </c:pt>
              </c:numCache>
            </c:numRef>
          </c:val>
          <c:smooth val="0"/>
          <c:extLst>
            <c:ext xmlns:c16="http://schemas.microsoft.com/office/drawing/2014/chart" uri="{C3380CC4-5D6E-409C-BE32-E72D297353CC}">
              <c16:uniqueId val="{00000002-8605-482B-B71C-C47E55F84920}"/>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9</c:v>
                </c:pt>
              </c:numCache>
            </c:numRef>
          </c:val>
          <c:smooth val="0"/>
          <c:extLst>
            <c:ext xmlns:c16="http://schemas.microsoft.com/office/drawing/2014/chart" uri="{C3380CC4-5D6E-409C-BE32-E72D297353CC}">
              <c16:uniqueId val="{00000003-8605-482B-B71C-C47E55F84920}"/>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c:v>
                </c:pt>
              </c:numCache>
            </c:numRef>
          </c:val>
          <c:smooth val="0"/>
          <c:extLst>
            <c:ext xmlns:c16="http://schemas.microsoft.com/office/drawing/2014/chart" uri="{C3380CC4-5D6E-409C-BE32-E72D297353CC}">
              <c16:uniqueId val="{00000004-8605-482B-B71C-C47E55F84920}"/>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4</c:v>
                </c:pt>
              </c:numCache>
            </c:numRef>
          </c:val>
          <c:smooth val="0"/>
          <c:extLst>
            <c:ext xmlns:c16="http://schemas.microsoft.com/office/drawing/2014/chart" uri="{C3380CC4-5D6E-409C-BE32-E72D297353CC}">
              <c16:uniqueId val="{00000005-8605-482B-B71C-C47E55F84920}"/>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5</c:v>
                </c:pt>
              </c:numCache>
            </c:numRef>
          </c:val>
          <c:smooth val="0"/>
          <c:extLst>
            <c:ext xmlns:c16="http://schemas.microsoft.com/office/drawing/2014/chart" uri="{C3380CC4-5D6E-409C-BE32-E72D297353CC}">
              <c16:uniqueId val="{00000006-8605-482B-B71C-C47E55F84920}"/>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4</c:v>
                </c:pt>
              </c:numCache>
            </c:numRef>
          </c:val>
          <c:smooth val="0"/>
          <c:extLst>
            <c:ext xmlns:c16="http://schemas.microsoft.com/office/drawing/2014/chart" uri="{C3380CC4-5D6E-409C-BE32-E72D297353CC}">
              <c16:uniqueId val="{00000007-8605-482B-B71C-C47E55F84920}"/>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5</c:v>
                </c:pt>
              </c:numCache>
            </c:numRef>
          </c:val>
          <c:smooth val="0"/>
          <c:extLst>
            <c:ext xmlns:c16="http://schemas.microsoft.com/office/drawing/2014/chart" uri="{C3380CC4-5D6E-409C-BE32-E72D297353CC}">
              <c16:uniqueId val="{00000008-8605-482B-B71C-C47E55F84920}"/>
            </c:ext>
          </c:extLst>
        </c:ser>
        <c:dLbls>
          <c:showLegendKey val="0"/>
          <c:showVal val="0"/>
          <c:showCatName val="0"/>
          <c:showSerName val="0"/>
          <c:showPercent val="0"/>
          <c:showBubbleSize val="0"/>
        </c:dLbls>
        <c:smooth val="0"/>
        <c:axId val="277714600"/>
        <c:axId val="277707384"/>
      </c:lineChart>
      <c:catAx>
        <c:axId val="27771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07384"/>
        <c:crosses val="autoZero"/>
        <c:auto val="1"/>
        <c:lblAlgn val="ctr"/>
        <c:lblOffset val="100"/>
        <c:noMultiLvlLbl val="0"/>
      </c:catAx>
      <c:valAx>
        <c:axId val="27770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0</c:v>
                </c:pt>
                <c:pt idx="8">
                  <c:v>1</c:v>
                </c:pt>
                <c:pt idx="9">
                  <c:v>0</c:v>
                </c:pt>
                <c:pt idx="10">
                  <c:v>0</c:v>
                </c:pt>
                <c:pt idx="11">
                  <c:v>0</c:v>
                </c:pt>
                <c:pt idx="12">
                  <c:v>1</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282-4E96-B5B4-ABBECDAEED18}"/>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282-4E96-B5B4-ABBECDAEED18}"/>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1</c:v>
                </c:pt>
                <c:pt idx="7">
                  <c:v>0</c:v>
                </c:pt>
                <c:pt idx="8">
                  <c:v>0</c:v>
                </c:pt>
                <c:pt idx="9">
                  <c:v>1</c:v>
                </c:pt>
                <c:pt idx="10">
                  <c:v>0</c:v>
                </c:pt>
                <c:pt idx="11">
                  <c:v>0</c:v>
                </c:pt>
                <c:pt idx="12">
                  <c:v>1</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D282-4E96-B5B4-ABBECDAEED18}"/>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1</c:v>
                </c:pt>
                <c:pt idx="6">
                  <c:v>1</c:v>
                </c:pt>
                <c:pt idx="7">
                  <c:v>0</c:v>
                </c:pt>
                <c:pt idx="8">
                  <c:v>1</c:v>
                </c:pt>
                <c:pt idx="9">
                  <c:v>0</c:v>
                </c:pt>
                <c:pt idx="10">
                  <c:v>1</c:v>
                </c:pt>
                <c:pt idx="11">
                  <c:v>1</c:v>
                </c:pt>
                <c:pt idx="12">
                  <c:v>1</c:v>
                </c:pt>
                <c:pt idx="13">
                  <c:v>2</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282-4E96-B5B4-ABBECDAEED18}"/>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1</c:v>
                </c:pt>
                <c:pt idx="7">
                  <c:v>0</c:v>
                </c:pt>
                <c:pt idx="8">
                  <c:v>0</c:v>
                </c:pt>
                <c:pt idx="9">
                  <c:v>1</c:v>
                </c:pt>
                <c:pt idx="10">
                  <c:v>0</c:v>
                </c:pt>
                <c:pt idx="11">
                  <c:v>1</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282-4E96-B5B4-ABBECDAEED18}"/>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2</c:v>
                </c:pt>
                <c:pt idx="7">
                  <c:v>0</c:v>
                </c:pt>
                <c:pt idx="8">
                  <c:v>0</c:v>
                </c:pt>
                <c:pt idx="9">
                  <c:v>0</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282-4E96-B5B4-ABBECDAEED18}"/>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1</c:v>
                </c:pt>
                <c:pt idx="8">
                  <c:v>0</c:v>
                </c:pt>
                <c:pt idx="9">
                  <c:v>0</c:v>
                </c:pt>
                <c:pt idx="10">
                  <c:v>1</c:v>
                </c:pt>
                <c:pt idx="11">
                  <c:v>1</c:v>
                </c:pt>
                <c:pt idx="12">
                  <c:v>0</c:v>
                </c:pt>
                <c:pt idx="13">
                  <c:v>0</c:v>
                </c:pt>
                <c:pt idx="14">
                  <c:v>1</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282-4E96-B5B4-ABBECDAEED18}"/>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1</c:v>
                </c:pt>
                <c:pt idx="6">
                  <c:v>0</c:v>
                </c:pt>
                <c:pt idx="7">
                  <c:v>1</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7-D282-4E96-B5B4-ABBECDAEED18}"/>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c:v>
                </c:pt>
                <c:pt idx="7">
                  <c:v>0</c:v>
                </c:pt>
                <c:pt idx="8">
                  <c:v>0</c:v>
                </c:pt>
                <c:pt idx="9">
                  <c:v>0</c:v>
                </c:pt>
                <c:pt idx="10">
                  <c:v>1</c:v>
                </c:pt>
                <c:pt idx="11">
                  <c:v>1</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D282-4E96-B5B4-ABBECDAEED18}"/>
            </c:ext>
          </c:extLst>
        </c:ser>
        <c:dLbls>
          <c:showLegendKey val="0"/>
          <c:showVal val="0"/>
          <c:showCatName val="0"/>
          <c:showSerName val="0"/>
          <c:showPercent val="0"/>
          <c:showBubbleSize val="0"/>
        </c:dLbls>
        <c:smooth val="0"/>
        <c:axId val="277712304"/>
        <c:axId val="277710664"/>
      </c:lineChart>
      <c:catAx>
        <c:axId val="27771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0664"/>
        <c:crosses val="autoZero"/>
        <c:auto val="1"/>
        <c:lblAlgn val="ctr"/>
        <c:lblOffset val="100"/>
        <c:noMultiLvlLbl val="0"/>
      </c:catAx>
      <c:valAx>
        <c:axId val="27771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0-B39D-47DF-A4BB-D0B83D3DFC61}"/>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1-B39D-47DF-A4BB-D0B83D3DFC61}"/>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2-B39D-47DF-A4BB-D0B83D3DFC61}"/>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9</c:v>
                </c:pt>
              </c:numCache>
            </c:numRef>
          </c:val>
          <c:extLst>
            <c:ext xmlns:c16="http://schemas.microsoft.com/office/drawing/2014/chart" uri="{C3380CC4-5D6E-409C-BE32-E72D297353CC}">
              <c16:uniqueId val="{00000003-B39D-47DF-A4BB-D0B83D3DFC61}"/>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4-B39D-47DF-A4BB-D0B83D3DFC61}"/>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5-B39D-47DF-A4BB-D0B83D3DFC61}"/>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6-B39D-47DF-A4BB-D0B83D3DFC61}"/>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7-B39D-47DF-A4BB-D0B83D3DFC61}"/>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8-B39D-47DF-A4BB-D0B83D3DFC61}"/>
            </c:ext>
          </c:extLst>
        </c:ser>
        <c:dLbls>
          <c:showLegendKey val="0"/>
          <c:showVal val="0"/>
          <c:showCatName val="0"/>
          <c:showSerName val="0"/>
          <c:showPercent val="0"/>
          <c:showBubbleSize val="0"/>
        </c:dLbls>
        <c:gapWidth val="219"/>
        <c:overlap val="-27"/>
        <c:axId val="277719520"/>
        <c:axId val="277717552"/>
      </c:barChart>
      <c:catAx>
        <c:axId val="27771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7552"/>
        <c:crosses val="autoZero"/>
        <c:auto val="1"/>
        <c:lblAlgn val="ctr"/>
        <c:lblOffset val="100"/>
        <c:noMultiLvlLbl val="0"/>
      </c:catAx>
      <c:valAx>
        <c:axId val="27771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c:v>
                </c:pt>
                <c:pt idx="1">
                  <c:v>1</c:v>
                </c:pt>
                <c:pt idx="2">
                  <c:v>4</c:v>
                </c:pt>
                <c:pt idx="3">
                  <c:v>6</c:v>
                </c:pt>
                <c:pt idx="4">
                  <c:v>4</c:v>
                </c:pt>
                <c:pt idx="5">
                  <c:v>2</c:v>
                </c:pt>
                <c:pt idx="6">
                  <c:v>5</c:v>
                </c:pt>
                <c:pt idx="7">
                  <c:v>4</c:v>
                </c:pt>
                <c:pt idx="8">
                  <c:v>4</c:v>
                </c:pt>
              </c:numCache>
            </c:numRef>
          </c:val>
          <c:extLst>
            <c:ext xmlns:c16="http://schemas.microsoft.com/office/drawing/2014/chart" uri="{C3380CC4-5D6E-409C-BE32-E72D297353CC}">
              <c16:uniqueId val="{00000000-130E-4FA3-A726-52F0B784150E}"/>
            </c:ext>
          </c:extLst>
        </c:ser>
        <c:ser>
          <c:idx val="1"/>
          <c:order val="1"/>
          <c:tx>
            <c:strRef>
              <c:f>Sheet1!$C$1</c:f>
              <c:strCache>
                <c:ptCount val="1"/>
                <c:pt idx="0">
                  <c:v>Videos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2</c:v>
                </c:pt>
                <c:pt idx="1">
                  <c:v>0</c:v>
                </c:pt>
                <c:pt idx="2">
                  <c:v>1</c:v>
                </c:pt>
                <c:pt idx="3">
                  <c:v>3</c:v>
                </c:pt>
                <c:pt idx="4">
                  <c:v>0</c:v>
                </c:pt>
                <c:pt idx="5">
                  <c:v>2</c:v>
                </c:pt>
                <c:pt idx="6">
                  <c:v>0</c:v>
                </c:pt>
                <c:pt idx="7">
                  <c:v>0</c:v>
                </c:pt>
                <c:pt idx="8">
                  <c:v>1</c:v>
                </c:pt>
              </c:numCache>
            </c:numRef>
          </c:val>
          <c:extLst>
            <c:ext xmlns:c16="http://schemas.microsoft.com/office/drawing/2014/chart" uri="{C3380CC4-5D6E-409C-BE32-E72D297353CC}">
              <c16:uniqueId val="{00000001-130E-4FA3-A726-52F0B784150E}"/>
            </c:ext>
          </c:extLst>
        </c:ser>
        <c:dLbls>
          <c:showLegendKey val="0"/>
          <c:showVal val="0"/>
          <c:showCatName val="0"/>
          <c:showSerName val="0"/>
          <c:showPercent val="0"/>
          <c:showBubbleSize val="0"/>
        </c:dLbls>
        <c:gapWidth val="150"/>
        <c:overlap val="100"/>
        <c:axId val="265480408"/>
        <c:axId val="265482048"/>
      </c:barChart>
      <c:catAx>
        <c:axId val="26548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2048"/>
        <c:crosses val="autoZero"/>
        <c:auto val="1"/>
        <c:lblAlgn val="ctr"/>
        <c:lblOffset val="100"/>
        <c:noMultiLvlLbl val="0"/>
      </c:catAx>
      <c:valAx>
        <c:axId val="265482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2648</c:v>
                </c:pt>
                <c:pt idx="1">
                  <c:v>186</c:v>
                </c:pt>
                <c:pt idx="2">
                  <c:v>14621</c:v>
                </c:pt>
                <c:pt idx="3">
                  <c:v>13863</c:v>
                </c:pt>
                <c:pt idx="4">
                  <c:v>1847</c:v>
                </c:pt>
                <c:pt idx="5">
                  <c:v>1967</c:v>
                </c:pt>
                <c:pt idx="6">
                  <c:v>757</c:v>
                </c:pt>
                <c:pt idx="7">
                  <c:v>582</c:v>
                </c:pt>
                <c:pt idx="8">
                  <c:v>560</c:v>
                </c:pt>
              </c:numCache>
            </c:numRef>
          </c:val>
          <c:extLst>
            <c:ext xmlns:c16="http://schemas.microsoft.com/office/drawing/2014/chart" uri="{C3380CC4-5D6E-409C-BE32-E72D297353CC}">
              <c16:uniqueId val="{00000000-BE04-42FA-A0CE-FFCC0BFFC103}"/>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15052</c:v>
                </c:pt>
                <c:pt idx="3">
                  <c:v>5066</c:v>
                </c:pt>
                <c:pt idx="4">
                  <c:v>43</c:v>
                </c:pt>
                <c:pt idx="5">
                  <c:v>103</c:v>
                </c:pt>
                <c:pt idx="6">
                  <c:v>39</c:v>
                </c:pt>
                <c:pt idx="7">
                  <c:v>5</c:v>
                </c:pt>
                <c:pt idx="8">
                  <c:v>19</c:v>
                </c:pt>
              </c:numCache>
            </c:numRef>
          </c:val>
          <c:extLst>
            <c:ext xmlns:c16="http://schemas.microsoft.com/office/drawing/2014/chart" uri="{C3380CC4-5D6E-409C-BE32-E72D297353CC}">
              <c16:uniqueId val="{00000001-BE04-42FA-A0CE-FFCC0BFFC103}"/>
            </c:ext>
          </c:extLst>
        </c:ser>
        <c:dLbls>
          <c:showLegendKey val="0"/>
          <c:showVal val="0"/>
          <c:showCatName val="0"/>
          <c:showSerName val="0"/>
          <c:showPercent val="0"/>
          <c:showBubbleSize val="0"/>
        </c:dLbls>
        <c:gapWidth val="150"/>
        <c:overlap val="100"/>
        <c:axId val="265483360"/>
        <c:axId val="265476472"/>
      </c:barChart>
      <c:catAx>
        <c:axId val="26548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76472"/>
        <c:crosses val="autoZero"/>
        <c:auto val="1"/>
        <c:lblAlgn val="ctr"/>
        <c:lblOffset val="100"/>
        <c:noMultiLvlLbl val="0"/>
      </c:catAx>
      <c:valAx>
        <c:axId val="265476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0.40099763176862002</c:v>
                </c:pt>
              </c:numCache>
            </c:numRef>
          </c:val>
          <c:smooth val="0"/>
          <c:extLst>
            <c:ext xmlns:c16="http://schemas.microsoft.com/office/drawing/2014/chart" uri="{C3380CC4-5D6E-409C-BE32-E72D297353CC}">
              <c16:uniqueId val="{00000000-5342-4D22-AA60-6D954B34866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5342-4D22-AA60-6D954B34866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3.1151284191298001</c:v>
                </c:pt>
              </c:numCache>
            </c:numRef>
          </c:val>
          <c:smooth val="0"/>
          <c:extLst>
            <c:ext xmlns:c16="http://schemas.microsoft.com/office/drawing/2014/chart" uri="{C3380CC4-5D6E-409C-BE32-E72D297353CC}">
              <c16:uniqueId val="{00000002-5342-4D22-AA60-6D954B34866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0.89739778819819005</c:v>
                </c:pt>
              </c:numCache>
            </c:numRef>
          </c:val>
          <c:smooth val="0"/>
          <c:extLst>
            <c:ext xmlns:c16="http://schemas.microsoft.com/office/drawing/2014/chart" uri="{C3380CC4-5D6E-409C-BE32-E72D297353CC}">
              <c16:uniqueId val="{00000003-5342-4D22-AA60-6D954B34866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0.79016020602696002</c:v>
                </c:pt>
              </c:numCache>
            </c:numRef>
          </c:val>
          <c:smooth val="0"/>
          <c:extLst>
            <c:ext xmlns:c16="http://schemas.microsoft.com/office/drawing/2014/chart" uri="{C3380CC4-5D6E-409C-BE32-E72D297353CC}">
              <c16:uniqueId val="{00000004-5342-4D22-AA60-6D954B348669}"/>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0.66516709511567995</c:v>
                </c:pt>
              </c:numCache>
            </c:numRef>
          </c:val>
          <c:smooth val="0"/>
          <c:extLst>
            <c:ext xmlns:c16="http://schemas.microsoft.com/office/drawing/2014/chart" uri="{C3380CC4-5D6E-409C-BE32-E72D297353CC}">
              <c16:uniqueId val="{00000005-5342-4D22-AA60-6D954B34866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0.79101659544866998</c:v>
                </c:pt>
              </c:numCache>
            </c:numRef>
          </c:val>
          <c:smooth val="0"/>
          <c:extLst>
            <c:ext xmlns:c16="http://schemas.microsoft.com/office/drawing/2014/chart" uri="{C3380CC4-5D6E-409C-BE32-E72D297353CC}">
              <c16:uniqueId val="{00000006-5342-4D22-AA60-6D954B34866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0.57716510658381004</c:v>
                </c:pt>
              </c:numCache>
            </c:numRef>
          </c:val>
          <c:smooth val="0"/>
          <c:extLst>
            <c:ext xmlns:c16="http://schemas.microsoft.com/office/drawing/2014/chart" uri="{C3380CC4-5D6E-409C-BE32-E72D297353CC}">
              <c16:uniqueId val="{00000007-5342-4D22-AA60-6D954B34866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1.1689884918230999</c:v>
                </c:pt>
              </c:numCache>
            </c:numRef>
          </c:val>
          <c:smooth val="0"/>
          <c:extLst>
            <c:ext xmlns:c16="http://schemas.microsoft.com/office/drawing/2014/chart" uri="{C3380CC4-5D6E-409C-BE32-E72D297353CC}">
              <c16:uniqueId val="{00000008-5342-4D22-AA60-6D954B348669}"/>
            </c:ext>
          </c:extLst>
        </c:ser>
        <c:dLbls>
          <c:showLegendKey val="0"/>
          <c:showVal val="0"/>
          <c:showCatName val="0"/>
          <c:showSerName val="0"/>
          <c:showPercent val="0"/>
          <c:showBubbleSize val="0"/>
        </c:dLbls>
        <c:smooth val="0"/>
        <c:axId val="265485984"/>
        <c:axId val="265487296"/>
      </c:lineChart>
      <c:catAx>
        <c:axId val="26548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7296"/>
        <c:crosses val="autoZero"/>
        <c:auto val="1"/>
        <c:lblAlgn val="ctr"/>
        <c:lblOffset val="100"/>
        <c:noMultiLvlLbl val="0"/>
      </c:catAx>
      <c:valAx>
        <c:axId val="26548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0.41811328524934999</c:v>
                </c:pt>
                <c:pt idx="9">
                  <c:v>0</c:v>
                </c:pt>
                <c:pt idx="10">
                  <c:v>0</c:v>
                </c:pt>
                <c:pt idx="11">
                  <c:v>0</c:v>
                </c:pt>
                <c:pt idx="12">
                  <c:v>0.33060120229019002</c:v>
                </c:pt>
                <c:pt idx="13">
                  <c:v>0</c:v>
                </c:pt>
                <c:pt idx="14">
                  <c:v>0</c:v>
                </c:pt>
                <c:pt idx="15">
                  <c:v>0</c:v>
                </c:pt>
                <c:pt idx="16">
                  <c:v>0</c:v>
                </c:pt>
                <c:pt idx="17">
                  <c:v>0.39294641171861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771-430A-AE33-4C16BB15BE0D}"/>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771-430A-AE33-4C16BB15BE0D}"/>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7.1925011671029004</c:v>
                </c:pt>
                <c:pt idx="7">
                  <c:v>0</c:v>
                </c:pt>
                <c:pt idx="8">
                  <c:v>0</c:v>
                </c:pt>
                <c:pt idx="9">
                  <c:v>0.84765766380092999</c:v>
                </c:pt>
                <c:pt idx="10">
                  <c:v>0</c:v>
                </c:pt>
                <c:pt idx="11">
                  <c:v>0</c:v>
                </c:pt>
                <c:pt idx="12">
                  <c:v>0.77055019067052</c:v>
                </c:pt>
                <c:pt idx="13">
                  <c:v>5.9509134875132998</c:v>
                </c:pt>
                <c:pt idx="14">
                  <c:v>0</c:v>
                </c:pt>
                <c:pt idx="15">
                  <c:v>0</c:v>
                </c:pt>
                <c:pt idx="16">
                  <c:v>0</c:v>
                </c:pt>
                <c:pt idx="17">
                  <c:v>0</c:v>
                </c:pt>
                <c:pt idx="18">
                  <c:v>0.80307170995000998</c:v>
                </c:pt>
                <c:pt idx="19">
                  <c:v>0</c:v>
                </c:pt>
                <c:pt idx="20">
                  <c:v>0</c:v>
                </c:pt>
                <c:pt idx="21">
                  <c:v>0</c:v>
                </c:pt>
                <c:pt idx="22">
                  <c:v>0</c:v>
                </c:pt>
                <c:pt idx="23">
                  <c:v>0</c:v>
                </c:pt>
              </c:numCache>
            </c:numRef>
          </c:val>
          <c:smooth val="0"/>
          <c:extLst>
            <c:ext xmlns:c16="http://schemas.microsoft.com/office/drawing/2014/chart" uri="{C3380CC4-5D6E-409C-BE32-E72D297353CC}">
              <c16:uniqueId val="{00000002-B771-430A-AE33-4C16BB15BE0D}"/>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0.58574085766453998</c:v>
                </c:pt>
                <c:pt idx="6">
                  <c:v>0.62072319584989999</c:v>
                </c:pt>
                <c:pt idx="7">
                  <c:v>0</c:v>
                </c:pt>
                <c:pt idx="8">
                  <c:v>0.64205388986536005</c:v>
                </c:pt>
                <c:pt idx="9">
                  <c:v>0</c:v>
                </c:pt>
                <c:pt idx="10">
                  <c:v>0.48250029862971999</c:v>
                </c:pt>
                <c:pt idx="11">
                  <c:v>0.48250029862971999</c:v>
                </c:pt>
                <c:pt idx="12">
                  <c:v>0.43898568283818001</c:v>
                </c:pt>
                <c:pt idx="13">
                  <c:v>2.1635722939881998</c:v>
                </c:pt>
                <c:pt idx="14">
                  <c:v>0</c:v>
                </c:pt>
                <c:pt idx="15">
                  <c:v>0.49572532891929999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771-430A-AE33-4C16BB15BE0D}"/>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0.70390743867979999</c:v>
                </c:pt>
                <c:pt idx="7">
                  <c:v>0</c:v>
                </c:pt>
                <c:pt idx="8">
                  <c:v>0</c:v>
                </c:pt>
                <c:pt idx="9">
                  <c:v>0.86107442023776004</c:v>
                </c:pt>
                <c:pt idx="10">
                  <c:v>0</c:v>
                </c:pt>
                <c:pt idx="11">
                  <c:v>0.72229931950041004</c:v>
                </c:pt>
                <c:pt idx="12">
                  <c:v>0</c:v>
                </c:pt>
                <c:pt idx="13">
                  <c:v>0</c:v>
                </c:pt>
                <c:pt idx="14">
                  <c:v>0</c:v>
                </c:pt>
                <c:pt idx="15">
                  <c:v>0.87277834439632995</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771-430A-AE33-4C16BB15BE0D}"/>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0.61553882135239002</c:v>
                </c:pt>
                <c:pt idx="7">
                  <c:v>0</c:v>
                </c:pt>
                <c:pt idx="8">
                  <c:v>0</c:v>
                </c:pt>
                <c:pt idx="9">
                  <c:v>0</c:v>
                </c:pt>
                <c:pt idx="10">
                  <c:v>0.61682387108380998</c:v>
                </c:pt>
                <c:pt idx="11">
                  <c:v>0</c:v>
                </c:pt>
                <c:pt idx="12">
                  <c:v>0.81215143026034997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771-430A-AE33-4C16BB15BE0D}"/>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1.1329192546583999</c:v>
                </c:pt>
                <c:pt idx="12">
                  <c:v>0</c:v>
                </c:pt>
                <c:pt idx="13">
                  <c:v>0</c:v>
                </c:pt>
                <c:pt idx="14">
                  <c:v>0.62608695652173996</c:v>
                </c:pt>
                <c:pt idx="15">
                  <c:v>0.70062111801242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771-430A-AE33-4C16BB15BE0D}"/>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0.73130455296060004</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B771-430A-AE33-4C16BB15BE0D}"/>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1.1297155537624</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B771-430A-AE33-4C16BB15BE0D}"/>
            </c:ext>
          </c:extLst>
        </c:ser>
        <c:dLbls>
          <c:showLegendKey val="0"/>
          <c:showVal val="0"/>
          <c:showCatName val="0"/>
          <c:showSerName val="0"/>
          <c:showPercent val="0"/>
          <c:showBubbleSize val="0"/>
        </c:dLbls>
        <c:smooth val="0"/>
        <c:axId val="265478440"/>
        <c:axId val="265474504"/>
      </c:lineChart>
      <c:catAx>
        <c:axId val="26547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74504"/>
        <c:crosses val="autoZero"/>
        <c:auto val="1"/>
        <c:lblAlgn val="ctr"/>
        <c:lblOffset val="100"/>
        <c:noMultiLvlLbl val="0"/>
      </c:catAx>
      <c:valAx>
        <c:axId val="26547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7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0.40085775553967001</c:v>
                </c:pt>
              </c:numCache>
            </c:numRef>
          </c:val>
          <c:extLst>
            <c:ext xmlns:c16="http://schemas.microsoft.com/office/drawing/2014/chart" uri="{C3380CC4-5D6E-409C-BE32-E72D297353CC}">
              <c16:uniqueId val="{00000000-F79A-4748-A6FC-BF558BA5CB98}"/>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F79A-4748-A6FC-BF558BA5CB98}"/>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3.1092203634916</c:v>
                </c:pt>
              </c:numCache>
            </c:numRef>
          </c:val>
          <c:extLst>
            <c:ext xmlns:c16="http://schemas.microsoft.com/office/drawing/2014/chart" uri="{C3380CC4-5D6E-409C-BE32-E72D297353CC}">
              <c16:uniqueId val="{00000002-F79A-4748-A6FC-BF558BA5CB98}"/>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0.89703418103513999</c:v>
                </c:pt>
              </c:numCache>
            </c:numRef>
          </c:val>
          <c:extLst>
            <c:ext xmlns:c16="http://schemas.microsoft.com/office/drawing/2014/chart" uri="{C3380CC4-5D6E-409C-BE32-E72D297353CC}">
              <c16:uniqueId val="{00000003-F79A-4748-A6FC-BF558BA5CB98}"/>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0.78985640494140996</c:v>
                </c:pt>
              </c:numCache>
            </c:numRef>
          </c:val>
          <c:extLst>
            <c:ext xmlns:c16="http://schemas.microsoft.com/office/drawing/2014/chart" uri="{C3380CC4-5D6E-409C-BE32-E72D297353CC}">
              <c16:uniqueId val="{00000004-F79A-4748-A6FC-BF558BA5CB98}"/>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0.66485944807029995</c:v>
                </c:pt>
              </c:numCache>
            </c:numRef>
          </c:val>
          <c:extLst>
            <c:ext xmlns:c16="http://schemas.microsoft.com/office/drawing/2014/chart" uri="{C3380CC4-5D6E-409C-BE32-E72D297353CC}">
              <c16:uniqueId val="{00000005-F79A-4748-A6FC-BF558BA5CB98}"/>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0.79082012816055003</c:v>
                </c:pt>
              </c:numCache>
            </c:numRef>
          </c:val>
          <c:extLst>
            <c:ext xmlns:c16="http://schemas.microsoft.com/office/drawing/2014/chart" uri="{C3380CC4-5D6E-409C-BE32-E72D297353CC}">
              <c16:uniqueId val="{00000006-F79A-4748-A6FC-BF558BA5CB98}"/>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0.57659816903069006</c:v>
                </c:pt>
              </c:numCache>
            </c:numRef>
          </c:val>
          <c:extLst>
            <c:ext xmlns:c16="http://schemas.microsoft.com/office/drawing/2014/chart" uri="{C3380CC4-5D6E-409C-BE32-E72D297353CC}">
              <c16:uniqueId val="{00000007-F79A-4748-A6FC-BF558BA5CB98}"/>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1.1666330848277</c:v>
                </c:pt>
              </c:numCache>
            </c:numRef>
          </c:val>
          <c:extLst>
            <c:ext xmlns:c16="http://schemas.microsoft.com/office/drawing/2014/chart" uri="{C3380CC4-5D6E-409C-BE32-E72D297353CC}">
              <c16:uniqueId val="{00000008-F79A-4748-A6FC-BF558BA5CB98}"/>
            </c:ext>
          </c:extLst>
        </c:ser>
        <c:dLbls>
          <c:showLegendKey val="0"/>
          <c:showVal val="0"/>
          <c:showCatName val="0"/>
          <c:showSerName val="0"/>
          <c:showPercent val="0"/>
          <c:showBubbleSize val="0"/>
        </c:dLbls>
        <c:gapWidth val="219"/>
        <c:overlap val="-27"/>
        <c:axId val="265485000"/>
        <c:axId val="265484016"/>
      </c:barChart>
      <c:catAx>
        <c:axId val="26548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4016"/>
        <c:crosses val="autoZero"/>
        <c:auto val="1"/>
        <c:lblAlgn val="ctr"/>
        <c:lblOffset val="100"/>
        <c:noMultiLvlLbl val="0"/>
      </c:catAx>
      <c:valAx>
        <c:axId val="26548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662</c:v>
                </c:pt>
              </c:numCache>
            </c:numRef>
          </c:val>
          <c:smooth val="0"/>
          <c:extLst>
            <c:ext xmlns:c16="http://schemas.microsoft.com/office/drawing/2014/chart" uri="{C3380CC4-5D6E-409C-BE32-E72D297353CC}">
              <c16:uniqueId val="{00000000-92FC-464B-AEAE-91B03A4AB40A}"/>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186</c:v>
                </c:pt>
              </c:numCache>
            </c:numRef>
          </c:val>
          <c:smooth val="0"/>
          <c:extLst>
            <c:ext xmlns:c16="http://schemas.microsoft.com/office/drawing/2014/chart" uri="{C3380CC4-5D6E-409C-BE32-E72D297353CC}">
              <c16:uniqueId val="{00000001-92FC-464B-AEAE-91B03A4AB40A}"/>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2924</c:v>
                </c:pt>
              </c:numCache>
            </c:numRef>
          </c:val>
          <c:smooth val="0"/>
          <c:extLst>
            <c:ext xmlns:c16="http://schemas.microsoft.com/office/drawing/2014/chart" uri="{C3380CC4-5D6E-409C-BE32-E72D297353CC}">
              <c16:uniqueId val="{00000002-92FC-464B-AEAE-91B03A4AB40A}"/>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1540</c:v>
                </c:pt>
              </c:numCache>
            </c:numRef>
          </c:val>
          <c:smooth val="0"/>
          <c:extLst>
            <c:ext xmlns:c16="http://schemas.microsoft.com/office/drawing/2014/chart" uri="{C3380CC4-5D6E-409C-BE32-E72D297353CC}">
              <c16:uniqueId val="{00000003-92FC-464B-AEAE-91B03A4AB40A}"/>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461</c:v>
                </c:pt>
              </c:numCache>
            </c:numRef>
          </c:val>
          <c:smooth val="0"/>
          <c:extLst>
            <c:ext xmlns:c16="http://schemas.microsoft.com/office/drawing/2014/chart" uri="{C3380CC4-5D6E-409C-BE32-E72D297353CC}">
              <c16:uniqueId val="{00000004-92FC-464B-AEAE-91B03A4AB40A}"/>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491</c:v>
                </c:pt>
              </c:numCache>
            </c:numRef>
          </c:val>
          <c:smooth val="0"/>
          <c:extLst>
            <c:ext xmlns:c16="http://schemas.microsoft.com/office/drawing/2014/chart" uri="{C3380CC4-5D6E-409C-BE32-E72D297353CC}">
              <c16:uniqueId val="{00000005-92FC-464B-AEAE-91B03A4AB40A}"/>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151</c:v>
                </c:pt>
              </c:numCache>
            </c:numRef>
          </c:val>
          <c:smooth val="0"/>
          <c:extLst>
            <c:ext xmlns:c16="http://schemas.microsoft.com/office/drawing/2014/chart" uri="{C3380CC4-5D6E-409C-BE32-E72D297353CC}">
              <c16:uniqueId val="{00000006-92FC-464B-AEAE-91B03A4AB40A}"/>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145</c:v>
                </c:pt>
              </c:numCache>
            </c:numRef>
          </c:val>
          <c:smooth val="0"/>
          <c:extLst>
            <c:ext xmlns:c16="http://schemas.microsoft.com/office/drawing/2014/chart" uri="{C3380CC4-5D6E-409C-BE32-E72D297353CC}">
              <c16:uniqueId val="{00000007-92FC-464B-AEAE-91B03A4AB40A}"/>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112</c:v>
                </c:pt>
              </c:numCache>
            </c:numRef>
          </c:val>
          <c:smooth val="0"/>
          <c:extLst>
            <c:ext xmlns:c16="http://schemas.microsoft.com/office/drawing/2014/chart" uri="{C3380CC4-5D6E-409C-BE32-E72D297353CC}">
              <c16:uniqueId val="{00000008-92FC-464B-AEAE-91B03A4AB40A}"/>
            </c:ext>
          </c:extLst>
        </c:ser>
        <c:dLbls>
          <c:showLegendKey val="0"/>
          <c:showVal val="0"/>
          <c:showCatName val="0"/>
          <c:showSerName val="0"/>
          <c:showPercent val="0"/>
          <c:showBubbleSize val="0"/>
        </c:dLbls>
        <c:smooth val="0"/>
        <c:axId val="277715912"/>
        <c:axId val="277719848"/>
      </c:lineChart>
      <c:catAx>
        <c:axId val="27771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9848"/>
        <c:crosses val="autoZero"/>
        <c:auto val="1"/>
        <c:lblAlgn val="ctr"/>
        <c:lblOffset val="100"/>
        <c:noMultiLvlLbl val="0"/>
      </c:catAx>
      <c:valAx>
        <c:axId val="27771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39</c:v>
                </c:pt>
              </c:numCache>
            </c:numRef>
          </c:val>
          <c:smooth val="0"/>
          <c:extLst>
            <c:ext xmlns:c16="http://schemas.microsoft.com/office/drawing/2014/chart" uri="{C3380CC4-5D6E-409C-BE32-E72D297353CC}">
              <c16:uniqueId val="{00000000-7F9F-4953-8DAD-82CA7378C406}"/>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5</c:v>
                </c:pt>
              </c:numCache>
            </c:numRef>
          </c:val>
          <c:smooth val="0"/>
          <c:extLst>
            <c:ext xmlns:c16="http://schemas.microsoft.com/office/drawing/2014/chart" uri="{C3380CC4-5D6E-409C-BE32-E72D297353CC}">
              <c16:uniqueId val="{00000001-7F9F-4953-8DAD-82CA7378C406}"/>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3010</c:v>
                </c:pt>
              </c:numCache>
            </c:numRef>
          </c:val>
          <c:smooth val="0"/>
          <c:extLst>
            <c:ext xmlns:c16="http://schemas.microsoft.com/office/drawing/2014/chart" uri="{C3380CC4-5D6E-409C-BE32-E72D297353CC}">
              <c16:uniqueId val="{00000002-7F9F-4953-8DAD-82CA7378C406}"/>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562</c:v>
                </c:pt>
              </c:numCache>
            </c:numRef>
          </c:val>
          <c:smooth val="0"/>
          <c:extLst>
            <c:ext xmlns:c16="http://schemas.microsoft.com/office/drawing/2014/chart" uri="{C3380CC4-5D6E-409C-BE32-E72D297353CC}">
              <c16:uniqueId val="{00000003-7F9F-4953-8DAD-82CA7378C406}"/>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10</c:v>
                </c:pt>
              </c:numCache>
            </c:numRef>
          </c:val>
          <c:smooth val="0"/>
          <c:extLst>
            <c:ext xmlns:c16="http://schemas.microsoft.com/office/drawing/2014/chart" uri="{C3380CC4-5D6E-409C-BE32-E72D297353CC}">
              <c16:uniqueId val="{00000004-7F9F-4953-8DAD-82CA7378C406}"/>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25</c:v>
                </c:pt>
              </c:numCache>
            </c:numRef>
          </c:val>
          <c:smooth val="0"/>
          <c:extLst>
            <c:ext xmlns:c16="http://schemas.microsoft.com/office/drawing/2014/chart" uri="{C3380CC4-5D6E-409C-BE32-E72D297353CC}">
              <c16:uniqueId val="{00000005-7F9F-4953-8DAD-82CA7378C406}"/>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7</c:v>
                </c:pt>
              </c:numCache>
            </c:numRef>
          </c:val>
          <c:smooth val="0"/>
          <c:extLst>
            <c:ext xmlns:c16="http://schemas.microsoft.com/office/drawing/2014/chart" uri="{C3380CC4-5D6E-409C-BE32-E72D297353CC}">
              <c16:uniqueId val="{00000006-7F9F-4953-8DAD-82CA7378C406}"/>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c:v>
                </c:pt>
              </c:numCache>
            </c:numRef>
          </c:val>
          <c:smooth val="0"/>
          <c:extLst>
            <c:ext xmlns:c16="http://schemas.microsoft.com/office/drawing/2014/chart" uri="{C3380CC4-5D6E-409C-BE32-E72D297353CC}">
              <c16:uniqueId val="{00000007-7F9F-4953-8DAD-82CA7378C406}"/>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3</c:v>
                </c:pt>
              </c:numCache>
            </c:numRef>
          </c:val>
          <c:smooth val="0"/>
          <c:extLst>
            <c:ext xmlns:c16="http://schemas.microsoft.com/office/drawing/2014/chart" uri="{C3380CC4-5D6E-409C-BE32-E72D297353CC}">
              <c16:uniqueId val="{00000008-7F9F-4953-8DAD-82CA7378C406}"/>
            </c:ext>
          </c:extLst>
        </c:ser>
        <c:dLbls>
          <c:showLegendKey val="0"/>
          <c:showVal val="0"/>
          <c:showCatName val="0"/>
          <c:showSerName val="0"/>
          <c:showPercent val="0"/>
          <c:showBubbleSize val="0"/>
        </c:dLbls>
        <c:smooth val="0"/>
        <c:axId val="277705088"/>
        <c:axId val="277707056"/>
      </c:lineChart>
      <c:catAx>
        <c:axId val="27770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07056"/>
        <c:crosses val="autoZero"/>
        <c:auto val="1"/>
        <c:lblAlgn val="ctr"/>
        <c:lblOffset val="100"/>
        <c:noMultiLvlLbl val="0"/>
      </c:catAx>
      <c:valAx>
        <c:axId val="27770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0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701</c:v>
                </c:pt>
              </c:numCache>
            </c:numRef>
          </c:val>
          <c:smooth val="0"/>
          <c:extLst>
            <c:ext xmlns:c16="http://schemas.microsoft.com/office/drawing/2014/chart" uri="{C3380CC4-5D6E-409C-BE32-E72D297353CC}">
              <c16:uniqueId val="{00000000-A8F8-401E-B77A-E841BD8D88BA}"/>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191</c:v>
                </c:pt>
              </c:numCache>
            </c:numRef>
          </c:val>
          <c:smooth val="0"/>
          <c:extLst>
            <c:ext xmlns:c16="http://schemas.microsoft.com/office/drawing/2014/chart" uri="{C3380CC4-5D6E-409C-BE32-E72D297353CC}">
              <c16:uniqueId val="{00000001-A8F8-401E-B77A-E841BD8D88BA}"/>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5934</c:v>
                </c:pt>
              </c:numCache>
            </c:numRef>
          </c:val>
          <c:smooth val="0"/>
          <c:extLst>
            <c:ext xmlns:c16="http://schemas.microsoft.com/office/drawing/2014/chart" uri="{C3380CC4-5D6E-409C-BE32-E72D297353CC}">
              <c16:uniqueId val="{00000002-A8F8-401E-B77A-E841BD8D88BA}"/>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2103</c:v>
                </c:pt>
              </c:numCache>
            </c:numRef>
          </c:val>
          <c:smooth val="0"/>
          <c:extLst>
            <c:ext xmlns:c16="http://schemas.microsoft.com/office/drawing/2014/chart" uri="{C3380CC4-5D6E-409C-BE32-E72D297353CC}">
              <c16:uniqueId val="{00000003-A8F8-401E-B77A-E841BD8D88BA}"/>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472</c:v>
                </c:pt>
              </c:numCache>
            </c:numRef>
          </c:val>
          <c:smooth val="0"/>
          <c:extLst>
            <c:ext xmlns:c16="http://schemas.microsoft.com/office/drawing/2014/chart" uri="{C3380CC4-5D6E-409C-BE32-E72D297353CC}">
              <c16:uniqueId val="{00000004-A8F8-401E-B77A-E841BD8D88BA}"/>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517</c:v>
                </c:pt>
              </c:numCache>
            </c:numRef>
          </c:val>
          <c:smooth val="0"/>
          <c:extLst>
            <c:ext xmlns:c16="http://schemas.microsoft.com/office/drawing/2014/chart" uri="{C3380CC4-5D6E-409C-BE32-E72D297353CC}">
              <c16:uniqueId val="{00000005-A8F8-401E-B77A-E841BD8D88BA}"/>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159</c:v>
                </c:pt>
              </c:numCache>
            </c:numRef>
          </c:val>
          <c:smooth val="0"/>
          <c:extLst>
            <c:ext xmlns:c16="http://schemas.microsoft.com/office/drawing/2014/chart" uri="{C3380CC4-5D6E-409C-BE32-E72D297353CC}">
              <c16:uniqueId val="{00000006-A8F8-401E-B77A-E841BD8D88BA}"/>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146</c:v>
                </c:pt>
              </c:numCache>
            </c:numRef>
          </c:val>
          <c:smooth val="0"/>
          <c:extLst>
            <c:ext xmlns:c16="http://schemas.microsoft.com/office/drawing/2014/chart" uri="{C3380CC4-5D6E-409C-BE32-E72D297353CC}">
              <c16:uniqueId val="{00000007-A8F8-401E-B77A-E841BD8D88BA}"/>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115</c:v>
                </c:pt>
              </c:numCache>
            </c:numRef>
          </c:val>
          <c:smooth val="0"/>
          <c:extLst>
            <c:ext xmlns:c16="http://schemas.microsoft.com/office/drawing/2014/chart" uri="{C3380CC4-5D6E-409C-BE32-E72D297353CC}">
              <c16:uniqueId val="{00000008-A8F8-401E-B77A-E841BD8D88BA}"/>
            </c:ext>
          </c:extLst>
        </c:ser>
        <c:dLbls>
          <c:showLegendKey val="0"/>
          <c:showVal val="0"/>
          <c:showCatName val="0"/>
          <c:showSerName val="0"/>
          <c:showPercent val="0"/>
          <c:showBubbleSize val="0"/>
        </c:dLbls>
        <c:smooth val="0"/>
        <c:axId val="272580792"/>
        <c:axId val="272584400"/>
      </c:lineChart>
      <c:catAx>
        <c:axId val="27258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84400"/>
        <c:crosses val="autoZero"/>
        <c:auto val="1"/>
        <c:lblAlgn val="ctr"/>
        <c:lblOffset val="100"/>
        <c:noMultiLvlLbl val="0"/>
      </c:catAx>
      <c:valAx>
        <c:axId val="27258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8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0.44002859185131998</c:v>
                </c:pt>
                <c:pt idx="1">
                  <c:v>0.36168691922801999</c:v>
                </c:pt>
              </c:numCache>
            </c:numRef>
          </c:val>
          <c:extLst>
            <c:ext xmlns:c16="http://schemas.microsoft.com/office/drawing/2014/chart" uri="{C3380CC4-5D6E-409C-BE32-E72D297353CC}">
              <c16:uniqueId val="{00000000-72A2-4DBA-9FFA-742A142480CA}"/>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Sheet1!$A$2:$A$3</c:f>
              <c:strCache>
                <c:ptCount val="2"/>
                <c:pt idx="0">
                  <c:v>Images</c:v>
                </c:pt>
                <c:pt idx="1">
                  <c:v>Videos</c:v>
                </c:pt>
              </c:strCache>
            </c:strRef>
          </c:cat>
          <c:val>
            <c:numRef>
              <c:f>Sheet1!$C$2:$C$3</c:f>
              <c:numCache>
                <c:formatCode>General</c:formatCode>
                <c:ptCount val="2"/>
                <c:pt idx="0">
                  <c:v>0.78358974358973998</c:v>
                </c:pt>
                <c:pt idx="1">
                  <c:v>0</c:v>
                </c:pt>
              </c:numCache>
            </c:numRef>
          </c:val>
          <c:extLst>
            <c:ext xmlns:c16="http://schemas.microsoft.com/office/drawing/2014/chart" uri="{C3380CC4-5D6E-409C-BE32-E72D297353CC}">
              <c16:uniqueId val="{00000001-72A2-4DBA-9FFA-742A142480CA}"/>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Sheet1!$A$2:$A$3</c:f>
              <c:strCache>
                <c:ptCount val="2"/>
                <c:pt idx="0">
                  <c:v>Images</c:v>
                </c:pt>
                <c:pt idx="1">
                  <c:v>Videos</c:v>
                </c:pt>
              </c:strCache>
            </c:strRef>
          </c:cat>
          <c:val>
            <c:numRef>
              <c:f>Sheet1!$D$2:$D$3</c:f>
              <c:numCache>
                <c:formatCode>General</c:formatCode>
                <c:ptCount val="2"/>
                <c:pt idx="0">
                  <c:v>3.6748641752807001</c:v>
                </c:pt>
                <c:pt idx="1">
                  <c:v>0.84664511633511996</c:v>
                </c:pt>
              </c:numCache>
            </c:numRef>
          </c:val>
          <c:extLst>
            <c:ext xmlns:c16="http://schemas.microsoft.com/office/drawing/2014/chart" uri="{C3380CC4-5D6E-409C-BE32-E72D297353CC}">
              <c16:uniqueId val="{00000002-72A2-4DBA-9FFA-742A142480CA}"/>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Sheet1!$A$2:$A$3</c:f>
              <c:strCache>
                <c:ptCount val="2"/>
                <c:pt idx="0">
                  <c:v>Images</c:v>
                </c:pt>
                <c:pt idx="1">
                  <c:v>Videos</c:v>
                </c:pt>
              </c:strCache>
            </c:strRef>
          </c:cat>
          <c:val>
            <c:numRef>
              <c:f>Sheet1!$E$2:$E$3</c:f>
              <c:numCache>
                <c:formatCode>General</c:formatCode>
                <c:ptCount val="2"/>
                <c:pt idx="0">
                  <c:v>1.0944110822983999</c:v>
                </c:pt>
                <c:pt idx="1">
                  <c:v>0.50228037850870999</c:v>
                </c:pt>
              </c:numCache>
            </c:numRef>
          </c:val>
          <c:extLst>
            <c:ext xmlns:c16="http://schemas.microsoft.com/office/drawing/2014/chart" uri="{C3380CC4-5D6E-409C-BE32-E72D297353CC}">
              <c16:uniqueId val="{00000003-72A2-4DBA-9FFA-742A142480CA}"/>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Sheet1!$A$2:$A$3</c:f>
              <c:strCache>
                <c:ptCount val="2"/>
                <c:pt idx="0">
                  <c:v>Images</c:v>
                </c:pt>
                <c:pt idx="1">
                  <c:v>Videos</c:v>
                </c:pt>
              </c:strCache>
            </c:strRef>
          </c:cat>
          <c:val>
            <c:numRef>
              <c:f>Sheet1!$F$2:$F$3</c:f>
              <c:numCache>
                <c:formatCode>General</c:formatCode>
                <c:ptCount val="2"/>
                <c:pt idx="0">
                  <c:v>0.78985640494140996</c:v>
                </c:pt>
                <c:pt idx="1">
                  <c:v>0</c:v>
                </c:pt>
              </c:numCache>
            </c:numRef>
          </c:val>
          <c:extLst>
            <c:ext xmlns:c16="http://schemas.microsoft.com/office/drawing/2014/chart" uri="{C3380CC4-5D6E-409C-BE32-E72D297353CC}">
              <c16:uniqueId val="{00000004-72A2-4DBA-9FFA-742A142480CA}"/>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Sheet1!$A$2:$A$3</c:f>
              <c:strCache>
                <c:ptCount val="2"/>
                <c:pt idx="0">
                  <c:v>Images</c:v>
                </c:pt>
                <c:pt idx="1">
                  <c:v>Videos</c:v>
                </c:pt>
              </c:strCache>
            </c:strRef>
          </c:cat>
          <c:val>
            <c:numRef>
              <c:f>Sheet1!$G$2:$G$3</c:f>
              <c:numCache>
                <c:formatCode>General</c:formatCode>
                <c:ptCount val="2"/>
                <c:pt idx="0">
                  <c:v>0.74258697774809002</c:v>
                </c:pt>
                <c:pt idx="1">
                  <c:v>0.58713191839251</c:v>
                </c:pt>
              </c:numCache>
            </c:numRef>
          </c:val>
          <c:extLst>
            <c:ext xmlns:c16="http://schemas.microsoft.com/office/drawing/2014/chart" uri="{C3380CC4-5D6E-409C-BE32-E72D297353CC}">
              <c16:uniqueId val="{00000005-72A2-4DBA-9FFA-742A142480CA}"/>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Sheet1!$A$2:$A$3</c:f>
              <c:strCache>
                <c:ptCount val="2"/>
                <c:pt idx="0">
                  <c:v>Images</c:v>
                </c:pt>
                <c:pt idx="1">
                  <c:v>Videos</c:v>
                </c:pt>
              </c:strCache>
            </c:strRef>
          </c:cat>
          <c:val>
            <c:numRef>
              <c:f>Sheet1!$H$2:$H$3</c:f>
              <c:numCache>
                <c:formatCode>General</c:formatCode>
                <c:ptCount val="2"/>
                <c:pt idx="0">
                  <c:v>0.79082012816055003</c:v>
                </c:pt>
                <c:pt idx="1">
                  <c:v>0</c:v>
                </c:pt>
              </c:numCache>
            </c:numRef>
          </c:val>
          <c:extLst>
            <c:ext xmlns:c16="http://schemas.microsoft.com/office/drawing/2014/chart" uri="{C3380CC4-5D6E-409C-BE32-E72D297353CC}">
              <c16:uniqueId val="{00000006-72A2-4DBA-9FFA-742A142480CA}"/>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Sheet1!$A$2:$A$3</c:f>
              <c:strCache>
                <c:ptCount val="2"/>
                <c:pt idx="0">
                  <c:v>Images</c:v>
                </c:pt>
                <c:pt idx="1">
                  <c:v>Videos</c:v>
                </c:pt>
              </c:strCache>
            </c:strRef>
          </c:cat>
          <c:val>
            <c:numRef>
              <c:f>Sheet1!$I$2:$I$3</c:f>
              <c:numCache>
                <c:formatCode>General</c:formatCode>
                <c:ptCount val="2"/>
                <c:pt idx="0">
                  <c:v>0.57659816903067995</c:v>
                </c:pt>
                <c:pt idx="1">
                  <c:v>0</c:v>
                </c:pt>
              </c:numCache>
            </c:numRef>
          </c:val>
          <c:extLst>
            <c:ext xmlns:c16="http://schemas.microsoft.com/office/drawing/2014/chart" uri="{C3380CC4-5D6E-409C-BE32-E72D297353CC}">
              <c16:uniqueId val="{00000007-72A2-4DBA-9FFA-742A142480CA}"/>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Sheet1!$A$2:$A$3</c:f>
              <c:strCache>
                <c:ptCount val="2"/>
                <c:pt idx="0">
                  <c:v>Images</c:v>
                </c:pt>
                <c:pt idx="1">
                  <c:v>Videos</c:v>
                </c:pt>
              </c:strCache>
            </c:strRef>
          </c:cat>
          <c:val>
            <c:numRef>
              <c:f>Sheet1!$J$2:$J$3</c:f>
              <c:numCache>
                <c:formatCode>General</c:formatCode>
                <c:ptCount val="2"/>
                <c:pt idx="0">
                  <c:v>1.1762039089261001</c:v>
                </c:pt>
                <c:pt idx="1">
                  <c:v>1.1283497884344</c:v>
                </c:pt>
              </c:numCache>
            </c:numRef>
          </c:val>
          <c:extLst>
            <c:ext xmlns:c16="http://schemas.microsoft.com/office/drawing/2014/chart" uri="{C3380CC4-5D6E-409C-BE32-E72D297353CC}">
              <c16:uniqueId val="{00000008-72A2-4DBA-9FFA-742A142480CA}"/>
            </c:ext>
          </c:extLst>
        </c:ser>
        <c:dLbls>
          <c:showLegendKey val="0"/>
          <c:showVal val="0"/>
          <c:showCatName val="0"/>
          <c:showSerName val="0"/>
          <c:showPercent val="0"/>
          <c:showBubbleSize val="0"/>
        </c:dLbls>
        <c:gapWidth val="219"/>
        <c:overlap val="-27"/>
        <c:axId val="277720504"/>
        <c:axId val="277716568"/>
      </c:barChart>
      <c:catAx>
        <c:axId val="27772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6568"/>
        <c:crosses val="autoZero"/>
        <c:auto val="1"/>
        <c:lblAlgn val="ctr"/>
        <c:lblOffset val="100"/>
        <c:noMultiLvlLbl val="0"/>
      </c:catAx>
      <c:valAx>
        <c:axId val="27771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2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c:v>
                </c:pt>
                <c:pt idx="1">
                  <c:v>1</c:v>
                </c:pt>
                <c:pt idx="2">
                  <c:v>4</c:v>
                </c:pt>
                <c:pt idx="3">
                  <c:v>6</c:v>
                </c:pt>
                <c:pt idx="4">
                  <c:v>4</c:v>
                </c:pt>
                <c:pt idx="5">
                  <c:v>2</c:v>
                </c:pt>
                <c:pt idx="6">
                  <c:v>5</c:v>
                </c:pt>
                <c:pt idx="7">
                  <c:v>4</c:v>
                </c:pt>
                <c:pt idx="8">
                  <c:v>4</c:v>
                </c:pt>
              </c:numCache>
            </c:numRef>
          </c:val>
          <c:extLst>
            <c:ext xmlns:c16="http://schemas.microsoft.com/office/drawing/2014/chart" uri="{C3380CC4-5D6E-409C-BE32-E72D297353CC}">
              <c16:uniqueId val="{00000000-8D59-4C95-BE93-F8DAC2F7436E}"/>
            </c:ext>
          </c:extLst>
        </c:ser>
        <c:dLbls>
          <c:showLegendKey val="0"/>
          <c:showVal val="0"/>
          <c:showCatName val="0"/>
          <c:showSerName val="0"/>
          <c:showPercent val="0"/>
          <c:showBubbleSize val="0"/>
        </c:dLbls>
        <c:gapWidth val="150"/>
        <c:overlap val="100"/>
        <c:axId val="406482856"/>
        <c:axId val="406477280"/>
      </c:barChart>
      <c:catAx>
        <c:axId val="40648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77280"/>
        <c:crosses val="autoZero"/>
        <c:auto val="1"/>
        <c:lblAlgn val="ctr"/>
        <c:lblOffset val="100"/>
        <c:noMultiLvlLbl val="0"/>
      </c:catAx>
      <c:valAx>
        <c:axId val="406477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8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Crema</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0</c:v>
                </c:pt>
                <c:pt idx="1">
                  <c:v>0</c:v>
                </c:pt>
                <c:pt idx="2">
                  <c:v>0</c:v>
                </c:pt>
                <c:pt idx="3">
                  <c:v>0</c:v>
                </c:pt>
                <c:pt idx="4">
                  <c:v>0</c:v>
                </c:pt>
                <c:pt idx="5">
                  <c:v>0</c:v>
                </c:pt>
                <c:pt idx="6">
                  <c:v>0</c:v>
                </c:pt>
                <c:pt idx="7">
                  <c:v>0</c:v>
                </c:pt>
                <c:pt idx="8">
                  <c:v>1</c:v>
                </c:pt>
              </c:numCache>
            </c:numRef>
          </c:val>
          <c:extLst>
            <c:ext xmlns:c16="http://schemas.microsoft.com/office/drawing/2014/chart" uri="{C3380CC4-5D6E-409C-BE32-E72D297353CC}">
              <c16:uniqueId val="{00000000-F69C-4E23-A8B3-9AB848E2889B}"/>
            </c:ext>
          </c:extLst>
        </c:ser>
        <c:ser>
          <c:idx val="1"/>
          <c:order val="1"/>
          <c:tx>
            <c:strRef>
              <c:f>Sheet1!$C$1</c:f>
              <c:strCache>
                <c:ptCount val="1"/>
                <c:pt idx="0">
                  <c:v>Normal</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2</c:v>
                </c:pt>
                <c:pt idx="1">
                  <c:v>0</c:v>
                </c:pt>
                <c:pt idx="2">
                  <c:v>1</c:v>
                </c:pt>
                <c:pt idx="3">
                  <c:v>3</c:v>
                </c:pt>
                <c:pt idx="4">
                  <c:v>0</c:v>
                </c:pt>
                <c:pt idx="5">
                  <c:v>2</c:v>
                </c:pt>
                <c:pt idx="6">
                  <c:v>0</c:v>
                </c:pt>
                <c:pt idx="7">
                  <c:v>0</c:v>
                </c:pt>
                <c:pt idx="8">
                  <c:v>0</c:v>
                </c:pt>
              </c:numCache>
            </c:numRef>
          </c:val>
          <c:extLst>
            <c:ext xmlns:c16="http://schemas.microsoft.com/office/drawing/2014/chart" uri="{C3380CC4-5D6E-409C-BE32-E72D297353CC}">
              <c16:uniqueId val="{00000001-F69C-4E23-A8B3-9AB848E2889B}"/>
            </c:ext>
          </c:extLst>
        </c:ser>
        <c:dLbls>
          <c:showLegendKey val="0"/>
          <c:showVal val="0"/>
          <c:showCatName val="0"/>
          <c:showSerName val="0"/>
          <c:showPercent val="0"/>
          <c:showBubbleSize val="0"/>
        </c:dLbls>
        <c:gapWidth val="150"/>
        <c:overlap val="100"/>
        <c:axId val="406480888"/>
        <c:axId val="406478920"/>
      </c:barChart>
      <c:catAx>
        <c:axId val="40648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78920"/>
        <c:crosses val="autoZero"/>
        <c:auto val="1"/>
        <c:lblAlgn val="ctr"/>
        <c:lblOffset val="100"/>
        <c:noMultiLvlLbl val="0"/>
      </c:catAx>
      <c:valAx>
        <c:axId val="406478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8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FULL</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3870616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0528709"/>
                    </a:ext>
                  </a:extLst>
                </a:gridCol>
                <a:gridCol w="740664">
                  <a:extLst>
                    <a:ext uri="{9D8B030D-6E8A-4147-A177-3AD203B41FA5}">
                      <a16:colId xmlns:a16="http://schemas.microsoft.com/office/drawing/2014/main" val="759786124"/>
                    </a:ext>
                  </a:extLst>
                </a:gridCol>
                <a:gridCol w="740664">
                  <a:extLst>
                    <a:ext uri="{9D8B030D-6E8A-4147-A177-3AD203B41FA5}">
                      <a16:colId xmlns:a16="http://schemas.microsoft.com/office/drawing/2014/main" val="1396963127"/>
                    </a:ext>
                  </a:extLst>
                </a:gridCol>
                <a:gridCol w="740664">
                  <a:extLst>
                    <a:ext uri="{9D8B030D-6E8A-4147-A177-3AD203B41FA5}">
                      <a16:colId xmlns:a16="http://schemas.microsoft.com/office/drawing/2014/main" val="4250307181"/>
                    </a:ext>
                  </a:extLst>
                </a:gridCol>
                <a:gridCol w="740664">
                  <a:extLst>
                    <a:ext uri="{9D8B030D-6E8A-4147-A177-3AD203B41FA5}">
                      <a16:colId xmlns:a16="http://schemas.microsoft.com/office/drawing/2014/main" val="1244202447"/>
                    </a:ext>
                  </a:extLst>
                </a:gridCol>
                <a:gridCol w="740664">
                  <a:extLst>
                    <a:ext uri="{9D8B030D-6E8A-4147-A177-3AD203B41FA5}">
                      <a16:colId xmlns:a16="http://schemas.microsoft.com/office/drawing/2014/main" val="3927063711"/>
                    </a:ext>
                  </a:extLst>
                </a:gridCol>
                <a:gridCol w="740664">
                  <a:extLst>
                    <a:ext uri="{9D8B030D-6E8A-4147-A177-3AD203B41FA5}">
                      <a16:colId xmlns:a16="http://schemas.microsoft.com/office/drawing/2014/main" val="3861648703"/>
                    </a:ext>
                  </a:extLst>
                </a:gridCol>
                <a:gridCol w="740664">
                  <a:extLst>
                    <a:ext uri="{9D8B030D-6E8A-4147-A177-3AD203B41FA5}">
                      <a16:colId xmlns:a16="http://schemas.microsoft.com/office/drawing/2014/main" val="4668182"/>
                    </a:ext>
                  </a:extLst>
                </a:gridCol>
                <a:gridCol w="740664">
                  <a:extLst>
                    <a:ext uri="{9D8B030D-6E8A-4147-A177-3AD203B41FA5}">
                      <a16:colId xmlns:a16="http://schemas.microsoft.com/office/drawing/2014/main" val="2009187726"/>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576111505"/>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13863</a:t>
                      </a:r>
                      <a:endParaRPr lang="en-US" sz="1000"/>
                    </a:p>
                  </a:txBody>
                  <a:tcPr/>
                </a:tc>
                <a:tc>
                  <a:txBody>
                    <a:bodyPr/>
                    <a:lstStyle/>
                    <a:p>
                      <a:r>
                        <a:rPr lang="en-US" sz="1000"/>
                        <a:t>5066</a:t>
                      </a:r>
                      <a:endParaRPr lang="en-US" sz="1000"/>
                    </a:p>
                  </a:txBody>
                  <a:tcPr/>
                </a:tc>
                <a:tc>
                  <a:txBody>
                    <a:bodyPr/>
                    <a:lstStyle/>
                    <a:p>
                      <a:r>
                        <a:rPr lang="en-US" sz="1000"/>
                        <a:t>0.8974%</a:t>
                      </a:r>
                      <a:endParaRPr lang="en-US" sz="1000"/>
                    </a:p>
                  </a:txBody>
                  <a:tcPr/>
                </a:tc>
                <a:extLst>
                  <a:ext uri="{0D108BD9-81ED-4DB2-BD59-A6C34878D82A}">
                    <a16:rowId xmlns:a16="http://schemas.microsoft.com/office/drawing/2014/main" val="1629827630"/>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582</a:t>
                      </a:r>
                      <a:endParaRPr lang="en-US" sz="1000"/>
                    </a:p>
                  </a:txBody>
                  <a:tcPr/>
                </a:tc>
                <a:tc>
                  <a:txBody>
                    <a:bodyPr/>
                    <a:lstStyle/>
                    <a:p>
                      <a:r>
                        <a:rPr lang="en-US" sz="1000"/>
                        <a:t>5</a:t>
                      </a:r>
                      <a:endParaRPr lang="en-US" sz="1000"/>
                    </a:p>
                  </a:txBody>
                  <a:tcPr/>
                </a:tc>
                <a:tc>
                  <a:txBody>
                    <a:bodyPr/>
                    <a:lstStyle/>
                    <a:p>
                      <a:r>
                        <a:rPr lang="en-US" sz="1000"/>
                        <a:t>0.5772%</a:t>
                      </a:r>
                      <a:endParaRPr lang="en-US" sz="1000"/>
                    </a:p>
                  </a:txBody>
                  <a:tcPr/>
                </a:tc>
                <a:extLst>
                  <a:ext uri="{0D108BD9-81ED-4DB2-BD59-A6C34878D82A}">
                    <a16:rowId xmlns:a16="http://schemas.microsoft.com/office/drawing/2014/main" val="2498774921"/>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2648</a:t>
                      </a:r>
                      <a:endParaRPr lang="en-US" sz="1000"/>
                    </a:p>
                  </a:txBody>
                  <a:tcPr/>
                </a:tc>
                <a:tc>
                  <a:txBody>
                    <a:bodyPr/>
                    <a:lstStyle/>
                    <a:p>
                      <a:r>
                        <a:rPr lang="en-US" sz="1000"/>
                        <a:t>156</a:t>
                      </a:r>
                      <a:endParaRPr lang="en-US" sz="1000"/>
                    </a:p>
                  </a:txBody>
                  <a:tcPr/>
                </a:tc>
                <a:tc>
                  <a:txBody>
                    <a:bodyPr/>
                    <a:lstStyle/>
                    <a:p>
                      <a:r>
                        <a:rPr lang="en-US" sz="1000"/>
                        <a:t>0.4010%</a:t>
                      </a:r>
                      <a:endParaRPr lang="en-US" sz="1000"/>
                    </a:p>
                  </a:txBody>
                  <a:tcPr/>
                </a:tc>
                <a:extLst>
                  <a:ext uri="{0D108BD9-81ED-4DB2-BD59-A6C34878D82A}">
                    <a16:rowId xmlns:a16="http://schemas.microsoft.com/office/drawing/2014/main" val="786126810"/>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3671808305"/>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14621</a:t>
                      </a:r>
                      <a:endParaRPr lang="en-US" sz="1000"/>
                    </a:p>
                  </a:txBody>
                  <a:tcPr/>
                </a:tc>
                <a:tc>
                  <a:txBody>
                    <a:bodyPr/>
                    <a:lstStyle/>
                    <a:p>
                      <a:r>
                        <a:rPr lang="en-US" sz="1000"/>
                        <a:t>15052</a:t>
                      </a:r>
                      <a:endParaRPr lang="en-US" sz="1000"/>
                    </a:p>
                  </a:txBody>
                  <a:tcPr/>
                </a:tc>
                <a:tc>
                  <a:txBody>
                    <a:bodyPr/>
                    <a:lstStyle/>
                    <a:p>
                      <a:r>
                        <a:rPr lang="en-US" sz="1000"/>
                        <a:t>3.1151%</a:t>
                      </a:r>
                      <a:endParaRPr lang="en-US" sz="1000"/>
                    </a:p>
                  </a:txBody>
                  <a:tcPr/>
                </a:tc>
                <a:extLst>
                  <a:ext uri="{0D108BD9-81ED-4DB2-BD59-A6C34878D82A}">
                    <a16:rowId xmlns:a16="http://schemas.microsoft.com/office/drawing/2014/main" val="333653215"/>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1847</a:t>
                      </a:r>
                      <a:endParaRPr lang="en-US" sz="1000"/>
                    </a:p>
                  </a:txBody>
                  <a:tcPr/>
                </a:tc>
                <a:tc>
                  <a:txBody>
                    <a:bodyPr/>
                    <a:lstStyle/>
                    <a:p>
                      <a:r>
                        <a:rPr lang="en-US" sz="1000"/>
                        <a:t>43</a:t>
                      </a:r>
                      <a:endParaRPr lang="en-US" sz="1000"/>
                    </a:p>
                  </a:txBody>
                  <a:tcPr/>
                </a:tc>
                <a:tc>
                  <a:txBody>
                    <a:bodyPr/>
                    <a:lstStyle/>
                    <a:p>
                      <a:r>
                        <a:rPr lang="en-US" sz="1000"/>
                        <a:t>0.7902%</a:t>
                      </a:r>
                      <a:endParaRPr lang="en-US" sz="1000"/>
                    </a:p>
                  </a:txBody>
                  <a:tcPr/>
                </a:tc>
                <a:extLst>
                  <a:ext uri="{0D108BD9-81ED-4DB2-BD59-A6C34878D82A}">
                    <a16:rowId xmlns:a16="http://schemas.microsoft.com/office/drawing/2014/main" val="2376828018"/>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1967</a:t>
                      </a:r>
                      <a:endParaRPr lang="en-US" sz="1000"/>
                    </a:p>
                  </a:txBody>
                  <a:tcPr/>
                </a:tc>
                <a:tc>
                  <a:txBody>
                    <a:bodyPr/>
                    <a:lstStyle/>
                    <a:p>
                      <a:r>
                        <a:rPr lang="en-US" sz="1000"/>
                        <a:t>103</a:t>
                      </a:r>
                      <a:endParaRPr lang="en-US" sz="1000"/>
                    </a:p>
                  </a:txBody>
                  <a:tcPr/>
                </a:tc>
                <a:tc>
                  <a:txBody>
                    <a:bodyPr/>
                    <a:lstStyle/>
                    <a:p>
                      <a:r>
                        <a:rPr lang="en-US" sz="1000"/>
                        <a:t>0.6652%</a:t>
                      </a:r>
                      <a:endParaRPr lang="en-US" sz="1000"/>
                    </a:p>
                  </a:txBody>
                  <a:tcPr/>
                </a:tc>
                <a:extLst>
                  <a:ext uri="{0D108BD9-81ED-4DB2-BD59-A6C34878D82A}">
                    <a16:rowId xmlns:a16="http://schemas.microsoft.com/office/drawing/2014/main" val="535654103"/>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757</a:t>
                      </a:r>
                      <a:endParaRPr lang="en-US" sz="1000"/>
                    </a:p>
                  </a:txBody>
                  <a:tcPr/>
                </a:tc>
                <a:tc>
                  <a:txBody>
                    <a:bodyPr/>
                    <a:lstStyle/>
                    <a:p>
                      <a:r>
                        <a:rPr lang="en-US" sz="1000"/>
                        <a:t>39</a:t>
                      </a:r>
                      <a:endParaRPr lang="en-US" sz="1000"/>
                    </a:p>
                  </a:txBody>
                  <a:tcPr/>
                </a:tc>
                <a:tc>
                  <a:txBody>
                    <a:bodyPr/>
                    <a:lstStyle/>
                    <a:p>
                      <a:r>
                        <a:rPr lang="en-US" sz="1000"/>
                        <a:t>0.7910%</a:t>
                      </a:r>
                      <a:endParaRPr lang="en-US" sz="1000"/>
                    </a:p>
                  </a:txBody>
                  <a:tcPr/>
                </a:tc>
                <a:extLst>
                  <a:ext uri="{0D108BD9-81ED-4DB2-BD59-A6C34878D82A}">
                    <a16:rowId xmlns:a16="http://schemas.microsoft.com/office/drawing/2014/main" val="679783033"/>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560</a:t>
                      </a:r>
                      <a:endParaRPr lang="en-US" sz="1000"/>
                    </a:p>
                  </a:txBody>
                  <a:tcPr/>
                </a:tc>
                <a:tc>
                  <a:txBody>
                    <a:bodyPr/>
                    <a:lstStyle/>
                    <a:p>
                      <a:r>
                        <a:rPr lang="en-US" sz="1000"/>
                        <a:t>19</a:t>
                      </a:r>
                      <a:endParaRPr lang="en-US" sz="1000"/>
                    </a:p>
                  </a:txBody>
                  <a:tcPr/>
                </a:tc>
                <a:tc>
                  <a:txBody>
                    <a:bodyPr/>
                    <a:lstStyle/>
                    <a:p>
                      <a:r>
                        <a:rPr lang="en-US" sz="1000"/>
                        <a:t>1.1690%</a:t>
                      </a:r>
                      <a:endParaRPr lang="en-US" sz="1000"/>
                    </a:p>
                  </a:txBody>
                  <a:tcPr/>
                </a:tc>
                <a:extLst>
                  <a:ext uri="{0D108BD9-81ED-4DB2-BD59-A6C34878D82A}">
                    <a16:rowId xmlns:a16="http://schemas.microsoft.com/office/drawing/2014/main" val="181541918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6452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8092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88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83497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28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7954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944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22485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5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6801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95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9767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270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9745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41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6529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015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9136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689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61636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102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6018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29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152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667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90897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726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3006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622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46449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989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6386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43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Likes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59236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974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Comments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693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06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6155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9572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1765519"/>
                    </a:ext>
                  </a:extLst>
                </a:gridCol>
                <a:gridCol w="740664">
                  <a:extLst>
                    <a:ext uri="{9D8B030D-6E8A-4147-A177-3AD203B41FA5}">
                      <a16:colId xmlns:a16="http://schemas.microsoft.com/office/drawing/2014/main" val="2626085167"/>
                    </a:ext>
                  </a:extLst>
                </a:gridCol>
                <a:gridCol w="740664">
                  <a:extLst>
                    <a:ext uri="{9D8B030D-6E8A-4147-A177-3AD203B41FA5}">
                      <a16:colId xmlns:a16="http://schemas.microsoft.com/office/drawing/2014/main" val="1698065118"/>
                    </a:ext>
                  </a:extLst>
                </a:gridCol>
                <a:gridCol w="740664">
                  <a:extLst>
                    <a:ext uri="{9D8B030D-6E8A-4147-A177-3AD203B41FA5}">
                      <a16:colId xmlns:a16="http://schemas.microsoft.com/office/drawing/2014/main" val="3364059284"/>
                    </a:ext>
                  </a:extLst>
                </a:gridCol>
                <a:gridCol w="740664">
                  <a:extLst>
                    <a:ext uri="{9D8B030D-6E8A-4147-A177-3AD203B41FA5}">
                      <a16:colId xmlns:a16="http://schemas.microsoft.com/office/drawing/2014/main" val="641431979"/>
                    </a:ext>
                  </a:extLst>
                </a:gridCol>
                <a:gridCol w="740664">
                  <a:extLst>
                    <a:ext uri="{9D8B030D-6E8A-4147-A177-3AD203B41FA5}">
                      <a16:colId xmlns:a16="http://schemas.microsoft.com/office/drawing/2014/main" val="1793512989"/>
                    </a:ext>
                  </a:extLst>
                </a:gridCol>
                <a:gridCol w="740664">
                  <a:extLst>
                    <a:ext uri="{9D8B030D-6E8A-4147-A177-3AD203B41FA5}">
                      <a16:colId xmlns:a16="http://schemas.microsoft.com/office/drawing/2014/main" val="3457175119"/>
                    </a:ext>
                  </a:extLst>
                </a:gridCol>
                <a:gridCol w="740664">
                  <a:extLst>
                    <a:ext uri="{9D8B030D-6E8A-4147-A177-3AD203B41FA5}">
                      <a16:colId xmlns:a16="http://schemas.microsoft.com/office/drawing/2014/main" val="641125655"/>
                    </a:ext>
                  </a:extLst>
                </a:gridCol>
                <a:gridCol w="740664">
                  <a:extLst>
                    <a:ext uri="{9D8B030D-6E8A-4147-A177-3AD203B41FA5}">
                      <a16:colId xmlns:a16="http://schemas.microsoft.com/office/drawing/2014/main" val="2438804171"/>
                    </a:ext>
                  </a:extLst>
                </a:gridCol>
                <a:gridCol w="740664">
                  <a:extLst>
                    <a:ext uri="{9D8B030D-6E8A-4147-A177-3AD203B41FA5}">
                      <a16:colId xmlns:a16="http://schemas.microsoft.com/office/drawing/2014/main" val="121733262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781942500"/>
                  </a:ext>
                </a:extLst>
              </a:tr>
              <a:tr h="370840">
                <a:tc>
                  <a:txBody>
                    <a:bodyPr/>
                    <a:lstStyle/>
                    <a:p>
                      <a:r>
                        <a:rPr lang="en-US" sz="1000"/>
                        <a:t>Kuwait Finance House ( KFH )</a:t>
                      </a:r>
                      <a:endParaRPr lang="en-US" sz="1000"/>
                    </a:p>
                  </a:txBody>
                  <a:tcPr/>
                </a:tc>
                <a:tc>
                  <a:txBody>
                    <a:bodyPr/>
                    <a:lstStyle/>
                    <a:p>
                      <a:r>
                        <a:rPr lang="en-US" sz="1000"/>
                        <a:t>170372</a:t>
                      </a:r>
                      <a:endParaRPr lang="en-US" sz="1000"/>
                    </a:p>
                  </a:txBody>
                  <a:tcPr/>
                </a:tc>
                <a:tc>
                  <a:txBody>
                    <a:bodyPr/>
                    <a:lstStyle/>
                    <a:p>
                      <a:r>
                        <a:rPr lang="en-US" sz="1000"/>
                        <a:t>211</a:t>
                      </a:r>
                      <a:endParaRPr lang="en-US" sz="1000"/>
                    </a:p>
                  </a:txBody>
                  <a:tcPr/>
                </a:tc>
                <a:tc>
                  <a:txBody>
                    <a:bodyPr/>
                    <a:lstStyle/>
                    <a:p>
                      <a:r>
                        <a:rPr lang="en-US" sz="1000"/>
                        <a:t>4</a:t>
                      </a:r>
                      <a:endParaRPr lang="en-US" sz="1000"/>
                    </a:p>
                  </a:txBody>
                  <a:tcPr/>
                </a:tc>
                <a:tc>
                  <a:txBody>
                    <a:bodyPr/>
                    <a:lstStyle/>
                    <a:p>
                      <a:r>
                        <a:rPr lang="en-US" sz="1000"/>
                        <a:t>111</a:t>
                      </a:r>
                      <a:endParaRPr lang="en-US" sz="1000"/>
                    </a:p>
                  </a:txBody>
                  <a:tcPr/>
                </a:tc>
                <a:tc>
                  <a:txBody>
                    <a:bodyPr/>
                    <a:lstStyle/>
                    <a:p>
                      <a:r>
                        <a:rPr lang="en-US" sz="1000"/>
                        <a:t>3</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0.0179%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59286533"/>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45959</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0.0196%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90974445"/>
                  </a:ext>
                </a:extLst>
              </a:tr>
              <a:tr h="370840">
                <a:tc>
                  <a:txBody>
                    <a:bodyPr/>
                    <a:lstStyle/>
                    <a:p>
                      <a:r>
                        <a:rPr lang="en-US" sz="1000"/>
                        <a:t>Bank Boubyan - Official Page</a:t>
                      </a:r>
                      <a:endParaRPr lang="en-US" sz="1000"/>
                    </a:p>
                  </a:txBody>
                  <a:tcPr/>
                </a:tc>
                <a:tc>
                  <a:txBody>
                    <a:bodyPr/>
                    <a:lstStyle/>
                    <a:p>
                      <a:r>
                        <a:rPr lang="en-US" sz="1000"/>
                        <a:t>16415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66982781"/>
                  </a:ext>
                </a:extLst>
              </a:tr>
              <a:tr h="370840">
                <a:tc>
                  <a:txBody>
                    <a:bodyPr/>
                    <a:lstStyle/>
                    <a:p>
                      <a:r>
                        <a:rPr lang="en-US" sz="1000"/>
                        <a:t>NBKGroup</a:t>
                      </a:r>
                      <a:endParaRPr lang="en-US" sz="1000"/>
                    </a:p>
                  </a:txBody>
                  <a:tcPr/>
                </a:tc>
                <a:tc>
                  <a:txBody>
                    <a:bodyPr/>
                    <a:lstStyle/>
                    <a:p>
                      <a:r>
                        <a:rPr lang="en-US" sz="1000"/>
                        <a:t>165648</a:t>
                      </a:r>
                      <a:endParaRPr lang="en-US" sz="1000"/>
                    </a:p>
                  </a:txBody>
                  <a:tcPr/>
                </a:tc>
                <a:tc>
                  <a:txBody>
                    <a:bodyPr/>
                    <a:lstStyle/>
                    <a:p>
                      <a:r>
                        <a:rPr lang="en-US" sz="1000"/>
                        <a:t>815</a:t>
                      </a:r>
                      <a:endParaRPr lang="en-US" sz="1000"/>
                    </a:p>
                  </a:txBody>
                  <a:tcPr/>
                </a:tc>
                <a:tc>
                  <a:txBody>
                    <a:bodyPr/>
                    <a:lstStyle/>
                    <a:p>
                      <a:r>
                        <a:rPr lang="en-US" sz="1000"/>
                        <a:t>10</a:t>
                      </a:r>
                      <a:endParaRPr lang="en-US" sz="1000"/>
                    </a:p>
                  </a:txBody>
                  <a:tcPr/>
                </a:tc>
                <a:tc>
                  <a:txBody>
                    <a:bodyPr/>
                    <a:lstStyle/>
                    <a:p>
                      <a:r>
                        <a:rPr lang="en-US" sz="1000"/>
                        <a:t>170</a:t>
                      </a:r>
                      <a:endParaRPr lang="en-US" sz="1000"/>
                    </a:p>
                  </a:txBody>
                  <a:tcPr/>
                </a:tc>
                <a:tc>
                  <a:txBody>
                    <a:bodyPr/>
                    <a:lstStyle/>
                    <a:p>
                      <a:r>
                        <a:rPr lang="en-US" sz="1000"/>
                        <a:t>15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0.0114%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85147608"/>
                  </a:ext>
                </a:extLst>
              </a:tr>
              <a:tr h="370840">
                <a:tc>
                  <a:txBody>
                    <a:bodyPr/>
                    <a:lstStyle/>
                    <a:p>
                      <a:r>
                        <a:rPr lang="en-US" sz="1000"/>
                        <a:t>Gulf Bank</a:t>
                      </a:r>
                      <a:endParaRPr lang="en-US" sz="1000"/>
                    </a:p>
                  </a:txBody>
                  <a:tcPr/>
                </a:tc>
                <a:tc>
                  <a:txBody>
                    <a:bodyPr/>
                    <a:lstStyle/>
                    <a:p>
                      <a:r>
                        <a:rPr lang="en-US" sz="1000"/>
                        <a:t>98200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27</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0.0316%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329854875"/>
                  </a:ext>
                </a:extLst>
              </a:tr>
              <a:tr h="370840">
                <a:tc>
                  <a:txBody>
                    <a:bodyPr/>
                    <a:lstStyle/>
                    <a:p>
                      <a:r>
                        <a:rPr lang="en-US" sz="1000"/>
                        <a:t>Warba Bank</a:t>
                      </a:r>
                      <a:endParaRPr lang="en-US" sz="1000"/>
                    </a:p>
                  </a:txBody>
                  <a:tcPr/>
                </a:tc>
                <a:tc>
                  <a:txBody>
                    <a:bodyPr/>
                    <a:lstStyle/>
                    <a:p>
                      <a:r>
                        <a:rPr lang="en-US" sz="1000"/>
                        <a:t>21103</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0.0320%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72593089"/>
                  </a:ext>
                </a:extLst>
              </a:tr>
              <a:tr h="370840">
                <a:tc>
                  <a:txBody>
                    <a:bodyPr/>
                    <a:lstStyle/>
                    <a:p>
                      <a:r>
                        <a:rPr lang="en-US" sz="1000"/>
                        <a:t>Commercial Bank of Kuwait</a:t>
                      </a:r>
                      <a:endParaRPr lang="en-US" sz="1000"/>
                    </a:p>
                  </a:txBody>
                  <a:tcPr/>
                </a:tc>
                <a:tc>
                  <a:txBody>
                    <a:bodyPr/>
                    <a:lstStyle/>
                    <a:p>
                      <a:r>
                        <a:rPr lang="en-US" sz="1000"/>
                        <a:t>7317</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93</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0.3144%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87842241"/>
                  </a:ext>
                </a:extLst>
              </a:tr>
              <a:tr h="370840">
                <a:tc>
                  <a:txBody>
                    <a:bodyPr/>
                    <a:lstStyle/>
                    <a:p>
                      <a:r>
                        <a:rPr lang="nl-NL" sz="1000"/>
                        <a:t>Al Ahli Bank of Kuwait</a:t>
                      </a:r>
                      <a:endParaRPr lang="en-US" sz="1000"/>
                    </a:p>
                  </a:txBody>
                  <a:tcPr/>
                </a:tc>
                <a:tc>
                  <a:txBody>
                    <a:bodyPr/>
                    <a:lstStyle/>
                    <a:p>
                      <a:r>
                        <a:rPr lang="en-US" sz="1000"/>
                        <a:t>10543</a:t>
                      </a:r>
                      <a:endParaRPr lang="en-US" sz="1000"/>
                    </a:p>
                  </a:txBody>
                  <a:tcPr/>
                </a:tc>
                <a:tc>
                  <a:txBody>
                    <a:bodyPr/>
                    <a:lstStyle/>
                    <a:p>
                      <a:r>
                        <a:rPr lang="en-US" sz="1000"/>
                        <a:t>33</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0.0570%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35399464"/>
                  </a:ext>
                </a:extLst>
              </a:tr>
              <a:tr h="370840">
                <a:tc>
                  <a:txBody>
                    <a:bodyPr/>
                    <a:lstStyle/>
                    <a:p>
                      <a:r>
                        <a:rPr lang="en-US" sz="1000"/>
                        <a:t>Burgan Bank</a:t>
                      </a:r>
                      <a:endParaRPr lang="en-US" sz="1000"/>
                    </a:p>
                  </a:txBody>
                  <a:tcPr/>
                </a:tc>
                <a:tc>
                  <a:txBody>
                    <a:bodyPr/>
                    <a:lstStyle/>
                    <a:p>
                      <a:r>
                        <a:rPr lang="en-US" sz="1000"/>
                        <a:t>8796</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1175566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22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4976002"/>
                    </a:ext>
                  </a:extLst>
                </a:gridCol>
                <a:gridCol w="987552">
                  <a:extLst>
                    <a:ext uri="{9D8B030D-6E8A-4147-A177-3AD203B41FA5}">
                      <a16:colId xmlns:a16="http://schemas.microsoft.com/office/drawing/2014/main" val="3907654686"/>
                    </a:ext>
                  </a:extLst>
                </a:gridCol>
                <a:gridCol w="987552">
                  <a:extLst>
                    <a:ext uri="{9D8B030D-6E8A-4147-A177-3AD203B41FA5}">
                      <a16:colId xmlns:a16="http://schemas.microsoft.com/office/drawing/2014/main" val="1664341230"/>
                    </a:ext>
                  </a:extLst>
                </a:gridCol>
                <a:gridCol w="987552">
                  <a:extLst>
                    <a:ext uri="{9D8B030D-6E8A-4147-A177-3AD203B41FA5}">
                      <a16:colId xmlns:a16="http://schemas.microsoft.com/office/drawing/2014/main" val="772150832"/>
                    </a:ext>
                  </a:extLst>
                </a:gridCol>
                <a:gridCol w="987552">
                  <a:extLst>
                    <a:ext uri="{9D8B030D-6E8A-4147-A177-3AD203B41FA5}">
                      <a16:colId xmlns:a16="http://schemas.microsoft.com/office/drawing/2014/main" val="352018657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491083917"/>
                  </a:ext>
                </a:extLst>
              </a:tr>
              <a:tr h="370840">
                <a:tc>
                  <a:txBody>
                    <a:bodyPr/>
                    <a:lstStyle/>
                    <a:p>
                      <a:r>
                        <a:rPr lang="en-US" sz="1000" b="1"/>
                        <a:t>abk_kuwait (</a:t>
                      </a:r>
                      <a:r>
                        <a:rPr lang="ar-AE" sz="1000" b="1"/>
                        <a:t>البنك الأهلي الكويتي) - 2016-12-18 19:15:15</a:t>
                      </a:r>
                      <a:r>
                        <a:rPr lang="ar-AE" sz="1000"/>
                        <a:t>
3 أميال سكاي واردز مقابل كل 1 د.ك تنفقه محلياً و 5 أميال سكاي واردز مقابل كل 1 د.ك تنفقه دولياً. يتم إيداع الاميال المكتسبة في حسابك سكاي واردز طيران الإمارات بصفة اسبوعية.
تطبق الشروط والاحكام
</a:t>
                      </a:r>
                      <a:r>
                        <a:rPr lang="en-US" sz="1000"/>
                        <a:t>Every time you use your ABK Emirates Visa Signature card you will earn 5 Skywards miles on overseas purchases and 3 on local purchases, for each KD 1 spent on the card. Which are credited into your Skywards account on a weekly basis.
Terms and conditions apply 
#ABK_Cards</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0.4951%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79709669"/>
                  </a:ext>
                </a:extLst>
              </a:tr>
              <a:tr h="370840">
                <a:tc>
                  <a:txBody>
                    <a:bodyPr/>
                    <a:lstStyle/>
                    <a:p>
                      <a:r>
                        <a:rPr lang="en-US" sz="1000" b="1"/>
                        <a:t>bankboubyan (</a:t>
                      </a:r>
                      <a:r>
                        <a:rPr lang="ar-AE" sz="1000" b="1"/>
                        <a:t>بنك بوبيان</a:t>
                      </a:r>
                      <a:r>
                        <a:rPr lang="en-US" sz="1000" b="1"/>
                        <a:t>⠀⠀⠀) - 2016-12-18 18:04:47</a:t>
                      </a:r>
                      <a:r>
                        <a:rPr lang="en-US" sz="1000"/>
                        <a:t>
:
</a:t>
                      </a:r>
                      <a:r>
                        <a:rPr lang="ar-AE" sz="1000"/>
                        <a:t>تمتع بخدمات العلاج الطبي بـ0% أرباح بالتعاون مع
</a:t>
                      </a:r>
                      <a:r>
                        <a:rPr lang="en-US" sz="1000"/>
                        <a:t>Dazzle Dental
- </a:t>
                      </a:r>
                      <a:r>
                        <a:rPr lang="ar-AE" sz="1000"/>
                        <a:t>تمويل يصل لغاية 15,000 د.ك
- تأمين دين مجاني على إجمالي قيمة التمويل
- لا يشترط تحويل الراتب
#</a:t>
                      </a:r>
                      <a:r>
                        <a:rPr lang="en-US" sz="1000"/>
                        <a:t>boubyanservices</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0.8021%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52160679"/>
                  </a:ext>
                </a:extLst>
              </a:tr>
              <a:tr h="370840">
                <a:tc>
                  <a:txBody>
                    <a:bodyPr/>
                    <a:lstStyle/>
                    <a:p>
                      <a:r>
                        <a:rPr lang="en-US" sz="1000" b="1"/>
                        <a:t>kfhgroup (Kuwait Finance House) - 2016-12-18 17:21:00</a:t>
                      </a:r>
                      <a:r>
                        <a:rPr lang="en-US" sz="1000"/>
                        <a:t>
</a:t>
                      </a:r>
                      <a:r>
                        <a:rPr lang="ar-AE" sz="1000"/>
                        <a:t>نختتم معكم 2016 بعروضنا المميزة على تشكيلة واسعة من السيارات، نستقبلكم في الشويخ – الري – الضجيج – الأحمدي
للتواصل: 1800700 - 1803333</a:t>
                      </a:r>
                      <a:endParaRPr lang="en-US" sz="1000"/>
                    </a:p>
                  </a:txBody>
                  <a:tcPr/>
                </a:tc>
                <a:tc>
                  <a:txBody>
                    <a:bodyPr/>
                    <a:lstStyle/>
                    <a:p>
                      <a:r>
                        <a:rPr lang="en-US" sz="1000"/>
                        <a:t>610</a:t>
                      </a:r>
                      <a:endParaRPr lang="en-US" sz="1000"/>
                    </a:p>
                  </a:txBody>
                  <a:tcPr/>
                </a:tc>
                <a:tc>
                  <a:txBody>
                    <a:bodyPr/>
                    <a:lstStyle/>
                    <a:p>
                      <a:r>
                        <a:rPr lang="en-US" sz="1000"/>
                        <a:t>77</a:t>
                      </a:r>
                      <a:endParaRPr lang="en-US" sz="1000"/>
                    </a:p>
                  </a:txBody>
                  <a:tcPr/>
                </a:tc>
                <a:tc>
                  <a:txBody>
                    <a:bodyPr/>
                    <a:lstStyle/>
                    <a:p>
                      <a:r>
                        <a:rPr lang="en-US" sz="1000"/>
                        <a:t>0.3929%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0830433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883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3550848"/>
                    </a:ext>
                  </a:extLst>
                </a:gridCol>
                <a:gridCol w="987552">
                  <a:extLst>
                    <a:ext uri="{9D8B030D-6E8A-4147-A177-3AD203B41FA5}">
                      <a16:colId xmlns:a16="http://schemas.microsoft.com/office/drawing/2014/main" val="943948640"/>
                    </a:ext>
                  </a:extLst>
                </a:gridCol>
                <a:gridCol w="987552">
                  <a:extLst>
                    <a:ext uri="{9D8B030D-6E8A-4147-A177-3AD203B41FA5}">
                      <a16:colId xmlns:a16="http://schemas.microsoft.com/office/drawing/2014/main" val="2576345036"/>
                    </a:ext>
                  </a:extLst>
                </a:gridCol>
                <a:gridCol w="987552">
                  <a:extLst>
                    <a:ext uri="{9D8B030D-6E8A-4147-A177-3AD203B41FA5}">
                      <a16:colId xmlns:a16="http://schemas.microsoft.com/office/drawing/2014/main" val="1866250465"/>
                    </a:ext>
                  </a:extLst>
                </a:gridCol>
                <a:gridCol w="987552">
                  <a:extLst>
                    <a:ext uri="{9D8B030D-6E8A-4147-A177-3AD203B41FA5}">
                      <a16:colId xmlns:a16="http://schemas.microsoft.com/office/drawing/2014/main" val="157648051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850114535"/>
                  </a:ext>
                </a:extLst>
              </a:tr>
              <a:tr h="370840">
                <a:tc>
                  <a:txBody>
                    <a:bodyPr/>
                    <a:lstStyle/>
                    <a:p>
                      <a:r>
                        <a:rPr lang="en-US" sz="1000" b="1"/>
                        <a:t>nbkgroup (National Bank of Kuwait) - 2016-12-18 15:26:04</a:t>
                      </a:r>
                      <a:r>
                        <a:rPr lang="en-US" sz="1000"/>
                        <a:t>
#NBKCommunity
</a:t>
                      </a:r>
                      <a:r>
                        <a:rPr lang="ar-AE" sz="1000"/>
                        <a:t>يشارك جناح بنك الكويت الوطني فعالية يوم اللغة العربية العالمي برعاية مبرة الشيخ محمد بن راشد آل المكتوم بحضور السيد صلاح الفليج المدير التنفيذي للبنك وسفير دولة الامارات المتحدة في الكويت
حياكم الله اليوم واحصلوا على نسختكم المجانية من كتاب #عبدالله_ينتصر</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0.4956%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67363602"/>
                  </a:ext>
                </a:extLst>
              </a:tr>
              <a:tr h="370840">
                <a:tc>
                  <a:txBody>
                    <a:bodyPr/>
                    <a:lstStyle/>
                    <a:p>
                      <a:r>
                        <a:rPr lang="en-US" sz="1000" b="1"/>
                        <a:t>altijaricbk (Commercial Bank Of Kuwait) - 2016-12-18 15:18:00</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139</a:t>
                      </a:r>
                      <a:endParaRPr lang="en-US" sz="1000"/>
                    </a:p>
                  </a:txBody>
                  <a:tcPr/>
                </a:tc>
                <a:tc>
                  <a:txBody>
                    <a:bodyPr/>
                    <a:lstStyle/>
                    <a:p>
                      <a:r>
                        <a:rPr lang="en-US" sz="1000"/>
                        <a:t>2</a:t>
                      </a:r>
                      <a:endParaRPr lang="en-US" sz="1000"/>
                    </a:p>
                  </a:txBody>
                  <a:tcPr/>
                </a:tc>
                <a:tc>
                  <a:txBody>
                    <a:bodyPr/>
                    <a:lstStyle/>
                    <a:p>
                      <a:r>
                        <a:rPr lang="en-US" sz="1000"/>
                        <a:t>0.7004%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32578013"/>
                  </a:ext>
                </a:extLst>
              </a:tr>
              <a:tr h="370840">
                <a:tc>
                  <a:txBody>
                    <a:bodyPr/>
                    <a:lstStyle/>
                    <a:p>
                      <a:r>
                        <a:rPr lang="en-US" sz="1000" b="1"/>
                        <a:t>warba_bank (Warba Bank </a:t>
                      </a:r>
                      <a:r>
                        <a:rPr lang="ar-AE" sz="1000" b="1"/>
                        <a:t>بنك وربة) - 2016-12-18 15:01:25</a:t>
                      </a:r>
                      <a:r>
                        <a:rPr lang="ar-AE" sz="1000"/>
                        <a:t>
اختيار #الكويت عاصمة للثقافة العربية لعام 2022 
#بنك_وربة #نتميز_بالحلول</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0.8726%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38918102"/>
                  </a:ext>
                </a:extLst>
              </a:tr>
              <a:tr h="370840">
                <a:tc>
                  <a:txBody>
                    <a:bodyPr/>
                    <a:lstStyle/>
                    <a:p>
                      <a:r>
                        <a:rPr lang="en-US" sz="1000" b="1"/>
                        <a:t>altijaricbk (Commercial Bank Of Kuwait) - 2016-12-18 14:08:07</a:t>
                      </a:r>
                      <a:r>
                        <a:rPr lang="en-US" sz="1000"/>
                        <a:t>
💚</a:t>
                      </a:r>
                      <a:r>
                        <a:rPr lang="ar-AE" sz="1000"/>
                        <a:t>حرية الإستخدام أينما كنت 
بطاقة التجاري مسبقة الدفع هي الإختيار الأمثل، حيث تمنحك إمكانية التسوق عبر الإنترنت والتسوق الإعتيادي. بالإضافة إلى السحب من أجهزة الـ </a:t>
                      </a:r>
                      <a:r>
                        <a:rPr lang="en-US" sz="1000"/>
                        <a:t>ATM </a:t>
                      </a:r>
                      <a:r>
                        <a:rPr lang="ar-AE" sz="1000"/>
                        <a:t>من داخل وخارج الكويت.</a:t>
                      </a:r>
                      <a:endParaRPr lang="en-US" sz="1000"/>
                    </a:p>
                  </a:txBody>
                  <a:tcPr/>
                </a:tc>
                <a:tc>
                  <a:txBody>
                    <a:bodyPr/>
                    <a:lstStyle/>
                    <a:p>
                      <a:r>
                        <a:rPr lang="en-US" sz="1000"/>
                        <a:t>124</a:t>
                      </a:r>
                      <a:endParaRPr lang="en-US" sz="1000"/>
                    </a:p>
                  </a:txBody>
                  <a:tcPr/>
                </a:tc>
                <a:tc>
                  <a:txBody>
                    <a:bodyPr/>
                    <a:lstStyle/>
                    <a:p>
                      <a:r>
                        <a:rPr lang="en-US" sz="1000"/>
                        <a:t>2</a:t>
                      </a:r>
                      <a:endParaRPr lang="en-US" sz="1000"/>
                    </a:p>
                  </a:txBody>
                  <a:tcPr/>
                </a:tc>
                <a:tc>
                  <a:txBody>
                    <a:bodyPr/>
                    <a:lstStyle/>
                    <a:p>
                      <a:r>
                        <a:rPr lang="en-US" sz="1000"/>
                        <a:t>0.6259%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41871404"/>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3030892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4447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74281861"/>
                    </a:ext>
                  </a:extLst>
                </a:gridCol>
                <a:gridCol w="987552">
                  <a:extLst>
                    <a:ext uri="{9D8B030D-6E8A-4147-A177-3AD203B41FA5}">
                      <a16:colId xmlns:a16="http://schemas.microsoft.com/office/drawing/2014/main" val="1367611872"/>
                    </a:ext>
                  </a:extLst>
                </a:gridCol>
                <a:gridCol w="987552">
                  <a:extLst>
                    <a:ext uri="{9D8B030D-6E8A-4147-A177-3AD203B41FA5}">
                      <a16:colId xmlns:a16="http://schemas.microsoft.com/office/drawing/2014/main" val="3701106199"/>
                    </a:ext>
                  </a:extLst>
                </a:gridCol>
                <a:gridCol w="987552">
                  <a:extLst>
                    <a:ext uri="{9D8B030D-6E8A-4147-A177-3AD203B41FA5}">
                      <a16:colId xmlns:a16="http://schemas.microsoft.com/office/drawing/2014/main" val="2107928732"/>
                    </a:ext>
                  </a:extLst>
                </a:gridCol>
                <a:gridCol w="987552">
                  <a:extLst>
                    <a:ext uri="{9D8B030D-6E8A-4147-A177-3AD203B41FA5}">
                      <a16:colId xmlns:a16="http://schemas.microsoft.com/office/drawing/2014/main" val="93662892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15802795"/>
                  </a:ext>
                </a:extLst>
              </a:tr>
              <a:tr h="370840">
                <a:tc>
                  <a:txBody>
                    <a:bodyPr/>
                    <a:lstStyle/>
                    <a:p>
                      <a:r>
                        <a:rPr lang="en-US" sz="1000" b="1"/>
                        <a:t>nbkgroup (National Bank of Kuwait) - 2016-12-18 13:57:56</a:t>
                      </a:r>
                      <a:r>
                        <a:rPr lang="en-US" sz="1000"/>
                        <a:t>
#NBKServices
</a:t>
                      </a:r>
                      <a:r>
                        <a:rPr lang="ar-AE" sz="1000"/>
                        <a:t>الآن، يمكنك الدفع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Transactions are now faster and more convenient with NBK Tap &amp; Pay.  NBK Cards now facilitate contactless transactions! Call 1801801 for more information!</a:t>
                      </a:r>
                      <a:endParaRPr lang="en-US" sz="1000"/>
                    </a:p>
                  </a:txBody>
                  <a:tcPr/>
                </a:tc>
                <a:tc>
                  <a:txBody>
                    <a:bodyPr/>
                    <a:lstStyle/>
                    <a:p>
                      <a:r>
                        <a:rPr lang="en-US" sz="1000"/>
                        <a:t>1245</a:t>
                      </a:r>
                      <a:endParaRPr lang="en-US" sz="1000"/>
                    </a:p>
                  </a:txBody>
                  <a:tcPr/>
                </a:tc>
                <a:tc>
                  <a:txBody>
                    <a:bodyPr/>
                    <a:lstStyle/>
                    <a:p>
                      <a:r>
                        <a:rPr lang="en-US" sz="1000"/>
                        <a:t>97</a:t>
                      </a:r>
                      <a:endParaRPr lang="en-US" sz="1000"/>
                    </a:p>
                  </a:txBody>
                  <a:tcPr/>
                </a:tc>
                <a:tc>
                  <a:txBody>
                    <a:bodyPr/>
                    <a:lstStyle/>
                    <a:p>
                      <a:r>
                        <a:rPr lang="en-US" sz="1000"/>
                        <a:t>0.5724%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8438035"/>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4802</a:t>
                      </a:r>
                      <a:endParaRPr lang="en-US" sz="1000"/>
                    </a:p>
                  </a:txBody>
                  <a:tcPr/>
                </a:tc>
                <a:tc>
                  <a:txBody>
                    <a:bodyPr/>
                    <a:lstStyle/>
                    <a:p>
                      <a:r>
                        <a:rPr lang="en-US" sz="1000"/>
                        <a:t>6543</a:t>
                      </a:r>
                      <a:endParaRPr lang="en-US" sz="1000"/>
                    </a:p>
                  </a:txBody>
                  <a:tcPr/>
                </a:tc>
                <a:tc>
                  <a:txBody>
                    <a:bodyPr/>
                    <a:lstStyle/>
                    <a:p>
                      <a:r>
                        <a:rPr lang="en-US" sz="1000"/>
                        <a:t>5.9438%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9931813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296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096530"/>
                    </a:ext>
                  </a:extLst>
                </a:gridCol>
                <a:gridCol w="987552">
                  <a:extLst>
                    <a:ext uri="{9D8B030D-6E8A-4147-A177-3AD203B41FA5}">
                      <a16:colId xmlns:a16="http://schemas.microsoft.com/office/drawing/2014/main" val="181035170"/>
                    </a:ext>
                  </a:extLst>
                </a:gridCol>
                <a:gridCol w="987552">
                  <a:extLst>
                    <a:ext uri="{9D8B030D-6E8A-4147-A177-3AD203B41FA5}">
                      <a16:colId xmlns:a16="http://schemas.microsoft.com/office/drawing/2014/main" val="1173663067"/>
                    </a:ext>
                  </a:extLst>
                </a:gridCol>
                <a:gridCol w="987552">
                  <a:extLst>
                    <a:ext uri="{9D8B030D-6E8A-4147-A177-3AD203B41FA5}">
                      <a16:colId xmlns:a16="http://schemas.microsoft.com/office/drawing/2014/main" val="1863326608"/>
                    </a:ext>
                  </a:extLst>
                </a:gridCol>
                <a:gridCol w="987552">
                  <a:extLst>
                    <a:ext uri="{9D8B030D-6E8A-4147-A177-3AD203B41FA5}">
                      <a16:colId xmlns:a16="http://schemas.microsoft.com/office/drawing/2014/main" val="134954940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724051651"/>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3.7537%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40564338"/>
                  </a:ext>
                </a:extLst>
              </a:tr>
              <a:tr h="370840">
                <a:tc>
                  <a:txBody>
                    <a:bodyPr/>
                    <a:lstStyle/>
                    <a:p>
                      <a:r>
                        <a:rPr lang="en-US" sz="1000" b="1"/>
                        <a:t>gulf_bank (Gulf Bank - </a:t>
                      </a:r>
                      <a:r>
                        <a:rPr lang="ar-AE" sz="1000" b="1"/>
                        <a:t>بنك الخليج) - 2016-12-18 12:49:16</a:t>
                      </a:r>
                      <a:r>
                        <a:rPr lang="ar-AE" sz="1000"/>
                        <a:t>
مبروك للرابحين في السحب اليومي من الدانة
</a:t>
                      </a:r>
                      <a:r>
                        <a:rPr lang="en-US" sz="1000"/>
                        <a:t>Congratulations to the Al Danah daily winners draw</a:t>
                      </a:r>
                      <a:endParaRPr lang="en-US" sz="1000"/>
                    </a:p>
                  </a:txBody>
                  <a:tcPr/>
                </a:tc>
                <a:tc>
                  <a:txBody>
                    <a:bodyPr/>
                    <a:lstStyle/>
                    <a:p>
                      <a:r>
                        <a:rPr lang="en-US" sz="1000"/>
                        <a:t>589</a:t>
                      </a:r>
                      <a:endParaRPr lang="en-US" sz="1000"/>
                    </a:p>
                  </a:txBody>
                  <a:tcPr/>
                </a:tc>
                <a:tc>
                  <a:txBody>
                    <a:bodyPr/>
                    <a:lstStyle/>
                    <a:p>
                      <a:r>
                        <a:rPr lang="en-US" sz="1000"/>
                        <a:t>43</a:t>
                      </a:r>
                      <a:endParaRPr lang="en-US" sz="1000"/>
                    </a:p>
                  </a:txBody>
                  <a:tcPr/>
                </a:tc>
                <a:tc>
                  <a:txBody>
                    <a:bodyPr/>
                    <a:lstStyle/>
                    <a:p>
                      <a:r>
                        <a:rPr lang="en-US" sz="1000"/>
                        <a:t>0.8120%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19906752"/>
                  </a:ext>
                </a:extLst>
              </a:tr>
              <a:tr h="370840">
                <a:tc>
                  <a:txBody>
                    <a:bodyPr/>
                    <a:lstStyle/>
                    <a:p>
                      <a:r>
                        <a:rPr lang="en-US" sz="1000" b="1"/>
                        <a:t>nbkgroup (National Bank of Kuwait) - 2016-12-18 12:26:32</a:t>
                      </a:r>
                      <a:r>
                        <a:rPr lang="en-US" sz="1000"/>
                        <a:t>
#NBKServices
</a:t>
                      </a:r>
                      <a:r>
                        <a:rPr lang="ar-AE" sz="1000"/>
                        <a:t>يطلق بنك الكويت الوطني بحضور الإدارة التنفيذية خدمة دفع جديدة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magnet.kw</a:t>
                      </a:r>
                      <a:endParaRPr lang="en-US" sz="1000"/>
                    </a:p>
                  </a:txBody>
                  <a:tcPr/>
                </a:tc>
                <a:tc>
                  <a:txBody>
                    <a:bodyPr/>
                    <a:lstStyle/>
                    <a:p>
                      <a:r>
                        <a:rPr lang="en-US" sz="1000"/>
                        <a:t>1005</a:t>
                      </a:r>
                      <a:endParaRPr lang="en-US" sz="1000"/>
                    </a:p>
                  </a:txBody>
                  <a:tcPr/>
                </a:tc>
                <a:tc>
                  <a:txBody>
                    <a:bodyPr/>
                    <a:lstStyle/>
                    <a:p>
                      <a:r>
                        <a:rPr lang="en-US" sz="1000"/>
                        <a:t>24</a:t>
                      </a:r>
                      <a:endParaRPr lang="en-US" sz="1000"/>
                    </a:p>
                  </a:txBody>
                  <a:tcPr/>
                </a:tc>
                <a:tc>
                  <a:txBody>
                    <a:bodyPr/>
                    <a:lstStyle/>
                    <a:p>
                      <a:r>
                        <a:rPr lang="en-US" sz="1000"/>
                        <a:t>0.4389%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5807487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177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7281253"/>
                    </a:ext>
                  </a:extLst>
                </a:gridCol>
                <a:gridCol w="987552">
                  <a:extLst>
                    <a:ext uri="{9D8B030D-6E8A-4147-A177-3AD203B41FA5}">
                      <a16:colId xmlns:a16="http://schemas.microsoft.com/office/drawing/2014/main" val="1622984713"/>
                    </a:ext>
                  </a:extLst>
                </a:gridCol>
                <a:gridCol w="987552">
                  <a:extLst>
                    <a:ext uri="{9D8B030D-6E8A-4147-A177-3AD203B41FA5}">
                      <a16:colId xmlns:a16="http://schemas.microsoft.com/office/drawing/2014/main" val="1455577742"/>
                    </a:ext>
                  </a:extLst>
                </a:gridCol>
                <a:gridCol w="987552">
                  <a:extLst>
                    <a:ext uri="{9D8B030D-6E8A-4147-A177-3AD203B41FA5}">
                      <a16:colId xmlns:a16="http://schemas.microsoft.com/office/drawing/2014/main" val="752131700"/>
                    </a:ext>
                  </a:extLst>
                </a:gridCol>
                <a:gridCol w="987552">
                  <a:extLst>
                    <a:ext uri="{9D8B030D-6E8A-4147-A177-3AD203B41FA5}">
                      <a16:colId xmlns:a16="http://schemas.microsoft.com/office/drawing/2014/main" val="424149647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714174190"/>
                  </a:ext>
                </a:extLst>
              </a:tr>
              <a:tr h="370840">
                <a:tc>
                  <a:txBody>
                    <a:bodyPr/>
                    <a:lstStyle/>
                    <a:p>
                      <a:r>
                        <a:rPr lang="en-US" sz="1000" b="1"/>
                        <a:t>kfhgroup (Kuwait Finance House) - 2016-12-18 12:20:56</a:t>
                      </a:r>
                      <a:r>
                        <a:rPr lang="en-US" sz="1000"/>
                        <a:t>
</a:t>
                      </a:r>
                      <a:r>
                        <a:rPr lang="ar-AE" sz="1000"/>
                        <a:t>لقطات من مشاركتنا اليوم بمعرض الصحة والغذاء المختص بذوي الإعاقة</a:t>
                      </a:r>
                      <a:endParaRPr lang="en-US" sz="1000"/>
                    </a:p>
                  </a:txBody>
                  <a:tcPr/>
                </a:tc>
                <a:tc>
                  <a:txBody>
                    <a:bodyPr/>
                    <a:lstStyle/>
                    <a:p>
                      <a:r>
                        <a:rPr lang="en-US" sz="1000"/>
                        <a:t>557</a:t>
                      </a:r>
                      <a:endParaRPr lang="en-US" sz="1000"/>
                    </a:p>
                  </a:txBody>
                  <a:tcPr/>
                </a:tc>
                <a:tc>
                  <a:txBody>
                    <a:bodyPr/>
                    <a:lstStyle/>
                    <a:p>
                      <a:r>
                        <a:rPr lang="en-US" sz="1000"/>
                        <a:t>21</a:t>
                      </a:r>
                      <a:endParaRPr lang="en-US" sz="1000"/>
                    </a:p>
                  </a:txBody>
                  <a:tcPr/>
                </a:tc>
                <a:tc>
                  <a:txBody>
                    <a:bodyPr/>
                    <a:lstStyle/>
                    <a:p>
                      <a:r>
                        <a:rPr lang="en-US" sz="1000"/>
                        <a:t>0.3305%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39784249"/>
                  </a:ext>
                </a:extLst>
              </a:tr>
              <a:tr h="370840">
                <a:tc>
                  <a:txBody>
                    <a:bodyPr/>
                    <a:lstStyle/>
                    <a:p>
                      <a:r>
                        <a:rPr lang="en-US" sz="1000" b="1"/>
                        <a:t>bankboubyan (</a:t>
                      </a:r>
                      <a:r>
                        <a:rPr lang="ar-AE" sz="1000" b="1"/>
                        <a:t>بنك بوبيان</a:t>
                      </a:r>
                      <a:r>
                        <a:rPr lang="en-US" sz="1000" b="1"/>
                        <a:t>⠀⠀⠀) - 2016-12-18 12:20:17</a:t>
                      </a:r>
                      <a:r>
                        <a:rPr lang="en-US" sz="1000"/>
                        <a:t>
:
</a:t>
                      </a:r>
                      <a:r>
                        <a:rPr lang="ar-AE" sz="1000"/>
                        <a:t>حصري لعملاء  </a:t>
                      </a:r>
                      <a:r>
                        <a:rPr lang="en-US" sz="1000"/>
                        <a:t>CLICK 
</a:t>
                      </a:r>
                      <a:r>
                        <a:rPr lang="ar-AE" sz="1000"/>
                        <a:t>ترقّبوا الرمز الخاص بعرض </a:t>
                      </a:r>
                      <a:r>
                        <a:rPr lang="en-US" sz="1000"/>
                        <a:t>Carriage </a:t>
                      </a:r>
                      <a:r>
                        <a:rPr lang="ar-AE" sz="1000"/>
                        <a:t>للحصول على خصم يصل لغاية 10 د.ك عبر إشعارات تطبيق بوبيان موبايل. 
عليكم بالعافية! 
تُطَبّق شروط وأحكام
 </a:t>
                      </a:r>
                      <a:r>
                        <a:rPr lang="en-US" sz="1000"/>
                        <a:t>Carriage. 
</a:t>
                      </a:r>
                      <a:r>
                        <a:rPr lang="ar-AE" sz="1000"/>
                        <a:t>لاتنسى تفعيل الإشعارات في تطبيق بوبيان موبايل لتصلك عروضنا في المستقبل. 
#</a:t>
                      </a:r>
                      <a:r>
                        <a:rPr lang="en-US" sz="1000"/>
                        <a:t>BoubyanPromotions</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0.7696%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3100694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696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67047128"/>
                    </a:ext>
                  </a:extLst>
                </a:gridCol>
                <a:gridCol w="987552">
                  <a:extLst>
                    <a:ext uri="{9D8B030D-6E8A-4147-A177-3AD203B41FA5}">
                      <a16:colId xmlns:a16="http://schemas.microsoft.com/office/drawing/2014/main" val="176499006"/>
                    </a:ext>
                  </a:extLst>
                </a:gridCol>
                <a:gridCol w="987552">
                  <a:extLst>
                    <a:ext uri="{9D8B030D-6E8A-4147-A177-3AD203B41FA5}">
                      <a16:colId xmlns:a16="http://schemas.microsoft.com/office/drawing/2014/main" val="1691656055"/>
                    </a:ext>
                  </a:extLst>
                </a:gridCol>
                <a:gridCol w="987552">
                  <a:extLst>
                    <a:ext uri="{9D8B030D-6E8A-4147-A177-3AD203B41FA5}">
                      <a16:colId xmlns:a16="http://schemas.microsoft.com/office/drawing/2014/main" val="2268036895"/>
                    </a:ext>
                  </a:extLst>
                </a:gridCol>
                <a:gridCol w="987552">
                  <a:extLst>
                    <a:ext uri="{9D8B030D-6E8A-4147-A177-3AD203B41FA5}">
                      <a16:colId xmlns:a16="http://schemas.microsoft.com/office/drawing/2014/main" val="357378407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854154331"/>
                  </a:ext>
                </a:extLst>
              </a:tr>
              <a:tr h="370840">
                <a:tc>
                  <a:txBody>
                    <a:bodyPr/>
                    <a:lstStyle/>
                    <a:p>
                      <a:r>
                        <a:rPr lang="en-US" sz="1000" b="1"/>
                        <a:t>burganbankkuwait (Burgan Bank) - 2016-12-18 12:17:57</a:t>
                      </a:r>
                      <a:r>
                        <a:rPr lang="en-US" sz="1000"/>
                        <a:t>
.
#BurganBankDraws #BurganBankWinners
#BurganBankYouth
</a:t>
                      </a:r>
                      <a:r>
                        <a:rPr lang="ar-AE" sz="1000"/>
                        <a:t>مبروك للفائزين الثلاثة في السحب الربع سنوي لحساب "</a:t>
                      </a:r>
                      <a:r>
                        <a:rPr lang="en-US" sz="1000"/>
                        <a:t>Youth" </a:t>
                      </a:r>
                      <a:r>
                        <a:rPr lang="ar-AE" sz="1000"/>
                        <a:t>للشباب ‎الجائزة الأولى: ١٠٠٠دك - عبير فهد مطلق المطيري
‎الجائزة الثانية: دخول مجاني غير محدود لشخصين في جراند سينماز - فهد نسيم محمد البلوشي
‎الجائزة الثالثة: دخول مجاني غير محدود لشخصين في جراند سينماز - لولوة سعد جاسم السويلم ‎
لتكون أحد الرابحين في جوائز حساب "</a:t>
                      </a:r>
                      <a:r>
                        <a:rPr lang="en-US" sz="1000"/>
                        <a:t>Youth" </a:t>
                      </a:r>
                      <a:r>
                        <a:rPr lang="ar-AE" sz="1000"/>
                        <a:t>للشباب كل ماعليك فعله هو تحويل مكافأتك الطلابيه ‎
</a:t>
                      </a:r>
                      <a:r>
                        <a:rPr lang="en-US" sz="1000"/>
                        <a:t>Congratulations to the "Youth" winners of the quarterly draw.
First Prize Winner: KD 1,000 - Abeer Fahad Motlaq Almutairi 
Second Prize Winner: Two free unlimited access voucher to grand cinemas - Fahad Naseem Mohammad Albloushi 
Third Prize Winner: Two free unlimited access voucher to grand cinemas - Loulwa Saad Jassim Alsawilem
To be the next "Youth" winner all you have to do is transfer your educational allowance.</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9022910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477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- 7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7703495"/>
                    </a:ext>
                  </a:extLst>
                </a:gridCol>
                <a:gridCol w="987552">
                  <a:extLst>
                    <a:ext uri="{9D8B030D-6E8A-4147-A177-3AD203B41FA5}">
                      <a16:colId xmlns:a16="http://schemas.microsoft.com/office/drawing/2014/main" val="3173851194"/>
                    </a:ext>
                  </a:extLst>
                </a:gridCol>
                <a:gridCol w="987552">
                  <a:extLst>
                    <a:ext uri="{9D8B030D-6E8A-4147-A177-3AD203B41FA5}">
                      <a16:colId xmlns:a16="http://schemas.microsoft.com/office/drawing/2014/main" val="1876656917"/>
                    </a:ext>
                  </a:extLst>
                </a:gridCol>
                <a:gridCol w="987552">
                  <a:extLst>
                    <a:ext uri="{9D8B030D-6E8A-4147-A177-3AD203B41FA5}">
                      <a16:colId xmlns:a16="http://schemas.microsoft.com/office/drawing/2014/main" val="4240981085"/>
                    </a:ext>
                  </a:extLst>
                </a:gridCol>
                <a:gridCol w="987552">
                  <a:extLst>
                    <a:ext uri="{9D8B030D-6E8A-4147-A177-3AD203B41FA5}">
                      <a16:colId xmlns:a16="http://schemas.microsoft.com/office/drawing/2014/main" val="220523275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09578783"/>
                  </a:ext>
                </a:extLst>
              </a:tr>
              <a:tr h="370840">
                <a:tc>
                  <a:txBody>
                    <a:bodyPr/>
                    <a:lstStyle/>
                    <a:p>
                      <a:r>
                        <a:rPr lang="en-US" sz="1000" b="1"/>
                        <a:t>abk_kuwait (</a:t>
                      </a:r>
                      <a:r>
                        <a:rPr lang="ar-AE" sz="1000" b="1"/>
                        <a:t>البنك الأهلي الكويتي) - 2016-12-18 12:09:44</a:t>
                      </a:r>
                      <a:r>
                        <a:rPr lang="ar-AE" sz="1000"/>
                        <a:t>
يرعى البنك الأهلي الكويتي تخريج 20 طالبا من طلبة متلازمة الداون (</a:t>
                      </a:r>
                      <a:r>
                        <a:rPr lang="en-US" sz="1000"/>
                        <a:t>DS) </a:t>
                      </a:r>
                      <a:r>
                        <a:rPr lang="ar-AE" sz="1000"/>
                        <a:t>من الذين بذلوا جهودا متميزة وتخرجوا بنجاح من  ورش عمل صقل المهارات لمتلازمة الداون (</a:t>
                      </a:r>
                      <a:r>
                        <a:rPr lang="en-US" sz="1000"/>
                        <a:t>KDSS). </a:t>
                      </a:r>
                      <a:r>
                        <a:rPr lang="ar-AE" sz="1000"/>
                        <a:t>وقد تم تصميم ورش العمل هذه لتحسين المهارات الاجتماعية وزيادة وعي المصابين بمتلازمة الداون، لتأهيلهم للعيش بشكل أفضل والانخراط مع بقية أفراد المجتمع
#</a:t>
                      </a:r>
                      <a:r>
                        <a:rPr lang="en-US" sz="1000"/>
                        <a:t>abk_cares</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0.7308%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58473399"/>
                  </a:ext>
                </a:extLst>
              </a:tr>
              <a:tr h="370840">
                <a:tc>
                  <a:txBody>
                    <a:bodyPr/>
                    <a:lstStyle/>
                    <a:p>
                      <a:r>
                        <a:rPr lang="en-US" sz="1000" b="1"/>
                        <a:t>nbkgroup (National Bank of Kuwait) - 2016-12-18 11:47:59</a:t>
                      </a:r>
                      <a:r>
                        <a:rPr lang="en-US" sz="1000"/>
                        <a:t>
#NBKComminuty #NBKShabab 
</a:t>
                      </a:r>
                      <a:r>
                        <a:rPr lang="ar-AE" sz="1000"/>
                        <a:t>تعرفوا على علي ابو الحسن المدير التنفيذي واحد مؤسسين شركة تاب للدفع وتسهيل الدفع اونلاين الثلاثاء الساعة 7 مساءا في سرداب لاب للتسجيل عن طريق البايو @</a:t>
                      </a:r>
                      <a:r>
                        <a:rPr lang="en-US" sz="1000"/>
                        <a:t>sirdab_lab 
Meet the Co-Founder and CEO Ali Abulhasan of @gotapnow, a leading company in providing an innovative experience in electronic payments in Kuwait Tuesday, 20th of December at 7:00 PM at Sirdab Lab Sign up via the link in @sirdab_lab bio</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0.4824%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42668567"/>
                  </a:ext>
                </a:extLst>
              </a:tr>
              <a:tr h="370840">
                <a:tc>
                  <a:txBody>
                    <a:bodyPr/>
                    <a:lstStyle/>
                    <a:p>
                      <a:r>
                        <a:rPr lang="en-US" sz="1000" b="1"/>
                        <a:t>warba_bank (Warba Bank </a:t>
                      </a:r>
                      <a:r>
                        <a:rPr lang="ar-AE" sz="1000" b="1"/>
                        <a:t>بنك وربة) - 2016-12-18 11:12:43</a:t>
                      </a:r>
                      <a:r>
                        <a:rPr lang="ar-AE" sz="1000"/>
                        <a:t>
لغة الضاد لغة القرآن وفخر العرب، ولسان الشعر، ومنطق الفصاحة
#اليوم_العالمي_للغة_العربية</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0.7222%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69100297"/>
                  </a:ext>
                </a:extLst>
              </a:tr>
              <a:tr h="370840">
                <a:tc>
                  <a:txBody>
                    <a:bodyPr/>
                    <a:lstStyle/>
                    <a:p>
                      <a:r>
                        <a:rPr lang="en-US" sz="1000" b="1"/>
                        <a:t>altijaricbk (Commercial Bank Of Kuwait) - 2016-12-18 11:00:55</a:t>
                      </a:r>
                      <a:r>
                        <a:rPr lang="en-US" sz="1000"/>
                        <a:t>
</a:t>
                      </a:r>
                      <a:r>
                        <a:rPr lang="ar-AE" sz="1000"/>
                        <a:t>نهنئ الفائزين بسحب النجمة اليومي من 11/12/2016 إلى 15/12/2016 وترقبوا السحب على ٢٥٠,٠٠٠ د.ك</a:t>
                      </a:r>
                      <a:endParaRPr lang="en-US" sz="1000"/>
                    </a:p>
                  </a:txBody>
                  <a:tcPr/>
                </a:tc>
                <a:tc>
                  <a:txBody>
                    <a:bodyPr/>
                    <a:lstStyle/>
                    <a:p>
                      <a:r>
                        <a:rPr lang="en-US" sz="1000"/>
                        <a:t>203</a:t>
                      </a:r>
                      <a:endParaRPr lang="en-US" sz="1000"/>
                    </a:p>
                  </a:txBody>
                  <a:tcPr/>
                </a:tc>
                <a:tc>
                  <a:txBody>
                    <a:bodyPr/>
                    <a:lstStyle/>
                    <a:p>
                      <a:r>
                        <a:rPr lang="en-US" sz="1000"/>
                        <a:t>25</a:t>
                      </a:r>
                      <a:endParaRPr lang="en-US" sz="1000"/>
                    </a:p>
                  </a:txBody>
                  <a:tcPr/>
                </a:tc>
                <a:tc>
                  <a:txBody>
                    <a:bodyPr/>
                    <a:lstStyle/>
                    <a:p>
                      <a:r>
                        <a:rPr lang="en-US" sz="1000"/>
                        <a:t>1.1326%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3349018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325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- 8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99886537"/>
                    </a:ext>
                  </a:extLst>
                </a:gridCol>
                <a:gridCol w="987552">
                  <a:extLst>
                    <a:ext uri="{9D8B030D-6E8A-4147-A177-3AD203B41FA5}">
                      <a16:colId xmlns:a16="http://schemas.microsoft.com/office/drawing/2014/main" val="3829328698"/>
                    </a:ext>
                  </a:extLst>
                </a:gridCol>
                <a:gridCol w="987552">
                  <a:extLst>
                    <a:ext uri="{9D8B030D-6E8A-4147-A177-3AD203B41FA5}">
                      <a16:colId xmlns:a16="http://schemas.microsoft.com/office/drawing/2014/main" val="3766110277"/>
                    </a:ext>
                  </a:extLst>
                </a:gridCol>
                <a:gridCol w="987552">
                  <a:extLst>
                    <a:ext uri="{9D8B030D-6E8A-4147-A177-3AD203B41FA5}">
                      <a16:colId xmlns:a16="http://schemas.microsoft.com/office/drawing/2014/main" val="3327912135"/>
                    </a:ext>
                  </a:extLst>
                </a:gridCol>
                <a:gridCol w="987552">
                  <a:extLst>
                    <a:ext uri="{9D8B030D-6E8A-4147-A177-3AD203B41FA5}">
                      <a16:colId xmlns:a16="http://schemas.microsoft.com/office/drawing/2014/main" val="2048301827"/>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296094625"/>
                  </a:ext>
                </a:extLst>
              </a:tr>
              <a:tr h="370840">
                <a:tc>
                  <a:txBody>
                    <a:bodyPr/>
                    <a:lstStyle/>
                    <a:p>
                      <a:r>
                        <a:rPr lang="en-US" sz="1000" b="1"/>
                        <a:t>burganbankkuwait (Burgan Bank) - 2016-12-18 11:00:10</a:t>
                      </a:r>
                      <a:r>
                        <a:rPr lang="en-US" sz="1000"/>
                        <a:t>
.
#BurganBankDraws #BurganBankWinners #BurganBankYawmi 
</a:t>
                      </a:r>
                      <a:r>
                        <a:rPr lang="ar-AE" sz="1000"/>
                        <a:t>ممثل وزارة التجارة السيد عبدالعزيز اشكناني يعلن الرابح في سحب حساب يومي الربع السنوي والذي فاز ب ١٢٥٠٠٠ دينار، الف مبروك للفائز احمد خليفه راشد الشحومي</a:t>
                      </a:r>
                      <a:endParaRPr lang="en-US" sz="1000"/>
                    </a:p>
                  </a:txBody>
                  <a:tcPr/>
                </a:tc>
                <a:tc>
                  <a:txBody>
                    <a:bodyPr/>
                    <a:lstStyle/>
                    <a:p>
                      <a:r>
                        <a:rPr lang="en-US" sz="1000"/>
                        <a:t>110</a:t>
                      </a:r>
                      <a:endParaRPr lang="en-US" sz="1000"/>
                    </a:p>
                  </a:txBody>
                  <a:tcPr/>
                </a:tc>
                <a:tc>
                  <a:txBody>
                    <a:bodyPr/>
                    <a:lstStyle/>
                    <a:p>
                      <a:r>
                        <a:rPr lang="en-US" sz="1000"/>
                        <a:t>2</a:t>
                      </a:r>
                      <a:endParaRPr lang="en-US" sz="1000"/>
                    </a:p>
                  </a:txBody>
                  <a:tcPr/>
                </a:tc>
                <a:tc>
                  <a:txBody>
                    <a:bodyPr/>
                    <a:lstStyle/>
                    <a:p>
                      <a:r>
                        <a:rPr lang="en-US" sz="1000"/>
                        <a:t>1.1283%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22180888"/>
                  </a:ext>
                </a:extLst>
              </a:tr>
              <a:tr h="370840">
                <a:tc>
                  <a:txBody>
                    <a:bodyPr/>
                    <a:lstStyle/>
                    <a:p>
                      <a:r>
                        <a:rPr lang="en-US" sz="1000" b="1"/>
                        <a:t>nbkgroup (National Bank of Kuwait) - 2016-12-18 10:54:25</a:t>
                      </a:r>
                      <a:r>
                        <a:rPr lang="en-US" sz="1000"/>
                        <a:t>
#NBKOffers
</a:t>
                      </a:r>
                      <a:r>
                        <a:rPr lang="ar-AE" sz="1000"/>
                        <a:t>ضاعف نقاط مايلز إلى 6 مقابل كل 1 د.ك تنفقه باستخدام بطاقة </a:t>
                      </a:r>
                      <a:r>
                        <a:rPr lang="en-US" sz="1000"/>
                        <a:t>Visa Signature  </a:t>
                      </a:r>
                      <a:r>
                        <a:rPr lang="ar-AE" sz="1000"/>
                        <a:t>لدى قبله للسياحة والسفر. للمزيد </a:t>
                      </a:r>
                      <a:r>
                        <a:rPr lang="en-US" sz="1000"/>
                        <a:t>nbk.com/offers 
Double your NBK Miles Points to 6 with every KD1 when using your Visa Signature card at Qiblah Travel Agency! Visit nbk.com/offers 
@qiblahtravel</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0.4824%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71258594"/>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7389174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8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- 9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85194601"/>
                    </a:ext>
                  </a:extLst>
                </a:gridCol>
                <a:gridCol w="987552">
                  <a:extLst>
                    <a:ext uri="{9D8B030D-6E8A-4147-A177-3AD203B41FA5}">
                      <a16:colId xmlns:a16="http://schemas.microsoft.com/office/drawing/2014/main" val="3350667171"/>
                    </a:ext>
                  </a:extLst>
                </a:gridCol>
                <a:gridCol w="987552">
                  <a:extLst>
                    <a:ext uri="{9D8B030D-6E8A-4147-A177-3AD203B41FA5}">
                      <a16:colId xmlns:a16="http://schemas.microsoft.com/office/drawing/2014/main" val="416344236"/>
                    </a:ext>
                  </a:extLst>
                </a:gridCol>
                <a:gridCol w="987552">
                  <a:extLst>
                    <a:ext uri="{9D8B030D-6E8A-4147-A177-3AD203B41FA5}">
                      <a16:colId xmlns:a16="http://schemas.microsoft.com/office/drawing/2014/main" val="2044425171"/>
                    </a:ext>
                  </a:extLst>
                </a:gridCol>
                <a:gridCol w="987552">
                  <a:extLst>
                    <a:ext uri="{9D8B030D-6E8A-4147-A177-3AD203B41FA5}">
                      <a16:colId xmlns:a16="http://schemas.microsoft.com/office/drawing/2014/main" val="427590451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29875104"/>
                  </a:ext>
                </a:extLst>
              </a:tr>
              <a:tr h="370840">
                <a:tc>
                  <a:txBody>
                    <a:bodyPr/>
                    <a:lstStyle/>
                    <a:p>
                      <a:r>
                        <a:rPr lang="en-US" sz="1000" b="1"/>
                        <a:t>gulf_bank (Gulf Bank - </a:t>
                      </a:r>
                      <a:r>
                        <a:rPr lang="ar-AE" sz="1000" b="1"/>
                        <a:t>بنك الخليج) - 2016-12-18 10:30:21</a:t>
                      </a:r>
                      <a:r>
                        <a:rPr lang="ar-AE" sz="1000"/>
                        <a:t>
مبروك للرابح 100 د.ك
يرجى مخطابتنا على </a:t>
                      </a:r>
                      <a:r>
                        <a:rPr lang="en-US" sz="1000"/>
                        <a:t>socialmedia@gulfbank.com.kw </a:t>
                      </a:r>
                      <a:r>
                        <a:rPr lang="ar-AE" sz="1000"/>
                        <a:t>وذلك لتزويدنا بالتفاصيل
في حال لم يتم استلام الجائزه خلال شهر من تاريخ الاعلان سيتم الغائها 
@</a:t>
                      </a:r>
                      <a:r>
                        <a:rPr lang="en-US" sz="1000"/>
                        <a:t>hanialkayed</a:t>
                      </a:r>
                      <a:endParaRPr lang="en-US" sz="1000"/>
                    </a:p>
                  </a:txBody>
                  <a:tcPr/>
                </a:tc>
                <a:tc>
                  <a:txBody>
                    <a:bodyPr/>
                    <a:lstStyle/>
                    <a:p>
                      <a:r>
                        <a:rPr lang="en-US" sz="1000"/>
                        <a:t>458</a:t>
                      </a:r>
                      <a:endParaRPr lang="en-US" sz="1000"/>
                    </a:p>
                  </a:txBody>
                  <a:tcPr/>
                </a:tc>
                <a:tc>
                  <a:txBody>
                    <a:bodyPr/>
                    <a:lstStyle/>
                    <a:p>
                      <a:r>
                        <a:rPr lang="en-US" sz="1000"/>
                        <a:t>22</a:t>
                      </a:r>
                      <a:endParaRPr lang="en-US" sz="1000"/>
                    </a:p>
                  </a:txBody>
                  <a:tcPr/>
                </a:tc>
                <a:tc>
                  <a:txBody>
                    <a:bodyPr/>
                    <a:lstStyle/>
                    <a:p>
                      <a:r>
                        <a:rPr lang="en-US" sz="1000"/>
                        <a:t>0.6167%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7458006"/>
                  </a:ext>
                </a:extLst>
              </a:tr>
              <a:tr h="370840">
                <a:tc>
                  <a:txBody>
                    <a:bodyPr/>
                    <a:lstStyle/>
                    <a:p>
                      <a:r>
                        <a:rPr lang="en-US" sz="1000" b="1"/>
                        <a:t>altijaricbk (Commercial Bank Of Kuwait) - 2016-12-18 10:02:06</a:t>
                      </a:r>
                      <a:r>
                        <a:rPr lang="en-US" sz="1000"/>
                        <a:t>
</a:t>
                      </a:r>
                      <a:r>
                        <a:rPr lang="ar-AE" sz="1000"/>
                        <a:t>اليوم العالمي للغة العربية
18 ديسمبر هو اليوم الذي أصدرت فيه الجمعية العامة للأمم المتحدة قرار ادخال اللغة العربية ضمن اللغات الرسمية</a:t>
                      </a:r>
                      <a:endParaRPr lang="en-US" sz="1000"/>
                    </a:p>
                  </a:txBody>
                  <a:tcPr/>
                </a:tc>
                <a:tc>
                  <a:txBody>
                    <a:bodyPr/>
                    <a:lstStyle/>
                    <a:p>
                      <a:r>
                        <a:rPr lang="en-US" sz="1000"/>
                        <a:t>142</a:t>
                      </a:r>
                      <a:endParaRPr lang="en-US" sz="1000"/>
                    </a:p>
                  </a:txBody>
                  <a:tcPr/>
                </a:tc>
                <a:tc>
                  <a:txBody>
                    <a:bodyPr/>
                    <a:lstStyle/>
                    <a:p>
                      <a:r>
                        <a:rPr lang="en-US" sz="1000"/>
                        <a:t>4</a:t>
                      </a:r>
                      <a:endParaRPr lang="en-US" sz="1000"/>
                    </a:p>
                  </a:txBody>
                  <a:tcPr/>
                </a:tc>
                <a:tc>
                  <a:txBody>
                    <a:bodyPr/>
                    <a:lstStyle/>
                    <a:p>
                      <a:r>
                        <a:rPr lang="en-US" sz="1000"/>
                        <a:t>0.7252%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4420322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112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80338682"/>
                    </a:ext>
                  </a:extLst>
                </a:gridCol>
                <a:gridCol w="1481328">
                  <a:extLst>
                    <a:ext uri="{9D8B030D-6E8A-4147-A177-3AD203B41FA5}">
                      <a16:colId xmlns:a16="http://schemas.microsoft.com/office/drawing/2014/main" val="1559729752"/>
                    </a:ext>
                  </a:extLst>
                </a:gridCol>
                <a:gridCol w="1481328">
                  <a:extLst>
                    <a:ext uri="{9D8B030D-6E8A-4147-A177-3AD203B41FA5}">
                      <a16:colId xmlns:a16="http://schemas.microsoft.com/office/drawing/2014/main" val="2741941185"/>
                    </a:ext>
                  </a:extLst>
                </a:gridCol>
                <a:gridCol w="1481328">
                  <a:extLst>
                    <a:ext uri="{9D8B030D-6E8A-4147-A177-3AD203B41FA5}">
                      <a16:colId xmlns:a16="http://schemas.microsoft.com/office/drawing/2014/main" val="3642404741"/>
                    </a:ext>
                  </a:extLst>
                </a:gridCol>
                <a:gridCol w="1481328">
                  <a:extLst>
                    <a:ext uri="{9D8B030D-6E8A-4147-A177-3AD203B41FA5}">
                      <a16:colId xmlns:a16="http://schemas.microsoft.com/office/drawing/2014/main" val="136996274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583181217"/>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970223227"/>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378064404"/>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113</a:t>
                      </a:r>
                      <a:endParaRPr lang="en-US" sz="1000"/>
                    </a:p>
                  </a:txBody>
                  <a:tcPr/>
                </a:tc>
                <a:tc>
                  <a:txBody>
                    <a:bodyPr/>
                    <a:lstStyle/>
                    <a:p>
                      <a:r>
                        <a:rPr lang="en-US" sz="1000"/>
                        <a:t>4.5</a:t>
                      </a:r>
                      <a:endParaRPr lang="en-US" sz="1000"/>
                    </a:p>
                  </a:txBody>
                  <a:tcPr/>
                </a:tc>
                <a:tc>
                  <a:txBody>
                    <a:bodyPr/>
                    <a:lstStyle/>
                    <a:p>
                      <a:r>
                        <a:rPr lang="en-US" sz="1000"/>
                        <a:t>117.5</a:t>
                      </a:r>
                      <a:endParaRPr lang="en-US" sz="1000"/>
                    </a:p>
                  </a:txBody>
                  <a:tcPr/>
                </a:tc>
                <a:extLst>
                  <a:ext uri="{0D108BD9-81ED-4DB2-BD59-A6C34878D82A}">
                    <a16:rowId xmlns:a16="http://schemas.microsoft.com/office/drawing/2014/main" val="468570984"/>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076900742"/>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1255703436"/>
                  </a:ext>
                </a:extLst>
              </a:tr>
              <a:tr h="370840">
                <a:tc>
                  <a:txBody>
                    <a:bodyPr/>
                    <a:lstStyle/>
                    <a:p>
                      <a:r>
                        <a:rPr lang="ar-AE" sz="1000"/>
                        <a:t>#قطر</a:t>
                      </a:r>
                      <a:endParaRPr lang="en-US" sz="1000"/>
                    </a:p>
                  </a:txBody>
                  <a:tcPr/>
                </a:tc>
                <a:tc>
                  <a:txBody>
                    <a:bodyPr/>
                    <a:lstStyle/>
                    <a:p>
                      <a:r>
                        <a:rPr lang="en-US" sz="1000"/>
                        <a:t>2</a:t>
                      </a:r>
                      <a:endParaRPr lang="en-US" sz="1000"/>
                    </a:p>
                  </a:txBody>
                  <a:tcPr/>
                </a:tc>
                <a:tc>
                  <a:txBody>
                    <a:bodyPr/>
                    <a:lstStyle/>
                    <a:p>
                      <a:r>
                        <a:rPr lang="en-US" sz="1000"/>
                        <a:t>305</a:t>
                      </a:r>
                      <a:endParaRPr lang="en-US" sz="1000"/>
                    </a:p>
                  </a:txBody>
                  <a:tcPr/>
                </a:tc>
                <a:tc>
                  <a:txBody>
                    <a:bodyPr/>
                    <a:lstStyle/>
                    <a:p>
                      <a:r>
                        <a:rPr lang="en-US" sz="1000"/>
                        <a:t>12.5</a:t>
                      </a:r>
                      <a:endParaRPr lang="en-US" sz="1000"/>
                    </a:p>
                  </a:txBody>
                  <a:tcPr/>
                </a:tc>
                <a:tc>
                  <a:txBody>
                    <a:bodyPr/>
                    <a:lstStyle/>
                    <a:p>
                      <a:r>
                        <a:rPr lang="en-US" sz="1000"/>
                        <a:t>317.5</a:t>
                      </a:r>
                      <a:endParaRPr lang="en-US" sz="1000"/>
                    </a:p>
                  </a:txBody>
                  <a:tcPr/>
                </a:tc>
                <a:extLst>
                  <a:ext uri="{0D108BD9-81ED-4DB2-BD59-A6C34878D82A}">
                    <a16:rowId xmlns:a16="http://schemas.microsoft.com/office/drawing/2014/main" val="912405189"/>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2633711672"/>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186</a:t>
                      </a:r>
                      <a:endParaRPr lang="en-US" sz="1000"/>
                    </a:p>
                  </a:txBody>
                  <a:tcPr/>
                </a:tc>
                <a:extLst>
                  <a:ext uri="{0D108BD9-81ED-4DB2-BD59-A6C34878D82A}">
                    <a16:rowId xmlns:a16="http://schemas.microsoft.com/office/drawing/2014/main" val="2855391006"/>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3097200414"/>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0405956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638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0892198"/>
                    </a:ext>
                  </a:extLst>
                </a:gridCol>
                <a:gridCol w="1481328">
                  <a:extLst>
                    <a:ext uri="{9D8B030D-6E8A-4147-A177-3AD203B41FA5}">
                      <a16:colId xmlns:a16="http://schemas.microsoft.com/office/drawing/2014/main" val="2522520588"/>
                    </a:ext>
                  </a:extLst>
                </a:gridCol>
                <a:gridCol w="1481328">
                  <a:extLst>
                    <a:ext uri="{9D8B030D-6E8A-4147-A177-3AD203B41FA5}">
                      <a16:colId xmlns:a16="http://schemas.microsoft.com/office/drawing/2014/main" val="3270151476"/>
                    </a:ext>
                  </a:extLst>
                </a:gridCol>
                <a:gridCol w="1481328">
                  <a:extLst>
                    <a:ext uri="{9D8B030D-6E8A-4147-A177-3AD203B41FA5}">
                      <a16:colId xmlns:a16="http://schemas.microsoft.com/office/drawing/2014/main" val="3520796349"/>
                    </a:ext>
                  </a:extLst>
                </a:gridCol>
                <a:gridCol w="1481328">
                  <a:extLst>
                    <a:ext uri="{9D8B030D-6E8A-4147-A177-3AD203B41FA5}">
                      <a16:colId xmlns:a16="http://schemas.microsoft.com/office/drawing/2014/main" val="321652335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880113464"/>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962019328"/>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3809676861"/>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3282406646"/>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2051033435"/>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432</a:t>
                      </a:r>
                      <a:endParaRPr lang="en-US" sz="1000"/>
                    </a:p>
                  </a:txBody>
                  <a:tcPr/>
                </a:tc>
                <a:extLst>
                  <a:ext uri="{0D108BD9-81ED-4DB2-BD59-A6C34878D82A}">
                    <a16:rowId xmlns:a16="http://schemas.microsoft.com/office/drawing/2014/main" val="2849812869"/>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522</a:t>
                      </a:r>
                      <a:endParaRPr lang="en-US" sz="1000"/>
                    </a:p>
                  </a:txBody>
                  <a:tcPr/>
                </a:tc>
                <a:extLst>
                  <a:ext uri="{0D108BD9-81ED-4DB2-BD59-A6C34878D82A}">
                    <a16:rowId xmlns:a16="http://schemas.microsoft.com/office/drawing/2014/main" val="149244512"/>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5081</a:t>
                      </a:r>
                      <a:endParaRPr lang="en-US" sz="1000"/>
                    </a:p>
                  </a:txBody>
                  <a:tcPr/>
                </a:tc>
                <a:tc>
                  <a:txBody>
                    <a:bodyPr/>
                    <a:lstStyle/>
                    <a:p>
                      <a:r>
                        <a:rPr lang="en-US" sz="1000"/>
                        <a:t>7447.5</a:t>
                      </a:r>
                      <a:endParaRPr lang="en-US" sz="1000"/>
                    </a:p>
                  </a:txBody>
                  <a:tcPr/>
                </a:tc>
                <a:tc>
                  <a:txBody>
                    <a:bodyPr/>
                    <a:lstStyle/>
                    <a:p>
                      <a:r>
                        <a:rPr lang="en-US" sz="1000"/>
                        <a:t>12528.5</a:t>
                      </a:r>
                      <a:endParaRPr lang="en-US" sz="1000"/>
                    </a:p>
                  </a:txBody>
                  <a:tcPr/>
                </a:tc>
                <a:extLst>
                  <a:ext uri="{0D108BD9-81ED-4DB2-BD59-A6C34878D82A}">
                    <a16:rowId xmlns:a16="http://schemas.microsoft.com/office/drawing/2014/main" val="4037505902"/>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1541</a:t>
                      </a:r>
                      <a:endParaRPr lang="en-US" sz="1000"/>
                    </a:p>
                  </a:txBody>
                  <a:tcPr/>
                </a:tc>
                <a:tc>
                  <a:txBody>
                    <a:bodyPr/>
                    <a:lstStyle/>
                    <a:p>
                      <a:r>
                        <a:rPr lang="en-US" sz="1000"/>
                        <a:t>75</a:t>
                      </a:r>
                      <a:endParaRPr lang="en-US" sz="1000"/>
                    </a:p>
                  </a:txBody>
                  <a:tcPr/>
                </a:tc>
                <a:tc>
                  <a:txBody>
                    <a:bodyPr/>
                    <a:lstStyle/>
                    <a:p>
                      <a:r>
                        <a:rPr lang="en-US" sz="1000"/>
                        <a:t>1616</a:t>
                      </a:r>
                      <a:endParaRPr lang="en-US" sz="1000"/>
                    </a:p>
                  </a:txBody>
                  <a:tcPr/>
                </a:tc>
                <a:extLst>
                  <a:ext uri="{0D108BD9-81ED-4DB2-BD59-A6C34878D82A}">
                    <a16:rowId xmlns:a16="http://schemas.microsoft.com/office/drawing/2014/main" val="23637563"/>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1469</a:t>
                      </a:r>
                      <a:endParaRPr lang="en-US" sz="1000"/>
                    </a:p>
                  </a:txBody>
                  <a:tcPr/>
                </a:tc>
                <a:extLst>
                  <a:ext uri="{0D108BD9-81ED-4DB2-BD59-A6C34878D82A}">
                    <a16:rowId xmlns:a16="http://schemas.microsoft.com/office/drawing/2014/main" val="3590076851"/>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1531</a:t>
                      </a:r>
                      <a:endParaRPr lang="en-US" sz="1000"/>
                    </a:p>
                  </a:txBody>
                  <a:tcPr/>
                </a:tc>
                <a:extLst>
                  <a:ext uri="{0D108BD9-81ED-4DB2-BD59-A6C34878D82A}">
                    <a16:rowId xmlns:a16="http://schemas.microsoft.com/office/drawing/2014/main" val="109837938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925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7098008"/>
                    </a:ext>
                  </a:extLst>
                </a:gridCol>
                <a:gridCol w="1481328">
                  <a:extLst>
                    <a:ext uri="{9D8B030D-6E8A-4147-A177-3AD203B41FA5}">
                      <a16:colId xmlns:a16="http://schemas.microsoft.com/office/drawing/2014/main" val="498686119"/>
                    </a:ext>
                  </a:extLst>
                </a:gridCol>
                <a:gridCol w="1481328">
                  <a:extLst>
                    <a:ext uri="{9D8B030D-6E8A-4147-A177-3AD203B41FA5}">
                      <a16:colId xmlns:a16="http://schemas.microsoft.com/office/drawing/2014/main" val="3239706219"/>
                    </a:ext>
                  </a:extLst>
                </a:gridCol>
                <a:gridCol w="1481328">
                  <a:extLst>
                    <a:ext uri="{9D8B030D-6E8A-4147-A177-3AD203B41FA5}">
                      <a16:colId xmlns:a16="http://schemas.microsoft.com/office/drawing/2014/main" val="3567011929"/>
                    </a:ext>
                  </a:extLst>
                </a:gridCol>
                <a:gridCol w="1481328">
                  <a:extLst>
                    <a:ext uri="{9D8B030D-6E8A-4147-A177-3AD203B41FA5}">
                      <a16:colId xmlns:a16="http://schemas.microsoft.com/office/drawing/2014/main" val="191661169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980807162"/>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1270.6</a:t>
                      </a:r>
                      <a:endParaRPr lang="en-US" sz="1000"/>
                    </a:p>
                  </a:txBody>
                  <a:tcPr/>
                </a:tc>
                <a:tc>
                  <a:txBody>
                    <a:bodyPr/>
                    <a:lstStyle/>
                    <a:p>
                      <a:r>
                        <a:rPr lang="en-US" sz="1000"/>
                        <a:t>70.2</a:t>
                      </a:r>
                      <a:endParaRPr lang="en-US" sz="1000"/>
                    </a:p>
                  </a:txBody>
                  <a:tcPr/>
                </a:tc>
                <a:tc>
                  <a:txBody>
                    <a:bodyPr/>
                    <a:lstStyle/>
                    <a:p>
                      <a:r>
                        <a:rPr lang="en-US" sz="1000"/>
                        <a:t>1340.8</a:t>
                      </a:r>
                      <a:endParaRPr lang="en-US" sz="1000"/>
                    </a:p>
                  </a:txBody>
                  <a:tcPr/>
                </a:tc>
                <a:extLst>
                  <a:ext uri="{0D108BD9-81ED-4DB2-BD59-A6C34878D82A}">
                    <a16:rowId xmlns:a16="http://schemas.microsoft.com/office/drawing/2014/main" val="518420394"/>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398573321"/>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3446788144"/>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482696769"/>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8801</a:t>
                      </a:r>
                      <a:endParaRPr lang="en-US" sz="1000"/>
                    </a:p>
                  </a:txBody>
                  <a:tcPr/>
                </a:tc>
                <a:extLst>
                  <a:ext uri="{0D108BD9-81ED-4DB2-BD59-A6C34878D82A}">
                    <a16:rowId xmlns:a16="http://schemas.microsoft.com/office/drawing/2014/main" val="140598394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478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95063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1694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Image Filter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2356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491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Video Filter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6834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6529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1290</Words>
  <Application>Microsoft Office PowerPoint</Application>
  <PresentationFormat>On-screen Show (4:3)</PresentationFormat>
  <Paragraphs>610</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IG FULL</vt:lpstr>
      <vt:lpstr>Key Metrics Table</vt:lpstr>
      <vt:lpstr>Key Metrics Radar</vt:lpstr>
      <vt:lpstr>Followers Total</vt:lpstr>
      <vt:lpstr>Followers Change</vt:lpstr>
      <vt:lpstr>Followers Change Rate</vt:lpstr>
      <vt:lpstr>Followers Change Per Weekday</vt:lpstr>
      <vt:lpstr>Following Total</vt:lpstr>
      <vt:lpstr>Following Change</vt:lpstr>
      <vt:lpstr>Following Change Rate</vt:lpstr>
      <vt:lpstr>Posts</vt:lpstr>
      <vt:lpstr>Posts By Hour</vt:lpstr>
      <vt:lpstr>Posts By Weekday</vt:lpstr>
      <vt:lpstr>Posts Type Distribution</vt:lpstr>
      <vt:lpstr>Interactions Distribution</vt:lpstr>
      <vt:lpstr>Interaction Rate</vt:lpstr>
      <vt:lpstr>Interaction Rate By Hour</vt:lpstr>
      <vt:lpstr>Interaction Rate By Weekday</vt:lpstr>
      <vt:lpstr>Average Likes Per Post</vt:lpstr>
      <vt:lpstr>Average Comments Per Post</vt:lpstr>
      <vt:lpstr>Average Interactions Per Post</vt:lpstr>
      <vt:lpstr>Key Metrics Table</vt:lpstr>
      <vt:lpstr>Posts Table - 1 of 9</vt:lpstr>
      <vt:lpstr>Posts Table - 2 of 9</vt:lpstr>
      <vt:lpstr>Posts Table - 3 of 9</vt:lpstr>
      <vt:lpstr>Posts Table - 4 of 9</vt:lpstr>
      <vt:lpstr>Posts Table - 5 of 9</vt:lpstr>
      <vt:lpstr>Posts Table - 6 of 9</vt:lpstr>
      <vt:lpstr>Posts Table - 7 of 9</vt:lpstr>
      <vt:lpstr>Posts Table - 8 of 9</vt:lpstr>
      <vt:lpstr>Posts Table - 9 of 9</vt:lpstr>
      <vt:lpstr>Hashtag Detection - 1 of 3</vt:lpstr>
      <vt:lpstr>Hashtag Detection - 2 of 3</vt:lpstr>
      <vt:lpstr>Hashtag Detection - 3 of 3</vt:lpstr>
      <vt:lpstr>Interaction Rate By Post Type</vt:lpstr>
      <vt:lpstr>Image Filter Distribution</vt:lpstr>
      <vt:lpstr>Video Filter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FULL</dc:title>
  <dc:creator>Administrator</dc:creator>
  <cp:lastModifiedBy>Administrator</cp:lastModifiedBy>
  <cp:revision>1</cp:revision>
  <dcterms:created xsi:type="dcterms:W3CDTF">2016-12-22T07:35:28Z</dcterms:created>
  <dcterms:modified xsi:type="dcterms:W3CDTF">2016-12-22T07:36:47Z</dcterms:modified>
</cp:coreProperties>
</file>