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9E-425B-A9A6-1C3A548E29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9E-425B-A9A6-1C3A548E29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75690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9E-425B-A9A6-1C3A548E29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9E-425B-A9A6-1C3A548E29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63620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9E-425B-A9A6-1C3A548E29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79E-425B-A9A6-1C3A548E299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9E-425B-A9A6-1C3A548E299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79E-425B-A9A6-1C3A548E299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4447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79E-425B-A9A6-1C3A548E2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84184"/>
        <c:axId val="236382544"/>
      </c:lineChart>
      <c:catAx>
        <c:axId val="23638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82544"/>
        <c:crosses val="autoZero"/>
        <c:auto val="1"/>
        <c:lblAlgn val="ctr"/>
        <c:lblOffset val="100"/>
        <c:noMultiLvlLbl val="0"/>
      </c:catAx>
      <c:valAx>
        <c:axId val="23638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8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43-4473-9B60-CEC6DE6BBB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43-4473-9B60-CEC6DE6BBB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43-4473-9B60-CEC6DE6BBB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443-4473-9B60-CEC6DE6BBB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443-4473-9B60-CEC6DE6BBB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443-4473-9B60-CEC6DE6BBB1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443-4473-9B60-CEC6DE6BBB1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443-4473-9B60-CEC6DE6BBB1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443-4473-9B60-CEC6DE6BB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81888"/>
        <c:axId val="236385496"/>
      </c:lineChart>
      <c:catAx>
        <c:axId val="23638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85496"/>
        <c:crosses val="autoZero"/>
        <c:auto val="1"/>
        <c:lblAlgn val="ctr"/>
        <c:lblOffset val="100"/>
        <c:noMultiLvlLbl val="0"/>
      </c:catAx>
      <c:valAx>
        <c:axId val="23638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8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AF-4BFC-B736-B6B8FBAC09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AF-4BFC-B736-B6B8FBAC09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AF-4BFC-B736-B6B8FBAC09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AF-4BFC-B736-B6B8FBAC09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AF-4BFC-B736-B6B8FBAC09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AF-4BFC-B736-B6B8FBAC09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AF-4BFC-B736-B6B8FBAC09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EAF-4BFC-B736-B6B8FBAC092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EAF-4BFC-B736-B6B8FBAC0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97048"/>
        <c:axId val="230593768"/>
      </c:lineChart>
      <c:catAx>
        <c:axId val="23059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93768"/>
        <c:crosses val="autoZero"/>
        <c:auto val="1"/>
        <c:lblAlgn val="ctr"/>
        <c:lblOffset val="100"/>
        <c:noMultiLvlLbl val="0"/>
      </c:catAx>
      <c:valAx>
        <c:axId val="23059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9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3-472B-A924-DB26EE880D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43-472B-A924-DB26EE880D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43-472B-A924-DB26EE880D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43-472B-A924-DB26EE880D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43-472B-A924-DB26EE880D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43-472B-A924-DB26EE880D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43-472B-A924-DB26EE880D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43-472B-A924-DB26EE880DC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43-472B-A924-DB26EE880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350752"/>
        <c:axId val="235347144"/>
      </c:barChart>
      <c:catAx>
        <c:axId val="23535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47144"/>
        <c:crosses val="autoZero"/>
        <c:auto val="1"/>
        <c:lblAlgn val="ctr"/>
        <c:lblOffset val="100"/>
        <c:noMultiLvlLbl val="0"/>
      </c:catAx>
      <c:valAx>
        <c:axId val="23534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FF-4A46-BF33-C9E00E50F5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FF-4A46-BF33-C9E00E50F5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FF-4A46-BF33-C9E00E50F5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FF-4A46-BF33-C9E00E50F5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FF-4A46-BF33-C9E00E50F5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FF-4A46-BF33-C9E00E50F5F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FF-4A46-BF33-C9E00E50F5F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FF-4A46-BF33-C9E00E50F5F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5FF-4A46-BF33-C9E00E50F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51736"/>
        <c:axId val="235353376"/>
      </c:lineChart>
      <c:catAx>
        <c:axId val="23535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3376"/>
        <c:crosses val="autoZero"/>
        <c:auto val="1"/>
        <c:lblAlgn val="ctr"/>
        <c:lblOffset val="100"/>
        <c:noMultiLvlLbl val="0"/>
      </c:catAx>
      <c:valAx>
        <c:axId val="23535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EE-4795-9ED9-BBA80A2A8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EE-4795-9ED9-BBA80A2A8F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EE-4795-9ED9-BBA80A2A8F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EE-4795-9ED9-BBA80A2A8F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EE-4795-9ED9-BBA80A2A8F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EE-4795-9ED9-BBA80A2A8F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2EE-4795-9ED9-BBA80A2A8F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2EE-4795-9ED9-BBA80A2A8FE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2EE-4795-9ED9-BBA80A2A8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878792"/>
        <c:axId val="161885024"/>
      </c:lineChart>
      <c:catAx>
        <c:axId val="16187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85024"/>
        <c:crosses val="autoZero"/>
        <c:auto val="1"/>
        <c:lblAlgn val="ctr"/>
        <c:lblOffset val="100"/>
        <c:noMultiLvlLbl val="0"/>
      </c:catAx>
      <c:valAx>
        <c:axId val="16188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7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44-496F-B190-2CEC0DB06C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44-496F-B190-2CEC0DB06C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44-496F-B190-2CEC0DB06C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44-496F-B190-2CEC0DB06C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44-496F-B190-2CEC0DB06C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844-496F-B190-2CEC0DB06C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44-496F-B190-2CEC0DB06C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844-496F-B190-2CEC0DB06C5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844-496F-B190-2CEC0DB06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881088"/>
        <c:axId val="161882728"/>
      </c:lineChart>
      <c:catAx>
        <c:axId val="1618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82728"/>
        <c:crosses val="autoZero"/>
        <c:auto val="1"/>
        <c:lblAlgn val="ctr"/>
        <c:lblOffset val="100"/>
        <c:noMultiLvlLbl val="0"/>
      </c:catAx>
      <c:valAx>
        <c:axId val="16188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E0-492D-8A3B-AB7628A34E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E0-492D-8A3B-AB7628A34E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E0-492D-8A3B-AB7628A34E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E0-492D-8A3B-AB7628A34E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E0-492D-8A3B-AB7628A34E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E0-492D-8A3B-AB7628A34E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E0-492D-8A3B-AB7628A34E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3E0-492D-8A3B-AB7628A34E6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3E0-492D-8A3B-AB7628A34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880760"/>
        <c:axId val="161881416"/>
      </c:lineChart>
      <c:catAx>
        <c:axId val="16188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81416"/>
        <c:crosses val="autoZero"/>
        <c:auto val="1"/>
        <c:lblAlgn val="ctr"/>
        <c:lblOffset val="100"/>
        <c:noMultiLvlLbl val="0"/>
      </c:catAx>
      <c:valAx>
        <c:axId val="16188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8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10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04-42E3-B3A3-AE0DC44A9E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04-42E3-B3A3-AE0DC44A9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506344"/>
        <c:axId val="233506672"/>
      </c:barChart>
      <c:catAx>
        <c:axId val="23350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06672"/>
        <c:crosses val="autoZero"/>
        <c:auto val="1"/>
        <c:lblAlgn val="ctr"/>
        <c:lblOffset val="100"/>
        <c:noMultiLvlLbl val="0"/>
      </c:catAx>
      <c:valAx>
        <c:axId val="23350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0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DE-4946-B0B7-982860C331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DE-4946-B0B7-982860C331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DE-4946-B0B7-982860C331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DE-4946-B0B7-982860C331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DE-4946-B0B7-982860C331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BDE-4946-B0B7-982860C331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BDE-4946-B0B7-982860C3317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BDE-4946-B0B7-982860C3317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BDE-4946-B0B7-982860C33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05304"/>
        <c:axId val="284602352"/>
      </c:lineChart>
      <c:catAx>
        <c:axId val="28460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2352"/>
        <c:crosses val="autoZero"/>
        <c:auto val="1"/>
        <c:lblAlgn val="ctr"/>
        <c:lblOffset val="100"/>
        <c:noMultiLvlLbl val="0"/>
      </c:catAx>
      <c:valAx>
        <c:axId val="28460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13-4897-B7C8-3746DBF6EF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13-4897-B7C8-3746DBF6EF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13-4897-B7C8-3746DBF6EF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13-4897-B7C8-3746DBF6EF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13-4897-B7C8-3746DBF6EF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013-4897-B7C8-3746DBF6EF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013-4897-B7C8-3746DBF6EF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013-4897-B7C8-3746DBF6EFB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013-4897-B7C8-3746DBF6E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01696"/>
        <c:axId val="284602680"/>
      </c:lineChart>
      <c:catAx>
        <c:axId val="28460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2680"/>
        <c:crosses val="autoZero"/>
        <c:auto val="1"/>
        <c:lblAlgn val="ctr"/>
        <c:lblOffset val="100"/>
        <c:noMultiLvlLbl val="0"/>
      </c:catAx>
      <c:valAx>
        <c:axId val="28460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CE-4792-AC46-066BB5C849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CE-4792-AC46-066BB5C849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CE-4792-AC46-066BB5C849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CE-4792-AC46-066BB5C849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3CE-4792-AC46-066BB5C849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3CE-4792-AC46-066BB5C849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3CE-4792-AC46-066BB5C8493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3CE-4792-AC46-066BB5C8493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3CE-4792-AC46-066BB5C84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01368"/>
        <c:axId val="284604976"/>
      </c:lineChart>
      <c:catAx>
        <c:axId val="2846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4976"/>
        <c:crosses val="autoZero"/>
        <c:auto val="1"/>
        <c:lblAlgn val="ctr"/>
        <c:lblOffset val="100"/>
        <c:noMultiLvlLbl val="0"/>
      </c:catAx>
      <c:valAx>
        <c:axId val="28460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5E-4CDA-91A5-DD38C869B6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5E-4CDA-91A5-DD38C869B6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5E-4CDA-91A5-DD38C869B6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5E-4CDA-91A5-DD38C869B6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5E-4CDA-91A5-DD38C869B6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5E-4CDA-91A5-DD38C869B6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35E-4CDA-91A5-DD38C869B6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35E-4CDA-91A5-DD38C869B6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35E-4CDA-91A5-DD38C869B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62856"/>
        <c:axId val="284768432"/>
      </c:lineChart>
      <c:catAx>
        <c:axId val="28476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8432"/>
        <c:crosses val="autoZero"/>
        <c:auto val="1"/>
        <c:lblAlgn val="ctr"/>
        <c:lblOffset val="100"/>
        <c:noMultiLvlLbl val="0"/>
      </c:catAx>
      <c:valAx>
        <c:axId val="28476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F-4B9E-A82D-C28786711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EF-4B9E-A82D-C28786711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EF-4B9E-A82D-C287867111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EF-4B9E-A82D-C287867111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EF-4B9E-A82D-C287867111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EF-4B9E-A82D-C287867111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EF-4B9E-A82D-C287867111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EF-4B9E-A82D-C2878671116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EF-4B9E-A82D-C28786711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64824"/>
        <c:axId val="284762200"/>
      </c:barChart>
      <c:catAx>
        <c:axId val="28476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2200"/>
        <c:crosses val="autoZero"/>
        <c:auto val="1"/>
        <c:lblAlgn val="ctr"/>
        <c:lblOffset val="100"/>
        <c:noMultiLvlLbl val="0"/>
      </c:catAx>
      <c:valAx>
        <c:axId val="28476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6E-4CA8-AAE6-2362B90929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6E-4CA8-AAE6-2362B90929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6E-4CA8-AAE6-2362B90929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6E-4CA8-AAE6-2362B90929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6E-4CA8-AAE6-2362B90929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A6E-4CA8-AAE6-2362B90929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A6E-4CA8-AAE6-2362B90929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A6E-4CA8-AAE6-2362B90929C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A6E-4CA8-AAE6-2362B9092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65808"/>
        <c:axId val="284766792"/>
      </c:lineChart>
      <c:catAx>
        <c:axId val="28476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6792"/>
        <c:crosses val="autoZero"/>
        <c:auto val="1"/>
        <c:lblAlgn val="ctr"/>
        <c:lblOffset val="100"/>
        <c:noMultiLvlLbl val="0"/>
      </c:catAx>
      <c:valAx>
        <c:axId val="28476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0-4C91-8D21-6797441615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F0-4C91-8D21-6797441615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F0-4C91-8D21-6797441615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F0-4C91-8D21-6797441615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F0-4C91-8D21-6797441615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F0-4C91-8D21-6797441615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F0-4C91-8D21-6797441615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1F0-4C91-8D21-6797441615F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F0-4C91-8D21-679744161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188512"/>
        <c:axId val="235195072"/>
      </c:barChart>
      <c:catAx>
        <c:axId val="23518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95072"/>
        <c:crosses val="autoZero"/>
        <c:auto val="1"/>
        <c:lblAlgn val="ctr"/>
        <c:lblOffset val="100"/>
        <c:noMultiLvlLbl val="0"/>
      </c:catAx>
      <c:valAx>
        <c:axId val="23519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8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2</c:v>
                </c:pt>
                <c:pt idx="8">
                  <c:v>20</c:v>
                </c:pt>
                <c:pt idx="9">
                  <c:v>5</c:v>
                </c:pt>
                <c:pt idx="10">
                  <c:v>5</c:v>
                </c:pt>
                <c:pt idx="11">
                  <c:v>7</c:v>
                </c:pt>
                <c:pt idx="12">
                  <c:v>11</c:v>
                </c:pt>
                <c:pt idx="13">
                  <c:v>5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D2-4539-98B3-54EBA74C15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D2-4539-98B3-54EBA74C15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12</c:v>
                </c:pt>
                <c:pt idx="6">
                  <c:v>29</c:v>
                </c:pt>
                <c:pt idx="7">
                  <c:v>7</c:v>
                </c:pt>
                <c:pt idx="8">
                  <c:v>14</c:v>
                </c:pt>
                <c:pt idx="9">
                  <c:v>16</c:v>
                </c:pt>
                <c:pt idx="10">
                  <c:v>10</c:v>
                </c:pt>
                <c:pt idx="11">
                  <c:v>4</c:v>
                </c:pt>
                <c:pt idx="12">
                  <c:v>9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15</c:v>
                </c:pt>
                <c:pt idx="19">
                  <c:v>8</c:v>
                </c:pt>
                <c:pt idx="20">
                  <c:v>3</c:v>
                </c:pt>
                <c:pt idx="21">
                  <c:v>9</c:v>
                </c:pt>
                <c:pt idx="22">
                  <c:v>1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D2-4539-98B3-54EBA74C15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D2-4539-98B3-54EBA74C15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16</c:v>
                </c:pt>
                <c:pt idx="7">
                  <c:v>368</c:v>
                </c:pt>
                <c:pt idx="8">
                  <c:v>177</c:v>
                </c:pt>
                <c:pt idx="9">
                  <c:v>155</c:v>
                </c:pt>
                <c:pt idx="10">
                  <c:v>155</c:v>
                </c:pt>
                <c:pt idx="11">
                  <c:v>73</c:v>
                </c:pt>
                <c:pt idx="12">
                  <c:v>13</c:v>
                </c:pt>
                <c:pt idx="13">
                  <c:v>7</c:v>
                </c:pt>
                <c:pt idx="14">
                  <c:v>3</c:v>
                </c:pt>
                <c:pt idx="15">
                  <c:v>8</c:v>
                </c:pt>
                <c:pt idx="16">
                  <c:v>10</c:v>
                </c:pt>
                <c:pt idx="17">
                  <c:v>8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11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D2-4539-98B3-54EBA74C15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D2-4539-98B3-54EBA74C15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D2-4539-98B3-54EBA74C15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ED2-4539-98B3-54EBA74C15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ED2-4539-98B3-54EBA74C1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186216"/>
        <c:axId val="235191464"/>
      </c:lineChart>
      <c:catAx>
        <c:axId val="23518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91464"/>
        <c:crosses val="autoZero"/>
        <c:auto val="1"/>
        <c:lblAlgn val="ctr"/>
        <c:lblOffset val="100"/>
        <c:noMultiLvlLbl val="0"/>
      </c:catAx>
      <c:valAx>
        <c:axId val="23519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8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15</c:v>
                </c:pt>
                <c:pt idx="1">
                  <c:v>0</c:v>
                </c:pt>
                <c:pt idx="2">
                  <c:v>29</c:v>
                </c:pt>
                <c:pt idx="3">
                  <c:v>1</c:v>
                </c:pt>
                <c:pt idx="4">
                  <c:v>10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0-47E2-9256-8EE63B18E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0-47E2-9256-8EE63B18EE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C0-47E2-9256-8EE63B18EE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C0-47E2-9256-8EE63B18EE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7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C0-47E2-9256-8EE63B18E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187528"/>
        <c:axId val="235187856"/>
      </c:barChart>
      <c:catAx>
        <c:axId val="23518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87856"/>
        <c:crosses val="autoZero"/>
        <c:auto val="1"/>
        <c:lblAlgn val="ctr"/>
        <c:lblOffset val="100"/>
        <c:noMultiLvlLbl val="0"/>
      </c:catAx>
      <c:valAx>
        <c:axId val="2351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8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92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024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8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751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83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8633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1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372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017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5623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434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191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3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155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23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052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8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669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24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78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31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5599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58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Retweets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3482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75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Replies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124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307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1700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6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693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031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3753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25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551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90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48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10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3290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639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8390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0205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9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23:38:38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الف شكر لكم علي سرعة الرد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23:41:06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0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23:31:39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اي مطاعم الي فيها خصم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23:37:11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94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@AnaMisin - 2016-12-18 23:26:28</a:t>
                      </a:r>
                      <a:r>
                        <a:rPr lang="en-US" sz="1000"/>
                        <a:t>
@AMarafi Obviously, Google is not @NBKPage's best friend.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0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26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@v_8807 - 2016-12-18 23:05:25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راتب دعم العماله متى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23:17:50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74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@jam3y_ml8oof - 2016-12-18 22:31:36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شكرا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5619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87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61985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106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26572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8328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6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@afrah335000 - 2016-12-18 22:08:24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أركان الاسلام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@fhdbgc - 2016-12-18 22:08:23</a:t>
                      </a:r>
                      <a:r>
                        <a:rPr lang="en-US" sz="1000"/>
                        <a:t>
@NBKPage @Q8A_y </a:t>
                      </a:r>
                      <a:r>
                        <a:rPr lang="ar-AE" sz="1000"/>
                        <a:t>براة ذمه تقعد ٣ اسابيع بنك سي ولاكن الوعد البنك المركزي ان شاء الله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74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8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@omalifa - 2016-12-18 22:06:28</a:t>
                      </a:r>
                      <a:r>
                        <a:rPr lang="en-US" sz="1000"/>
                        <a:t>
@BurganBankGroup </a:t>
                      </a:r>
                      <a:r>
                        <a:rPr lang="ar-AE" sz="1000"/>
                        <a:t>عليهم بالعافية والفال لنا </a:t>
                      </a:r>
                      <a:r>
                        <a:rPr lang="en-US" sz="1000"/>
                        <a:t>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3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@ffnew980 - 2016-12-18 21:59:48</a:t>
                      </a:r>
                      <a:r>
                        <a:rPr lang="en-US" sz="1000"/>
                        <a:t>
@sjic_90 @NBKPage </a:t>
                      </a:r>
                      <a:r>
                        <a:rPr lang="ar-AE" sz="1000"/>
                        <a:t>فصيل العنزي ممكن خاص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77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@ABDULLA_AL3JMI_ - 2016-12-18 21:52:55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شاركت بالفانتزي يطلع لي الحساب مغلق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22:02:33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87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21:45:30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زين علچ بوسهم هدية جبر خاطر </a:t>
                      </a:r>
                      <a:r>
                        <a:rPr lang="en-US" sz="1000"/>
                        <a:t>💔
</a:t>
                      </a:r>
                      <a:r>
                        <a:rPr lang="ar-AE" sz="1000"/>
                        <a:t>شدعوه ٦ سنين ماشفت منكم شي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8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21:44:49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خلاص لاتعصبون بس غيروا بطاقتي مالت الشباب ترى توظفت </a:t>
                      </a:r>
                      <a:r>
                        <a:rPr lang="en-US" sz="1000"/>
                        <a:t>💔🚶🏻‍♀️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2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خلوها ١٠ الاف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4105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441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48846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517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7140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66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27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21:43:13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ولا تزعلون ربع مليون راضية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42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21:42:57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عشان خاطركم خلوها نص مليون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1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مليون د.ك مااقول لا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80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شوفوا مادام اليوم عيد ميلادي ابي هدية منكم ☺️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4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@Shahd_alDughaim - 2016-12-18 21:37:16</a:t>
                      </a:r>
                      <a:r>
                        <a:rPr lang="en-US" sz="1000"/>
                        <a:t>
@KFHGroup @12o_4 </a:t>
                      </a:r>
                      <a:r>
                        <a:rPr lang="ar-AE" sz="1000"/>
                        <a:t>نص بنص انا وياج </a:t>
                      </a:r>
                      <a:r>
                        <a:rPr lang="en-US" sz="1000"/>
                        <a:t>😂💔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22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21:35:23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هذا كلام الصج لكن من فضلك تتاكد لان الاعانه نازله عندنا بالسستم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21:40:24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1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21:31:44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مشكور اخوي سعد انتم البنك الافضل بالنسبه 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21:32:48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36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@madride_11 - 2016-12-18 21:30:21</a:t>
                      </a:r>
                      <a:r>
                        <a:rPr lang="en-US" sz="1000"/>
                        <a:t>
@BaderAlarouj @NBKPage </a:t>
                      </a:r>
                      <a:r>
                        <a:rPr lang="ar-AE" sz="1000"/>
                        <a:t>ههههههه شدعوه مو لهدرجه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792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07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530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1430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3044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57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6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@VF21_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(2), @Gulf_Bank (1), @Bankboubyan (1), @ALTijariCBK (2),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32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@Monk_80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3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@Le_3taibi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6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@FayAlAzmi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@RK_Mohd7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6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@F1L1l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(1), @Gulf_Bank (1), @Bankboubyan (1), @ALTijariCBK (1),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8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@Alenzii_FM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94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5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@fffff201511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828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524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7828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26685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866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4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@alajmi62s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6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@shoog222i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5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@mahmoud_hafeez2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7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@lawyer_ea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(3), @Gulf_Bank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6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@hhjghh6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7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@khaledalshraid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48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@msh3eri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5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@La6of_almuhaini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6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2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@ichraktchams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126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90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1993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37714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5749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7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95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@kwaked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2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@yA9LFfgOtCLtmrS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79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@K27x_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1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@woni131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2199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61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518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1872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45777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8826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8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0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16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0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13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@Noorii_404 - 2016-12-18 21:23:21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هل صحيح يوجد قرض طلابي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4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@el2jmi0 - 2016-12-18 21:04:59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وين اعانتي ليش ما نزلتوها؟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21:05:51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4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@Mixekya - 2016-12-18 20:43:50</a:t>
                      </a:r>
                      <a:r>
                        <a:rPr lang="en-US" sz="1000"/>
                        <a:t>
@Gulf_Bank </a:t>
                      </a:r>
                      <a:r>
                        <a:rPr lang="ar-AE" sz="1000"/>
                        <a:t>متى اعانه جامعه الكويت ان شاءالله ؟ </a:t>
                      </a:r>
                      <a:r>
                        <a:rPr lang="en-US" sz="1000"/>
                        <a:t>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21:42:09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4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@ABDULLA_AL3JMI_ - 2016-12-18 20:16:55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حساب الفانتزي مسكر ليش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913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65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00671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4486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2713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3012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4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18:58:56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50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@razoooq - 2016-12-18 18:35:37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السلام عليكم
يعطيكم العافيه 
انا بفتح حساب عندكم 
وبعرف في عروض ؟ 
مع العلم اني بفتح حساب حق التوظيف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68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@na104444 - 2016-12-18 18:35:05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لو سمحت استفسار ابي الفوائد  كم بالميه ارجو الرد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18:37:17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13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@3nzrut - 2016-12-18 18:05:17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اخوي متى العاده ينزل راتب الديوان الاميري؟
اي تاريخ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18:06:57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16:45:18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14:27:23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60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@397_54 - 2016-12-18 16:42:12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تنزلون الشؤون ؟؟ وليش التأخير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16:45:40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77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@_A262 - 2016-12-18 16:25:19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متى اعانة قست ؟ </a:t>
                      </a:r>
                      <a:r>
                        <a:rPr lang="en-US" sz="1000"/>
                        <a:t>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16:30:23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5844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81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36748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3142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4498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1765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5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@al7waroooon - 2016-12-18 15:48:39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ايداع الشئون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15:49:12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@MuniAlk - 2016-12-18 15:29:54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سلام عليكم متى تنزل معاشات الشئون الاجتماعيه؟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15:30:45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2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@a6oooooooooo2 - 2016-12-18 14:50:27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ما نزلت معاشات شون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14:52:37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36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@fuvyjftnji - 2016-12-18 14:36:03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 مساعدات الشؤون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40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@s_gntl - 2016-12-18 14:17:09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متى اعانه طلبة كلية القانون الكويتيه العالميه؟
@</a:t>
                      </a:r>
                      <a:r>
                        <a:rPr lang="en-US" sz="1000"/>
                        <a:t>Bankboubyan 
#kilaw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01:43:13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@smaosm23 - 2016-12-18 14:07:45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، متى ينزل معاش الشؤون لربات البيوت؟!! @</a:t>
                      </a:r>
                      <a:r>
                        <a:rPr lang="en-US" sz="1000"/>
                        <a:t>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14:08:39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11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@amjk83 - 2016-12-18 13:47:53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عليكم. بطاقة السحب الآلي و الفيزا منتهين من شهر ٦. شكثر تطول اذا بطلب بدل من الفرع؟ يصير اطلبها من فرع المطار؟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13:49:29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35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@Q8girl24 - 2016-12-18 12:54:37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السلام عليكم إذا بحول إعانتي ليه بنك 
بوبيان شنو المطلوب؟ وجم شهر توقف الاعانه؟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13:34:52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819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6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43919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78960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35759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6026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98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@q8__811 - 2016-12-18 12:45:51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، لوسمحت متى تنزل اعانة الجامعه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12:46:14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33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@AMarafi - 2016-12-18 12:45:31</a:t>
                      </a:r>
                      <a:r>
                        <a:rPr lang="en-US" sz="1000"/>
                        <a:t>
@NBKPage NFC? Apple Pay?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12:55:37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668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198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1385</Words>
  <Application>Microsoft Office PowerPoint</Application>
  <PresentationFormat>On-screen Show (4:3)</PresentationFormat>
  <Paragraphs>398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TW FULL</vt:lpstr>
      <vt:lpstr>Tweets Total</vt:lpstr>
      <vt:lpstr>Own Tweets</vt:lpstr>
      <vt:lpstr>Following Change Rate</vt:lpstr>
      <vt:lpstr>Own Tweets By Weekday</vt:lpstr>
      <vt:lpstr>Tweets Change</vt:lpstr>
      <vt:lpstr>Replies To Users</vt:lpstr>
      <vt:lpstr>Own Tweets By Hour</vt:lpstr>
      <vt:lpstr>Retweets</vt:lpstr>
      <vt:lpstr>Tweet Type Distribution</vt:lpstr>
      <vt:lpstr>Average Likes Per Own Tweet</vt:lpstr>
      <vt:lpstr>Average Interactions Per Own Tweet</vt:lpstr>
      <vt:lpstr>Average Retweets Per Own Tweet</vt:lpstr>
      <vt:lpstr>Average Replies Per Own Tweet</vt:lpstr>
      <vt:lpstr>Mentions By Weekday</vt:lpstr>
      <vt:lpstr>Mentions</vt:lpstr>
      <vt:lpstr>Response Times</vt:lpstr>
      <vt:lpstr>Mentions By Hour</vt:lpstr>
      <vt:lpstr>Response Times Distribution</vt:lpstr>
      <vt:lpstr>Mentions Table - 1 of 3</vt:lpstr>
      <vt:lpstr>Mentions Table - 2 of 3</vt:lpstr>
      <vt:lpstr>Mentions Table - 3 of 3</vt:lpstr>
      <vt:lpstr>Key Influencers - 1 of 3</vt:lpstr>
      <vt:lpstr>Key Influencers - 2 of 3</vt:lpstr>
      <vt:lpstr>Key Influencers - 3 of 3</vt:lpstr>
      <vt:lpstr>Questions Table - 1 of 4</vt:lpstr>
      <vt:lpstr>Questions Table - 2 of 4</vt:lpstr>
      <vt:lpstr>Questions Table - 3 of 4</vt:lpstr>
      <vt:lpstr>Questions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FULL</dc:title>
  <dc:creator>Administrator</dc:creator>
  <cp:lastModifiedBy>Administrator</cp:lastModifiedBy>
  <cp:revision>1</cp:revision>
  <dcterms:created xsi:type="dcterms:W3CDTF">2016-12-21T14:17:26Z</dcterms:created>
  <dcterms:modified xsi:type="dcterms:W3CDTF">2016-12-21T14:18:25Z</dcterms:modified>
</cp:coreProperties>
</file>