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C9-48B6-8839-ABC572E18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3.4983279178427001E-2</c:v>
                </c:pt>
                <c:pt idx="1">
                  <c:v>2.0140390368154001E-2</c:v>
                </c:pt>
                <c:pt idx="2">
                  <c:v>1.8787760439782E-2</c:v>
                </c:pt>
                <c:pt idx="3">
                  <c:v>2.0394530718891999E-2</c:v>
                </c:pt>
                <c:pt idx="4">
                  <c:v>1.7953745482034E-2</c:v>
                </c:pt>
                <c:pt idx="5">
                  <c:v>2.2418614529621999E-2</c:v>
                </c:pt>
                <c:pt idx="6">
                  <c:v>2.1804595465823001E-2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41-48AA-BD26-4C1E898D06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3.2692559173531997E-2</c:v>
                </c:pt>
                <c:pt idx="1">
                  <c:v>0</c:v>
                </c:pt>
                <c:pt idx="2">
                  <c:v>0</c:v>
                </c:pt>
                <c:pt idx="3">
                  <c:v>3.7045915143062998E-2</c:v>
                </c:pt>
                <c:pt idx="4">
                  <c:v>2.3968274720007E-2</c:v>
                </c:pt>
                <c:pt idx="5">
                  <c:v>2.6140943252369001E-2</c:v>
                </c:pt>
                <c:pt idx="6">
                  <c:v>1.5245562452358001E-2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41-48AA-BD26-4C1E898D06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41-48AA-BD26-4C1E898D06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2.2096591288106E-2</c:v>
                </c:pt>
                <c:pt idx="1">
                  <c:v>8.7318268852950003E-3</c:v>
                </c:pt>
                <c:pt idx="2">
                  <c:v>1.6334683667182999E-2</c:v>
                </c:pt>
                <c:pt idx="3">
                  <c:v>1.3167701863354E-2</c:v>
                </c:pt>
                <c:pt idx="4">
                  <c:v>3.3611935489866997E-2</c:v>
                </c:pt>
                <c:pt idx="5">
                  <c:v>1.8800352583662E-2</c:v>
                </c:pt>
                <c:pt idx="6">
                  <c:v>1.252287833542E-2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41-48AA-BD26-4C1E898D06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1.8682128675708998E-2</c:v>
                </c:pt>
                <c:pt idx="3">
                  <c:v>2.1907255886937999E-2</c:v>
                </c:pt>
                <c:pt idx="4">
                  <c:v>3.5659341219142E-2</c:v>
                </c:pt>
                <c:pt idx="5">
                  <c:v>1.5281017919540001E-2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41-48AA-BD26-4C1E898D06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2.1337126600284001E-2</c:v>
                </c:pt>
                <c:pt idx="1">
                  <c:v>4.5833135776714003E-2</c:v>
                </c:pt>
                <c:pt idx="2">
                  <c:v>4.5045045045045001E-2</c:v>
                </c:pt>
                <c:pt idx="3">
                  <c:v>4.6237018068004003E-2</c:v>
                </c:pt>
                <c:pt idx="4">
                  <c:v>2.6559165283377002E-2</c:v>
                </c:pt>
                <c:pt idx="5">
                  <c:v>3.1618053908782001E-2</c:v>
                </c:pt>
                <c:pt idx="6">
                  <c:v>4.2680324370464998E-2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B41-48AA-BD26-4C1E898D061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0.13271096467143001</c:v>
                </c:pt>
                <c:pt idx="1">
                  <c:v>6.5202470830473994E-2</c:v>
                </c:pt>
                <c:pt idx="2">
                  <c:v>0.18386388583974</c:v>
                </c:pt>
                <c:pt idx="3">
                  <c:v>0.22398976046808999</c:v>
                </c:pt>
                <c:pt idx="4">
                  <c:v>9.9369517543860003E-2</c:v>
                </c:pt>
                <c:pt idx="5">
                  <c:v>0.21637907422624</c:v>
                </c:pt>
                <c:pt idx="6">
                  <c:v>0.10606267962228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B41-48AA-BD26-4C1E898D061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4.8885412592881997E-2</c:v>
                </c:pt>
                <c:pt idx="1">
                  <c:v>3.8986354775828E-2</c:v>
                </c:pt>
                <c:pt idx="2">
                  <c:v>7.7722724181483002E-2</c:v>
                </c:pt>
                <c:pt idx="3">
                  <c:v>3.2287227172929998E-2</c:v>
                </c:pt>
                <c:pt idx="4">
                  <c:v>2.4126616483304001E-2</c:v>
                </c:pt>
                <c:pt idx="5">
                  <c:v>3.8457840592250998E-2</c:v>
                </c:pt>
                <c:pt idx="6">
                  <c:v>4.5528611137736E-2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B41-48AA-BD26-4C1E898D061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3.4238758274367002E-2</c:v>
                </c:pt>
                <c:pt idx="3">
                  <c:v>0</c:v>
                </c:pt>
                <c:pt idx="4">
                  <c:v>3.4207525655644E-2</c:v>
                </c:pt>
                <c:pt idx="5">
                  <c:v>3.4188034188033997E-2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B41-48AA-BD26-4C1E898D0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361712"/>
        <c:axId val="269360728"/>
      </c:lineChart>
      <c:catAx>
        <c:axId val="26936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60728"/>
        <c:crosses val="autoZero"/>
        <c:auto val="1"/>
        <c:lblAlgn val="ctr"/>
        <c:lblOffset val="100"/>
        <c:noMultiLvlLbl val="0"/>
      </c:catAx>
      <c:valAx>
        <c:axId val="26936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6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110</c:v>
                </c:pt>
                <c:pt idx="1">
                  <c:v>9</c:v>
                </c:pt>
                <c:pt idx="2">
                  <c:v>0</c:v>
                </c:pt>
                <c:pt idx="3">
                  <c:v>168</c:v>
                </c:pt>
                <c:pt idx="4">
                  <c:v>27</c:v>
                </c:pt>
                <c:pt idx="5">
                  <c:v>21</c:v>
                </c:pt>
                <c:pt idx="6">
                  <c:v>92</c:v>
                </c:pt>
                <c:pt idx="7">
                  <c:v>28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EB-46D2-AC8F-044286202F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EB-46D2-AC8F-044286202F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EB-46D2-AC8F-044286202F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EB-46D2-AC8F-044286202F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EB-46D2-AC8F-044286202F7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EB-46D2-AC8F-044286202F7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15</c:v>
                </c:pt>
                <c:pt idx="4">
                  <c:v>3</c:v>
                </c:pt>
                <c:pt idx="5">
                  <c:v>0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EB-46D2-AC8F-044286202F7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6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EEB-46D2-AC8F-044286202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100024"/>
        <c:axId val="281099368"/>
      </c:barChart>
      <c:catAx>
        <c:axId val="281100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99368"/>
        <c:crosses val="autoZero"/>
        <c:auto val="1"/>
        <c:lblAlgn val="ctr"/>
        <c:lblOffset val="100"/>
        <c:noMultiLvlLbl val="0"/>
      </c:catAx>
      <c:valAx>
        <c:axId val="28109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0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1.7755264949639998E-2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13-4307-988A-493E5D3F65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1.9582671511565002E-2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13-4307-988A-493E5D3F65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13-4307-988A-493E5D3F65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1.1349367333140001E-2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13-4307-988A-493E5D3F65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3.1568228105906003E-2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13-4307-988A-493E5D3F65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3.1985973558262E-2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13-4307-988A-493E5D3F65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0.3143364766981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013-4307-988A-493E5D3F65C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5.6909797970217002E-2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013-4307-988A-493E5D3F65C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013-4307-988A-493E5D3F6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101008"/>
        <c:axId val="281101336"/>
      </c:barChart>
      <c:catAx>
        <c:axId val="28110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01336"/>
        <c:crosses val="autoZero"/>
        <c:auto val="1"/>
        <c:lblAlgn val="ctr"/>
        <c:lblOffset val="100"/>
        <c:noMultiLvlLbl val="0"/>
      </c:catAx>
      <c:valAx>
        <c:axId val="28110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0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180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196</c:v>
                </c:pt>
                <c:pt idx="5">
                  <c:v>186</c:v>
                </c:pt>
                <c:pt idx="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D1-4575-8A19-F48989EA4C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4</c:v>
                </c:pt>
                <c:pt idx="5">
                  <c:v>22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D1-4575-8A19-F48989EA4C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D1-4575-8A19-F48989EA4C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483</c:v>
                </c:pt>
                <c:pt idx="1">
                  <c:v>0</c:v>
                </c:pt>
                <c:pt idx="2">
                  <c:v>0</c:v>
                </c:pt>
                <c:pt idx="3">
                  <c:v>676</c:v>
                </c:pt>
                <c:pt idx="4">
                  <c:v>660</c:v>
                </c:pt>
                <c:pt idx="5">
                  <c:v>705</c:v>
                </c:pt>
                <c:pt idx="6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D1-4575-8A19-F48989EA4C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13</c:v>
                </c:pt>
                <c:pt idx="4">
                  <c:v>3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D1-4575-8A19-F48989EA4C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D1-4575-8A19-F48989EA4C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D1-4575-8A19-F48989EA4C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38</c:v>
                </c:pt>
                <c:pt idx="1">
                  <c:v>0</c:v>
                </c:pt>
                <c:pt idx="2">
                  <c:v>0</c:v>
                </c:pt>
                <c:pt idx="3">
                  <c:v>30</c:v>
                </c:pt>
                <c:pt idx="4">
                  <c:v>32</c:v>
                </c:pt>
                <c:pt idx="5">
                  <c:v>30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3D1-4575-8A19-F48989EA4C0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3D1-4575-8A19-F48989EA4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095104"/>
        <c:axId val="281098384"/>
      </c:barChart>
      <c:catAx>
        <c:axId val="28109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98384"/>
        <c:crosses val="autoZero"/>
        <c:auto val="1"/>
        <c:lblAlgn val="ctr"/>
        <c:lblOffset val="100"/>
        <c:noMultiLvlLbl val="0"/>
      </c:catAx>
      <c:valAx>
        <c:axId val="28109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9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40</c:v>
                </c:pt>
                <c:pt idx="2">
                  <c:v>64.361699999999999</c:v>
                </c:pt>
                <c:pt idx="3">
                  <c:v>0</c:v>
                </c:pt>
                <c:pt idx="4">
                  <c:v>5.6512000000000002</c:v>
                </c:pt>
                <c:pt idx="5">
                  <c:v>13.754200000000001</c:v>
                </c:pt>
                <c:pt idx="6">
                  <c:v>25.078900000000001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01-4C32-A05F-0D787AB948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26.9757</c:v>
                </c:pt>
                <c:pt idx="1">
                  <c:v>10</c:v>
                </c:pt>
                <c:pt idx="2">
                  <c:v>4.7872000000000003</c:v>
                </c:pt>
                <c:pt idx="3">
                  <c:v>0</c:v>
                </c:pt>
                <c:pt idx="4">
                  <c:v>6.2301000000000002</c:v>
                </c:pt>
                <c:pt idx="5">
                  <c:v>4.4535</c:v>
                </c:pt>
                <c:pt idx="6">
                  <c:v>6.6031000000000004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01-4C32-A05F-0D787AB948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9.6348000000000003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1.4881</c:v>
                </c:pt>
                <c:pt idx="6">
                  <c:v>-1.232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01-4C32-A05F-0D787AB948E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97.227199999999996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3.6190000000000002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01-4C32-A05F-0D787AB948E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57.638599999999997</c:v>
                </c:pt>
                <c:pt idx="1">
                  <c:v>10</c:v>
                </c:pt>
                <c:pt idx="2">
                  <c:v>16.4894</c:v>
                </c:pt>
                <c:pt idx="3">
                  <c:v>0</c:v>
                </c:pt>
                <c:pt idx="4">
                  <c:v>10.041600000000001</c:v>
                </c:pt>
                <c:pt idx="5">
                  <c:v>2.831</c:v>
                </c:pt>
                <c:pt idx="6">
                  <c:v>0.82389999999999997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501-4C32-A05F-0D787AB948E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12.3864</c:v>
                </c:pt>
                <c:pt idx="1">
                  <c:v>40</c:v>
                </c:pt>
                <c:pt idx="2">
                  <c:v>14.361700000000001</c:v>
                </c:pt>
                <c:pt idx="3">
                  <c:v>0</c:v>
                </c:pt>
                <c:pt idx="4">
                  <c:v>10.1753</c:v>
                </c:pt>
                <c:pt idx="5">
                  <c:v>13.5764</c:v>
                </c:pt>
                <c:pt idx="6">
                  <c:v>2.8755999999999999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501-4C32-A05F-0D787AB948E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4.2946999999999997</c:v>
                </c:pt>
                <c:pt idx="1">
                  <c:v>50</c:v>
                </c:pt>
                <c:pt idx="2">
                  <c:v>61.170200000000001</c:v>
                </c:pt>
                <c:pt idx="3">
                  <c:v>0</c:v>
                </c:pt>
                <c:pt idx="4">
                  <c:v>100</c:v>
                </c:pt>
                <c:pt idx="5">
                  <c:v>22.129000000000001</c:v>
                </c:pt>
                <c:pt idx="6">
                  <c:v>5.5297000000000001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501-4C32-A05F-0D787AB948E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6.1882000000000001</c:v>
                </c:pt>
                <c:pt idx="1">
                  <c:v>50</c:v>
                </c:pt>
                <c:pt idx="2">
                  <c:v>15.9574</c:v>
                </c:pt>
                <c:pt idx="3">
                  <c:v>0</c:v>
                </c:pt>
                <c:pt idx="4">
                  <c:v>18.131499999999999</c:v>
                </c:pt>
                <c:pt idx="5">
                  <c:v>32.271599999999999</c:v>
                </c:pt>
                <c:pt idx="6">
                  <c:v>63.503500000000003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501-4C32-A05F-0D787AB948E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5.1627999999999998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7.6809000000000003</c:v>
                </c:pt>
                <c:pt idx="6">
                  <c:v>11.5032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501-4C32-A05F-0D787AB94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106584"/>
        <c:axId val="281104616"/>
      </c:radarChart>
      <c:catAx>
        <c:axId val="28110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04616"/>
        <c:crosses val="autoZero"/>
        <c:auto val="1"/>
        <c:lblAlgn val="ctr"/>
        <c:lblOffset val="100"/>
        <c:noMultiLvlLbl val="0"/>
      </c:catAx>
      <c:valAx>
        <c:axId val="28110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0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B3-4BA7-8E86-62A2168BA2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B3-4BA7-8E86-62A2168BA2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B3-4BA7-8E86-62A2168BA2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355480"/>
        <c:axId val="269358760"/>
      </c:barChart>
      <c:catAx>
        <c:axId val="26935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58760"/>
        <c:crosses val="autoZero"/>
        <c:auto val="1"/>
        <c:lblAlgn val="ctr"/>
        <c:lblOffset val="100"/>
        <c:noMultiLvlLbl val="0"/>
      </c:catAx>
      <c:valAx>
        <c:axId val="26935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5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1.6141149954218E-2</c:v>
                </c:pt>
                <c:pt idx="3">
                  <c:v>0</c:v>
                </c:pt>
                <c:pt idx="4">
                  <c:v>1.9369379945062E-2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DF-496A-8E09-65D9C6A9DD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1.9582671511565002E-2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DF-496A-8E09-65D9C6A9DD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DF-496A-8E09-65D9C6A9DD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4.8295180141022E-3</c:v>
                </c:pt>
                <c:pt idx="2">
                  <c:v>1.0489109436878001E-2</c:v>
                </c:pt>
                <c:pt idx="3">
                  <c:v>0</c:v>
                </c:pt>
                <c:pt idx="4">
                  <c:v>2.4751279822274E-2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DF-496A-8E09-65D9C6A9DD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3.1568228105906003E-2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DF-496A-8E09-65D9C6A9DD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3.1985973558262E-2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DF-496A-8E09-65D9C6A9DD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0.3143364766981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DF-496A-8E09-65D9C6A9DD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5.6909797970217002E-2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4DF-496A-8E09-65D9C6A9DD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DF-496A-8E09-65D9C6A9D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886616"/>
        <c:axId val="304887928"/>
      </c:barChart>
      <c:catAx>
        <c:axId val="30488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87928"/>
        <c:crosses val="autoZero"/>
        <c:auto val="1"/>
        <c:lblAlgn val="ctr"/>
        <c:lblOffset val="100"/>
        <c:noMultiLvlLbl val="0"/>
      </c:catAx>
      <c:valAx>
        <c:axId val="30488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8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1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75-4DB1-AF6E-4E6E82E46D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75-4DB1-AF6E-4E6E82E46D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75-4DB1-AF6E-4E6E82E46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879400"/>
        <c:axId val="304885304"/>
      </c:barChart>
      <c:catAx>
        <c:axId val="30487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85304"/>
        <c:crosses val="autoZero"/>
        <c:auto val="1"/>
        <c:lblAlgn val="ctr"/>
        <c:lblOffset val="100"/>
        <c:noMultiLvlLbl val="0"/>
      </c:catAx>
      <c:valAx>
        <c:axId val="30488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7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89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272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2564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50635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0642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60902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2763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8539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3899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65536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9028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37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08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3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45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23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79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9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2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7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4587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86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6227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338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3089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495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6819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35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143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628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6212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69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3821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85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3269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486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01644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53191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68429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08539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97213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1595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7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92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93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70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23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51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7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5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80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59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096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682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245592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66319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40534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33912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47648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0901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63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87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3606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469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91654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5702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599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4386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55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3569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493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754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57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74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17:19:55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نختتم معكم 2016 بعروضنا المميزة على تشكيلة واسعة من السيارات، نستقبلكم في الشويخ – الري – الضجيج – الأحمدي
للتواصل: 1800700 - 1803333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82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12:27:05</a:t>
                      </a:r>
                      <a:r>
                        <a:rPr lang="en-US" sz="1000"/>
                        <a:t>
#NBKServices
</a:t>
                      </a:r>
                      <a:r>
                        <a:rPr lang="ar-AE" sz="1000"/>
                        <a:t>يطلق بنك الكويت الوطني بحضور الإدارة التنفيذية خدمة دفع جديدة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
@</a:t>
                      </a:r>
                      <a:r>
                        <a:rPr lang="en-US" sz="1000"/>
                        <a:t>magnet.kw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4813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137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38228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382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8796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9944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8354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746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6200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70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80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21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60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Gulf Bank - 2016-12-18 12:50:13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مبروك للرابحين في السحب اليومي من الدانة
</a:t>
                      </a:r>
                      <a:r>
                        <a:rPr lang="en-US" sz="1000"/>
                        <a:t>Congratulations to the Al Danah daily winners draw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73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541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72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34061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530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682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189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8298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889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212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0173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82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06:44:30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هذي قطـــــــــر
هذي قطر تاريخها يرفع الراس
هي من بنات المجد والمجد منها
الطيب هي ساسه اذا كان له ساس
يومه تخير وين يسكن سكنها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46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12:27:16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لقطات من مشاركتنا اليوم بمعرض الصحة والغذاء المختص بذوي الإعاقة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33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07:00:30</a:t>
                      </a:r>
                      <a:r>
                        <a:rPr lang="en-US" sz="1000"/>
                        <a:t>
Do you hate waiting in long line just to make a simple purchase?  Wait for it….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8395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359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1632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163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3053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9963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47642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8065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07310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53439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72371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7973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16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0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93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387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974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814620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2192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8530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8800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020533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1962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89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715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55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35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92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7630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273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0584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98928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1336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39010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97276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676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89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2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26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85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96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8723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134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40069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588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72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404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9627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64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55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53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96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974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23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5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73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91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05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1245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4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4890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3999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981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497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223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58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7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2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8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53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52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62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85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10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95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Ghana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6892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88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27339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043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983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880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051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053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Hong Kong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54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25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52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29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3259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875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713562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88171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8171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308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997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03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أفغاني تلکاني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70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Hamzeh Masarwah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5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Mostafa Darsh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039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Akbar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02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Kuwiq Waleed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626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Abdel Aal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6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Abo Radwan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221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Tareef Hero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43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Bilal Butti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46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Amr Elsaied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9666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2246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014617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9336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2738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098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450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Kiran Jamal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90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ديفيد باشا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13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Abdrhman Basha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27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 Shah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30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HmaDa SanDro Al Sharif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92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Hasan Iqbal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68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Siha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59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Bernadette Ghobry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50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Yousef El-Kordi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8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صقر البوادي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9130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205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189362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9112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055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7416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9111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94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Asem Eltorky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8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ام طيبه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29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بدر الحريري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Gulf Bank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19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هيثم هيثم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94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أمجد المصري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2306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8825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1377</Words>
  <Application>Microsoft Office PowerPoint</Application>
  <PresentationFormat>On-screen Show (4:3)</PresentationFormat>
  <Paragraphs>738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FB - Social Media Newsletter </vt:lpstr>
      <vt:lpstr>Custom Key Metrics Table</vt:lpstr>
      <vt:lpstr>Fan Distribution</vt:lpstr>
      <vt:lpstr>Interaction Rate</vt:lpstr>
      <vt:lpstr>Interactions Distribution</vt:lpstr>
      <vt:lpstr>Interaction Rate By Weekday</vt:lpstr>
      <vt:lpstr>Fans Change Per Weekday</vt:lpstr>
      <vt:lpstr>Key Metrics Radar</vt:lpstr>
      <vt:lpstr>Post Type Distribution</vt:lpstr>
      <vt:lpstr>Hashtag Detection - 1 of 2</vt:lpstr>
      <vt:lpstr>Hashtag Detection - 2 of 2</vt:lpstr>
      <vt:lpstr>Own Posts Table - 1 of 3</vt:lpstr>
      <vt:lpstr>Own Posts Table - 2 of 3</vt:lpstr>
      <vt:lpstr>Own Posts Table - 3 of 3</vt:lpstr>
      <vt:lpstr>Interaction Rate By Post Type</vt:lpstr>
      <vt:lpstr>Sponsored Posts Distribution</vt:lpstr>
      <vt:lpstr>Hashtag Detection</vt:lpstr>
      <vt:lpstr>Hashtag Detection</vt:lpstr>
      <vt:lpstr>Hashtag Detection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2016-12-21T12:40:39Z</dcterms:created>
  <dcterms:modified xsi:type="dcterms:W3CDTF">2016-12-21T12:41:44Z</dcterms:modified>
</cp:coreProperties>
</file>