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E-4933-BA39-C170F16A7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3.4983279178427001E-2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2.0394530718891999E-2</c:v>
                </c:pt>
                <c:pt idx="4">
                  <c:v>1.7953745482034E-2</c:v>
                </c:pt>
                <c:pt idx="5">
                  <c:v>2.2418614529621999E-2</c:v>
                </c:pt>
                <c:pt idx="6">
                  <c:v>2.1804595465823001E-2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2A-47E9-9579-D7CA16DE21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1.5245562452358001E-2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2A-47E9-9579-D7CA16DE21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2A-47E9-9579-D7CA16DE21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1.6334683667182999E-2</c:v>
                </c:pt>
                <c:pt idx="3">
                  <c:v>1.3167701863354E-2</c:v>
                </c:pt>
                <c:pt idx="4">
                  <c:v>3.3611935489866997E-2</c:v>
                </c:pt>
                <c:pt idx="5">
                  <c:v>1.8800352583662E-2</c:v>
                </c:pt>
                <c:pt idx="6">
                  <c:v>1.252287833542E-2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2A-47E9-9579-D7CA16DE216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2.1907255886937999E-2</c:v>
                </c:pt>
                <c:pt idx="4">
                  <c:v>3.5659341219142E-2</c:v>
                </c:pt>
                <c:pt idx="5">
                  <c:v>1.5281017919540001E-2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2A-47E9-9579-D7CA16DE216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4.6237018068004003E-2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4.2680324370464998E-2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2A-47E9-9579-D7CA16DE216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0.18386388583974</c:v>
                </c:pt>
                <c:pt idx="3">
                  <c:v>0.22398976046808999</c:v>
                </c:pt>
                <c:pt idx="4">
                  <c:v>9.9369517543860003E-2</c:v>
                </c:pt>
                <c:pt idx="5">
                  <c:v>0.21637907422624</c:v>
                </c:pt>
                <c:pt idx="6">
                  <c:v>0.10606267962228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2A-47E9-9579-D7CA16DE216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4.5528611137736E-2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32A-47E9-9579-D7CA16DE216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32A-47E9-9579-D7CA16DE2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536256"/>
        <c:axId val="276535272"/>
      </c:lineChart>
      <c:catAx>
        <c:axId val="27653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35272"/>
        <c:crosses val="autoZero"/>
        <c:auto val="1"/>
        <c:lblAlgn val="ctr"/>
        <c:lblOffset val="100"/>
        <c:noMultiLvlLbl val="0"/>
      </c:catAx>
      <c:valAx>
        <c:axId val="27653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3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110</c:v>
                </c:pt>
                <c:pt idx="1">
                  <c:v>9</c:v>
                </c:pt>
                <c:pt idx="2">
                  <c:v>0</c:v>
                </c:pt>
                <c:pt idx="3">
                  <c:v>168</c:v>
                </c:pt>
                <c:pt idx="4">
                  <c:v>27</c:v>
                </c:pt>
                <c:pt idx="5">
                  <c:v>21</c:v>
                </c:pt>
                <c:pt idx="6">
                  <c:v>92</c:v>
                </c:pt>
                <c:pt idx="7">
                  <c:v>28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E3-4EA7-B38E-36F8F01F9A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E3-4EA7-B38E-36F8F01F9A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E3-4EA7-B38E-36F8F01F9A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E3-4EA7-B38E-36F8F01F9A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E3-4EA7-B38E-36F8F01F9A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FE3-4EA7-B38E-36F8F01F9AD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15</c:v>
                </c:pt>
                <c:pt idx="4">
                  <c:v>3</c:v>
                </c:pt>
                <c:pt idx="5">
                  <c:v>0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FE3-4EA7-B38E-36F8F01F9AD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6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FE3-4EA7-B38E-36F8F01F9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369112"/>
        <c:axId val="288363864"/>
      </c:barChart>
      <c:catAx>
        <c:axId val="28836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63864"/>
        <c:crosses val="autoZero"/>
        <c:auto val="1"/>
        <c:lblAlgn val="ctr"/>
        <c:lblOffset val="100"/>
        <c:noMultiLvlLbl val="0"/>
      </c:catAx>
      <c:valAx>
        <c:axId val="28836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6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1.7755264949639998E-2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94-4FA9-AADE-ED7C1B1A00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1.9582671511565002E-2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94-4FA9-AADE-ED7C1B1A00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94-4FA9-AADE-ED7C1B1A00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1.1349367333140001E-2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94-4FA9-AADE-ED7C1B1A00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3.1568228105906003E-2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94-4FA9-AADE-ED7C1B1A00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3.1985973558262E-2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94-4FA9-AADE-ED7C1B1A00C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0.3143364766981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C94-4FA9-AADE-ED7C1B1A00C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5.6909797970217002E-2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C94-4FA9-AADE-ED7C1B1A00C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94-4FA9-AADE-ED7C1B1A0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370096"/>
        <c:axId val="288370424"/>
      </c:barChart>
      <c:catAx>
        <c:axId val="28837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70424"/>
        <c:crosses val="autoZero"/>
        <c:auto val="1"/>
        <c:lblAlgn val="ctr"/>
        <c:lblOffset val="100"/>
        <c:noMultiLvlLbl val="0"/>
      </c:catAx>
      <c:valAx>
        <c:axId val="28837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7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180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196</c:v>
                </c:pt>
                <c:pt idx="5">
                  <c:v>186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75-49E7-967B-AC165F47E3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22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75-49E7-967B-AC165F47E3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75-49E7-967B-AC165F47E3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483</c:v>
                </c:pt>
                <c:pt idx="1">
                  <c:v>0</c:v>
                </c:pt>
                <c:pt idx="2">
                  <c:v>0</c:v>
                </c:pt>
                <c:pt idx="3">
                  <c:v>676</c:v>
                </c:pt>
                <c:pt idx="4">
                  <c:v>660</c:v>
                </c:pt>
                <c:pt idx="5">
                  <c:v>705</c:v>
                </c:pt>
                <c:pt idx="6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75-49E7-967B-AC165F47E3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  <c:pt idx="4">
                  <c:v>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75-49E7-967B-AC165F47E3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75-49E7-967B-AC165F47E35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75-49E7-967B-AC165F47E35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38</c:v>
                </c:pt>
                <c:pt idx="1">
                  <c:v>0</c:v>
                </c:pt>
                <c:pt idx="2">
                  <c:v>0</c:v>
                </c:pt>
                <c:pt idx="3">
                  <c:v>30</c:v>
                </c:pt>
                <c:pt idx="4">
                  <c:v>32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75-49E7-967B-AC165F47E35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175-49E7-967B-AC165F47E3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544456"/>
        <c:axId val="276547736"/>
      </c:barChart>
      <c:catAx>
        <c:axId val="27654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47736"/>
        <c:crosses val="autoZero"/>
        <c:auto val="1"/>
        <c:lblAlgn val="ctr"/>
        <c:lblOffset val="100"/>
        <c:noMultiLvlLbl val="0"/>
      </c:catAx>
      <c:valAx>
        <c:axId val="27654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4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40</c:v>
                </c:pt>
                <c:pt idx="2">
                  <c:v>64.361699999999999</c:v>
                </c:pt>
                <c:pt idx="3">
                  <c:v>0</c:v>
                </c:pt>
                <c:pt idx="4">
                  <c:v>5.6512000000000002</c:v>
                </c:pt>
                <c:pt idx="5">
                  <c:v>13.754200000000001</c:v>
                </c:pt>
                <c:pt idx="6">
                  <c:v>25.078900000000001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67-422E-84A5-AEDF4A0080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10</c:v>
                </c:pt>
                <c:pt idx="2">
                  <c:v>4.7872000000000003</c:v>
                </c:pt>
                <c:pt idx="3">
                  <c:v>0</c:v>
                </c:pt>
                <c:pt idx="4">
                  <c:v>6.2301000000000002</c:v>
                </c:pt>
                <c:pt idx="5">
                  <c:v>4.4535</c:v>
                </c:pt>
                <c:pt idx="6">
                  <c:v>6.6031000000000004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67-422E-84A5-AEDF4A0080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1.4881</c:v>
                </c:pt>
                <c:pt idx="6">
                  <c:v>-1.232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67-422E-84A5-AEDF4A0080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3.6190000000000002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67-422E-84A5-AEDF4A0080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10</c:v>
                </c:pt>
                <c:pt idx="2">
                  <c:v>16.4894</c:v>
                </c:pt>
                <c:pt idx="3">
                  <c:v>0</c:v>
                </c:pt>
                <c:pt idx="4">
                  <c:v>10.041600000000001</c:v>
                </c:pt>
                <c:pt idx="5">
                  <c:v>2.831</c:v>
                </c:pt>
                <c:pt idx="6">
                  <c:v>0.82389999999999997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67-422E-84A5-AEDF4A0080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40</c:v>
                </c:pt>
                <c:pt idx="2">
                  <c:v>14.361700000000001</c:v>
                </c:pt>
                <c:pt idx="3">
                  <c:v>0</c:v>
                </c:pt>
                <c:pt idx="4">
                  <c:v>10.1753</c:v>
                </c:pt>
                <c:pt idx="5">
                  <c:v>13.5764</c:v>
                </c:pt>
                <c:pt idx="6">
                  <c:v>2.8755999999999999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67-422E-84A5-AEDF4A0080F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50</c:v>
                </c:pt>
                <c:pt idx="2">
                  <c:v>61.170200000000001</c:v>
                </c:pt>
                <c:pt idx="3">
                  <c:v>0</c:v>
                </c:pt>
                <c:pt idx="4">
                  <c:v>100</c:v>
                </c:pt>
                <c:pt idx="5">
                  <c:v>22.129000000000001</c:v>
                </c:pt>
                <c:pt idx="6">
                  <c:v>5.5297000000000001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67-422E-84A5-AEDF4A0080F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50</c:v>
                </c:pt>
                <c:pt idx="2">
                  <c:v>15.9574</c:v>
                </c:pt>
                <c:pt idx="3">
                  <c:v>0</c:v>
                </c:pt>
                <c:pt idx="4">
                  <c:v>18.131499999999999</c:v>
                </c:pt>
                <c:pt idx="5">
                  <c:v>32.271599999999999</c:v>
                </c:pt>
                <c:pt idx="6">
                  <c:v>63.503500000000003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B67-422E-84A5-AEDF4A0080F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7.6809000000000003</c:v>
                </c:pt>
                <c:pt idx="6">
                  <c:v>11.5032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67-422E-84A5-AEDF4A008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546424"/>
        <c:axId val="276544784"/>
      </c:radarChart>
      <c:catAx>
        <c:axId val="276546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44784"/>
        <c:crosses val="autoZero"/>
        <c:auto val="1"/>
        <c:lblAlgn val="ctr"/>
        <c:lblOffset val="100"/>
        <c:noMultiLvlLbl val="0"/>
      </c:catAx>
      <c:valAx>
        <c:axId val="27654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4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9C-4593-914D-0074FCD25F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9C-4593-914D-0074FCD25F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9C-4593-914D-0074FCD25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364520"/>
        <c:axId val="288365504"/>
      </c:barChart>
      <c:catAx>
        <c:axId val="28836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65504"/>
        <c:crosses val="autoZero"/>
        <c:auto val="1"/>
        <c:lblAlgn val="ctr"/>
        <c:lblOffset val="100"/>
        <c:noMultiLvlLbl val="0"/>
      </c:catAx>
      <c:valAx>
        <c:axId val="28836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6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1.6141149954218E-2</c:v>
                </c:pt>
                <c:pt idx="3">
                  <c:v>0</c:v>
                </c:pt>
                <c:pt idx="4">
                  <c:v>1.9369379945062E-2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9F-40A7-A785-F8832E667D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1.9582671511565002E-2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9F-40A7-A785-F8832E667D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9F-40A7-A785-F8832E667D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1.0489109436878001E-2</c:v>
                </c:pt>
                <c:pt idx="3">
                  <c:v>0</c:v>
                </c:pt>
                <c:pt idx="4">
                  <c:v>2.4751279822274E-2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9F-40A7-A785-F8832E667D6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3.1568228105906003E-2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9F-40A7-A785-F8832E667D6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3.1985973558262E-2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9F-40A7-A785-F8832E667D6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0.3143364766981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9F-40A7-A785-F8832E667D6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5.6909797970217002E-2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9F-40A7-A785-F8832E667D6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9F-40A7-A785-F8832E667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798416"/>
        <c:axId val="309802024"/>
      </c:barChart>
      <c:catAx>
        <c:axId val="30979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02024"/>
        <c:crosses val="autoZero"/>
        <c:auto val="1"/>
        <c:lblAlgn val="ctr"/>
        <c:lblOffset val="100"/>
        <c:noMultiLvlLbl val="0"/>
      </c:catAx>
      <c:valAx>
        <c:axId val="30980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9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7-4C46-B779-8A3BBD4B57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C7-4C46-B779-8A3BBD4B57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C7-4C46-B779-8A3BBD4B5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796120"/>
        <c:axId val="309798744"/>
      </c:barChart>
      <c:catAx>
        <c:axId val="30979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98744"/>
        <c:crosses val="autoZero"/>
        <c:auto val="1"/>
        <c:lblAlgn val="ctr"/>
        <c:lblOffset val="100"/>
        <c:noMultiLvlLbl val="0"/>
      </c:catAx>
      <c:valAx>
        <c:axId val="30979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9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80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788061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6512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2244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5204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3891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5558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7863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8096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39583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3126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40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03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82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5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98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49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61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02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18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0827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063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6610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33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3320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13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808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2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8264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039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5964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537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210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11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5962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92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82577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00745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3187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71560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44868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854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2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22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8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0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05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60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2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97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42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2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7280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169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70764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43697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3612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07249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2184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4133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70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50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988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465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6908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313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0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96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699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970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499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105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30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34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87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8964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667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56385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818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086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506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8929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9799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461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237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03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20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1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2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4773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575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73129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280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7485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909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1529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3820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050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171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88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06:44:30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هذي قطـــــــــر
هذي قطر تاريخها يرفع الراس
هي من بنات المجد والمجد منها
الطيب هي ساسه اذا كان له ساس
يومه تخير وين يسكن سكنها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03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12:27:16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4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5372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86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0193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61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8215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582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09548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90133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48143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30254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7661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154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80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7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0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5622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5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09727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42814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66226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31110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49755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3274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60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0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43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07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9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738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001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16718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42055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47428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00838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22944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3844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33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35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4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37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6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41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83161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214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3661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522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854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55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4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895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97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63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70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86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64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0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6243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48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1306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029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686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685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736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21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88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38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4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1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41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0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08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43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1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1191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43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59860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139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277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086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08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69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50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48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6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48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7558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843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7339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0883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810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06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7576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13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أفغاني تلکاني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85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Hamzeh Masarwah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0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Darsh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23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Akbar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50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Kuwiq Waleed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53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Abdel Aal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15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Abo Radwan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16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Tareef Hero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18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Bilal Butti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10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Elsaied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3947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612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905705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59219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593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535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521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63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Kiran Jamal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59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ديفيد باشا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08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Abdrhman Basha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84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 Shah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7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HmaDa SanDro Al Sharif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50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Hasan Iqbal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08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67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Bernadette Ghobry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75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Yousef El-Kordi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2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صقر البوادي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2489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1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04453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10067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026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4952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1033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Asem Eltorky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06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ام طيبه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0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بدر الحريري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80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06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أمجد المصري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7909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475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1377</Words>
  <Application>Microsoft Office PowerPoint</Application>
  <PresentationFormat>On-screen Show (4:3)</PresentationFormat>
  <Paragraphs>738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FB - Social Media Newsletter </vt:lpstr>
      <vt:lpstr>Custom Key Metrics Table</vt:lpstr>
      <vt:lpstr>Fan Distribution</vt:lpstr>
      <vt:lpstr>Interaction Rate</vt:lpstr>
      <vt:lpstr>Interactions Distribution</vt:lpstr>
      <vt:lpstr>Interaction Rate By Weekday</vt:lpstr>
      <vt:lpstr>Fans Change Per Weekday</vt:lpstr>
      <vt:lpstr>Key Metrics Radar</vt:lpstr>
      <vt:lpstr>Post Type Distribution</vt:lpstr>
      <vt:lpstr>Hashtag Detection - 1 of 2</vt:lpstr>
      <vt:lpstr>Hashtag Detection - 2 of 2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  <vt:lpstr>Hashtag Detection</vt:lpstr>
      <vt:lpstr>Hashtag Detection</vt:lpstr>
      <vt:lpstr>Hashtag Detection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2016-12-21T12:39:34Z</dcterms:created>
  <dcterms:modified xsi:type="dcterms:W3CDTF">2016-12-21T12:40:38Z</dcterms:modified>
</cp:coreProperties>
</file>