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33426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70903213"/>
                    </a:ext>
                  </a:extLst>
                </a:gridCol>
                <a:gridCol w="987552">
                  <a:extLst>
                    <a:ext uri="{9D8B030D-6E8A-4147-A177-3AD203B41FA5}">
                      <a16:colId xmlns:a16="http://schemas.microsoft.com/office/drawing/2014/main" val="474801116"/>
                    </a:ext>
                  </a:extLst>
                </a:gridCol>
                <a:gridCol w="987552">
                  <a:extLst>
                    <a:ext uri="{9D8B030D-6E8A-4147-A177-3AD203B41FA5}">
                      <a16:colId xmlns:a16="http://schemas.microsoft.com/office/drawing/2014/main" val="3779981628"/>
                    </a:ext>
                  </a:extLst>
                </a:gridCol>
                <a:gridCol w="987552">
                  <a:extLst>
                    <a:ext uri="{9D8B030D-6E8A-4147-A177-3AD203B41FA5}">
                      <a16:colId xmlns:a16="http://schemas.microsoft.com/office/drawing/2014/main" val="2864620775"/>
                    </a:ext>
                  </a:extLst>
                </a:gridCol>
                <a:gridCol w="987552">
                  <a:extLst>
                    <a:ext uri="{9D8B030D-6E8A-4147-A177-3AD203B41FA5}">
                      <a16:colId xmlns:a16="http://schemas.microsoft.com/office/drawing/2014/main" val="152141881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691453852"/>
                  </a:ext>
                </a:extLst>
              </a:tr>
              <a:tr h="2971800">
                <a:tc>
                  <a:txBody>
                    <a:bodyPr/>
                    <a:lstStyle/>
                    <a:p>
                      <a:r>
                        <a:rPr lang="en-US" sz="1000" b="1"/>
                        <a:t>abk_kuwait (</a:t>
                      </a:r>
                      <a:r>
                        <a:rPr lang="ar-AE" sz="1000" b="1"/>
                        <a:t>البنك الأهلي الكويتي) - 2016-12-18 19:15:15</a:t>
                      </a:r>
                      <a:r>
                        <a:rPr lang="ar-AE" sz="1000"/>
                        <a:t>
3 أميال سكاي واردز مقابل كل 1 د.ك تنفقه محلياً و 5 أميال سكاي واردز مقابل كل 1 د.ك تنفقه دولياً. يتم إيداع الاميال المكتسبة في حسابك سكاي واردز طيران الإمارات بصفة اسبوعية.
تطبق الشروط والاحكام
</a:t>
                      </a:r>
                      <a:r>
                        <a:rPr lang="en-US" sz="1000"/>
                        <a:t>Every time you use your ABK Emirates Visa Signature card you will earn 5 Skywards miles on overseas purchases and 3 on local purchases, for each KD 1 spent on the card. Which are credited into your Skywards account on a weekly basis.
Terms and conditions apply 
#ABK_Cards</a:t>
                      </a:r>
                      <a:endParaRPr lang="en-US" sz="1000"/>
                    </a:p>
                  </a:txBody>
                  <a:tcPr/>
                </a:tc>
                <a:tc>
                  <a:txBody>
                    <a:bodyPr/>
                    <a:lstStyle/>
                    <a:p>
                      <a:r>
                        <a:rPr lang="en-US" sz="1000"/>
                        <a:t>126</a:t>
                      </a:r>
                      <a:endParaRPr lang="en-US" sz="1000"/>
                    </a:p>
                  </a:txBody>
                  <a:tcPr/>
                </a:tc>
                <a:tc>
                  <a:txBody>
                    <a:bodyPr/>
                    <a:lstStyle/>
                    <a:p>
                      <a:r>
                        <a:rPr lang="en-US" sz="1000"/>
                        <a:t>0</a:t>
                      </a:r>
                      <a:endParaRPr lang="en-US" sz="1000"/>
                    </a:p>
                  </a:txBody>
                  <a:tcPr/>
                </a:tc>
                <a:tc>
                  <a:txBody>
                    <a:bodyPr/>
                    <a:lstStyle/>
                    <a:p>
                      <a:r>
                        <a:rPr lang="en-US" sz="1000"/>
                        <a:t>0.4951%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144817494"/>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1870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92968912"/>
                    </a:ext>
                  </a:extLst>
                </a:gridCol>
                <a:gridCol w="987552">
                  <a:extLst>
                    <a:ext uri="{9D8B030D-6E8A-4147-A177-3AD203B41FA5}">
                      <a16:colId xmlns:a16="http://schemas.microsoft.com/office/drawing/2014/main" val="4102422094"/>
                    </a:ext>
                  </a:extLst>
                </a:gridCol>
                <a:gridCol w="987552">
                  <a:extLst>
                    <a:ext uri="{9D8B030D-6E8A-4147-A177-3AD203B41FA5}">
                      <a16:colId xmlns:a16="http://schemas.microsoft.com/office/drawing/2014/main" val="2702499801"/>
                    </a:ext>
                  </a:extLst>
                </a:gridCol>
                <a:gridCol w="987552">
                  <a:extLst>
                    <a:ext uri="{9D8B030D-6E8A-4147-A177-3AD203B41FA5}">
                      <a16:colId xmlns:a16="http://schemas.microsoft.com/office/drawing/2014/main" val="1891986659"/>
                    </a:ext>
                  </a:extLst>
                </a:gridCol>
                <a:gridCol w="987552">
                  <a:extLst>
                    <a:ext uri="{9D8B030D-6E8A-4147-A177-3AD203B41FA5}">
                      <a16:colId xmlns:a16="http://schemas.microsoft.com/office/drawing/2014/main" val="2879052165"/>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954899708"/>
                  </a:ext>
                </a:extLst>
              </a:tr>
              <a:tr h="370840">
                <a:tc>
                  <a:txBody>
                    <a:bodyPr/>
                    <a:lstStyle/>
                    <a:p>
                      <a:r>
                        <a:rPr lang="en-US" sz="1000" b="1"/>
                        <a:t>bankboubyan (</a:t>
                      </a:r>
                      <a:r>
                        <a:rPr lang="ar-AE" sz="1000" b="1"/>
                        <a:t>بنك بوبيان</a:t>
                      </a:r>
                      <a:r>
                        <a:rPr lang="en-US" sz="1000" b="1"/>
                        <a:t>⠀⠀⠀) - 2016-12-18 18:04:47</a:t>
                      </a:r>
                      <a:r>
                        <a:rPr lang="en-US" sz="1000"/>
                        <a:t>
:
</a:t>
                      </a:r>
                      <a:r>
                        <a:rPr lang="ar-AE" sz="1000"/>
                        <a:t>تمتع بخدمات العلاج الطبي بـ0% أرباح بالتعاون مع
</a:t>
                      </a:r>
                      <a:r>
                        <a:rPr lang="en-US" sz="1000"/>
                        <a:t>Dazzle Dental
- </a:t>
                      </a:r>
                      <a:r>
                        <a:rPr lang="ar-AE" sz="1000"/>
                        <a:t>تمويل يصل لغاية 15,000 د.ك
- تأمين دين مجاني على إجمالي قيمة التمويل
- لا يشترط تحويل الراتب
#</a:t>
                      </a:r>
                      <a:r>
                        <a:rPr lang="en-US" sz="1000"/>
                        <a:t>boubyanservices</a:t>
                      </a:r>
                      <a:endParaRPr lang="en-US" sz="1000"/>
                    </a:p>
                  </a:txBody>
                  <a:tcPr/>
                </a:tc>
                <a:tc>
                  <a:txBody>
                    <a:bodyPr/>
                    <a:lstStyle/>
                    <a:p>
                      <a:r>
                        <a:rPr lang="en-US" sz="1000"/>
                        <a:t>1489</a:t>
                      </a:r>
                      <a:endParaRPr lang="en-US" sz="1000"/>
                    </a:p>
                  </a:txBody>
                  <a:tcPr/>
                </a:tc>
                <a:tc>
                  <a:txBody>
                    <a:bodyPr/>
                    <a:lstStyle/>
                    <a:p>
                      <a:r>
                        <a:rPr lang="en-US" sz="1000"/>
                        <a:t>36</a:t>
                      </a:r>
                      <a:endParaRPr lang="en-US" sz="1000"/>
                    </a:p>
                  </a:txBody>
                  <a:tcPr/>
                </a:tc>
                <a:tc>
                  <a:txBody>
                    <a:bodyPr/>
                    <a:lstStyle/>
                    <a:p>
                      <a:r>
                        <a:rPr lang="en-US" sz="1000"/>
                        <a:t>0.7990%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006824577"/>
                  </a:ext>
                </a:extLst>
              </a:tr>
              <a:tr h="370840">
                <a:tc>
                  <a:txBody>
                    <a:bodyPr/>
                    <a:lstStyle/>
                    <a:p>
                      <a:r>
                        <a:rPr lang="en-US" sz="1000" b="1"/>
                        <a:t>kfhgroup (Kuwait Finance House) - 2016-12-18 17:21:00</a:t>
                      </a:r>
                      <a:r>
                        <a:rPr lang="en-US" sz="1000"/>
                        <a:t>
</a:t>
                      </a:r>
                      <a:r>
                        <a:rPr lang="ar-AE" sz="1000"/>
                        <a:t>نختتم معكم 2016 بعروضنا المميزة على تشكيلة واسعة من السيارات، نستقبلكم في الشويخ – الري – الضجيج – الأحمدي
للتواصل: 1800700 - 1803333</a:t>
                      </a:r>
                      <a:endParaRPr lang="en-US" sz="1000"/>
                    </a:p>
                  </a:txBody>
                  <a:tcPr/>
                </a:tc>
                <a:tc>
                  <a:txBody>
                    <a:bodyPr/>
                    <a:lstStyle/>
                    <a:p>
                      <a:r>
                        <a:rPr lang="en-US" sz="1000"/>
                        <a:t>609</a:t>
                      </a:r>
                      <a:endParaRPr lang="en-US" sz="1000"/>
                    </a:p>
                  </a:txBody>
                  <a:tcPr/>
                </a:tc>
                <a:tc>
                  <a:txBody>
                    <a:bodyPr/>
                    <a:lstStyle/>
                    <a:p>
                      <a:r>
                        <a:rPr lang="en-US" sz="1000"/>
                        <a:t>77</a:t>
                      </a:r>
                      <a:endParaRPr lang="en-US" sz="1000"/>
                    </a:p>
                  </a:txBody>
                  <a:tcPr/>
                </a:tc>
                <a:tc>
                  <a:txBody>
                    <a:bodyPr/>
                    <a:lstStyle/>
                    <a:p>
                      <a:r>
                        <a:rPr lang="en-US" sz="1000"/>
                        <a:t>0.3923%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70813780"/>
                  </a:ext>
                </a:extLst>
              </a:tr>
              <a:tr h="370840">
                <a:tc>
                  <a:txBody>
                    <a:bodyPr/>
                    <a:lstStyle/>
                    <a:p>
                      <a:r>
                        <a:rPr lang="en-US" sz="1000" b="1"/>
                        <a:t>nbkgroup (National Bank of Kuwait) - 2016-12-18 15:26:04</a:t>
                      </a:r>
                      <a:r>
                        <a:rPr lang="en-US" sz="1000"/>
                        <a:t>
#NBKCommunity
</a:t>
                      </a:r>
                      <a:r>
                        <a:rPr lang="ar-AE" sz="1000"/>
                        <a:t>يشارك جناح بنك الكويت الوطني فعالية يوم اللغة العربية العالمي برعاية مبرة الشيخ محمد بن راشد آل المكتوم بحضور السيد صلاح الفليج المدير التنفيذي للبنك وسفير دولة الامارات المتحدة في الكويت
حياكم الله اليوم واحصلوا على نسختكم المجانية من كتاب #عبدالله_ينتصر</a:t>
                      </a:r>
                      <a:endParaRPr lang="en-US" sz="1000"/>
                    </a:p>
                  </a:txBody>
                  <a:tcPr/>
                </a:tc>
                <a:tc>
                  <a:txBody>
                    <a:bodyPr/>
                    <a:lstStyle/>
                    <a:p>
                      <a:r>
                        <a:rPr lang="en-US" sz="1000"/>
                        <a:t>1130</a:t>
                      </a:r>
                      <a:endParaRPr lang="en-US" sz="1000"/>
                    </a:p>
                  </a:txBody>
                  <a:tcPr/>
                </a:tc>
                <a:tc>
                  <a:txBody>
                    <a:bodyPr/>
                    <a:lstStyle/>
                    <a:p>
                      <a:r>
                        <a:rPr lang="en-US" sz="1000"/>
                        <a:t>21</a:t>
                      </a:r>
                      <a:endParaRPr lang="en-US" sz="1000"/>
                    </a:p>
                  </a:txBody>
                  <a:tcPr/>
                </a:tc>
                <a:tc>
                  <a:txBody>
                    <a:bodyPr/>
                    <a:lstStyle/>
                    <a:p>
                      <a:r>
                        <a:rPr lang="en-US" sz="1000"/>
                        <a:t>0.4909%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365623527"/>
                  </a:ext>
                </a:extLst>
              </a:tr>
              <a:tr h="370840">
                <a:tc>
                  <a:txBody>
                    <a:bodyPr/>
                    <a:lstStyle/>
                    <a:p>
                      <a:r>
                        <a:rPr lang="en-US" sz="1000" b="1"/>
                        <a:t>altijaricbk (Commercial Bank Of Kuwait) - 2016-12-18 15:18:00</a:t>
                      </a:r>
                      <a:r>
                        <a:rPr lang="en-US" sz="1000"/>
                        <a:t>
</a:t>
                      </a:r>
                      <a:r>
                        <a:rPr lang="ar-AE" sz="1000"/>
                        <a:t>من أجل تسهيل وضمان سرعة معاملات القروض، تم تحديد الأفرع التالية لاستقبال ومتابعة معاملاتكم؛
-فرع المنصورية
-فرع القرين
-فرع الأندلس
-فرع جنوب السرة</a:t>
                      </a:r>
                      <a:endParaRPr lang="en-US" sz="1000"/>
                    </a:p>
                  </a:txBody>
                  <a:tcPr/>
                </a:tc>
                <a:tc>
                  <a:txBody>
                    <a:bodyPr/>
                    <a:lstStyle/>
                    <a:p>
                      <a:r>
                        <a:rPr lang="en-US" sz="1000"/>
                        <a:t>138</a:t>
                      </a:r>
                      <a:endParaRPr lang="en-US" sz="1000"/>
                    </a:p>
                  </a:txBody>
                  <a:tcPr/>
                </a:tc>
                <a:tc>
                  <a:txBody>
                    <a:bodyPr/>
                    <a:lstStyle/>
                    <a:p>
                      <a:r>
                        <a:rPr lang="en-US" sz="1000"/>
                        <a:t>2</a:t>
                      </a:r>
                      <a:endParaRPr lang="en-US" sz="1000"/>
                    </a:p>
                  </a:txBody>
                  <a:tcPr/>
                </a:tc>
                <a:tc>
                  <a:txBody>
                    <a:bodyPr/>
                    <a:lstStyle/>
                    <a:p>
                      <a:r>
                        <a:rPr lang="en-US" sz="1000"/>
                        <a:t>0.6954%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25299333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2354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8496031"/>
                    </a:ext>
                  </a:extLst>
                </a:gridCol>
                <a:gridCol w="987552">
                  <a:extLst>
                    <a:ext uri="{9D8B030D-6E8A-4147-A177-3AD203B41FA5}">
                      <a16:colId xmlns:a16="http://schemas.microsoft.com/office/drawing/2014/main" val="2440227699"/>
                    </a:ext>
                  </a:extLst>
                </a:gridCol>
                <a:gridCol w="987552">
                  <a:extLst>
                    <a:ext uri="{9D8B030D-6E8A-4147-A177-3AD203B41FA5}">
                      <a16:colId xmlns:a16="http://schemas.microsoft.com/office/drawing/2014/main" val="783262790"/>
                    </a:ext>
                  </a:extLst>
                </a:gridCol>
                <a:gridCol w="987552">
                  <a:extLst>
                    <a:ext uri="{9D8B030D-6E8A-4147-A177-3AD203B41FA5}">
                      <a16:colId xmlns:a16="http://schemas.microsoft.com/office/drawing/2014/main" val="2410666042"/>
                    </a:ext>
                  </a:extLst>
                </a:gridCol>
                <a:gridCol w="987552">
                  <a:extLst>
                    <a:ext uri="{9D8B030D-6E8A-4147-A177-3AD203B41FA5}">
                      <a16:colId xmlns:a16="http://schemas.microsoft.com/office/drawing/2014/main" val="330884591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865227147"/>
                  </a:ext>
                </a:extLst>
              </a:tr>
              <a:tr h="370840">
                <a:tc>
                  <a:txBody>
                    <a:bodyPr/>
                    <a:lstStyle/>
                    <a:p>
                      <a:r>
                        <a:rPr lang="en-US" sz="1000" b="1"/>
                        <a:t>warba_bank (Warba Bank </a:t>
                      </a:r>
                      <a:r>
                        <a:rPr lang="ar-AE" sz="1000" b="1"/>
                        <a:t>بنك وربة) - 2016-12-18 15:01:25</a:t>
                      </a:r>
                      <a:r>
                        <a:rPr lang="ar-AE" sz="1000"/>
                        <a:t>
اختيار #الكويت عاصمة للثقافة العربية لعام 2022 
#بنك_وربة #نتميز_بالحلول</a:t>
                      </a:r>
                      <a:endParaRPr lang="en-US" sz="1000"/>
                    </a:p>
                  </a:txBody>
                  <a:tcPr/>
                </a:tc>
                <a:tc>
                  <a:txBody>
                    <a:bodyPr/>
                    <a:lstStyle/>
                    <a:p>
                      <a:r>
                        <a:rPr lang="en-US" sz="1000"/>
                        <a:t>508</a:t>
                      </a:r>
                      <a:endParaRPr lang="en-US" sz="1000"/>
                    </a:p>
                  </a:txBody>
                  <a:tcPr/>
                </a:tc>
                <a:tc>
                  <a:txBody>
                    <a:bodyPr/>
                    <a:lstStyle/>
                    <a:p>
                      <a:r>
                        <a:rPr lang="en-US" sz="1000"/>
                        <a:t>10</a:t>
                      </a:r>
                      <a:endParaRPr lang="en-US" sz="1000"/>
                    </a:p>
                  </a:txBody>
                  <a:tcPr/>
                </a:tc>
                <a:tc>
                  <a:txBody>
                    <a:bodyPr/>
                    <a:lstStyle/>
                    <a:p>
                      <a:r>
                        <a:rPr lang="en-US" sz="1000"/>
                        <a:t>0.8659%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45878613"/>
                  </a:ext>
                </a:extLst>
              </a:tr>
              <a:tr h="370840">
                <a:tc>
                  <a:txBody>
                    <a:bodyPr/>
                    <a:lstStyle/>
                    <a:p>
                      <a:r>
                        <a:rPr lang="en-US" sz="1000" b="1"/>
                        <a:t>altijaricbk (Commercial Bank Of Kuwait) - 2016-12-18 14:08:07</a:t>
                      </a:r>
                      <a:r>
                        <a:rPr lang="en-US" sz="1000"/>
                        <a:t>
💚</a:t>
                      </a:r>
                      <a:r>
                        <a:rPr lang="ar-AE" sz="1000"/>
                        <a:t>حرية الإستخدام أينما كنت 
بطاقة التجاري مسبقة الدفع هي الإختيار الأمثل، حيث تمنحك إمكانية التسوق عبر الإنترنت والتسوق الإعتيادي. بالإضافة إلى السحب من أجهزة الـ </a:t>
                      </a:r>
                      <a:r>
                        <a:rPr lang="en-US" sz="1000"/>
                        <a:t>ATM </a:t>
                      </a:r>
                      <a:r>
                        <a:rPr lang="ar-AE" sz="1000"/>
                        <a:t>من داخل وخارج الكويت.</a:t>
                      </a:r>
                      <a:endParaRPr lang="en-US" sz="1000"/>
                    </a:p>
                  </a:txBody>
                  <a:tcPr/>
                </a:tc>
                <a:tc>
                  <a:txBody>
                    <a:bodyPr/>
                    <a:lstStyle/>
                    <a:p>
                      <a:r>
                        <a:rPr lang="en-US" sz="1000"/>
                        <a:t>123</a:t>
                      </a:r>
                      <a:endParaRPr lang="en-US" sz="1000"/>
                    </a:p>
                  </a:txBody>
                  <a:tcPr/>
                </a:tc>
                <a:tc>
                  <a:txBody>
                    <a:bodyPr/>
                    <a:lstStyle/>
                    <a:p>
                      <a:r>
                        <a:rPr lang="en-US" sz="1000"/>
                        <a:t>2</a:t>
                      </a:r>
                      <a:endParaRPr lang="en-US" sz="1000"/>
                    </a:p>
                  </a:txBody>
                  <a:tcPr/>
                </a:tc>
                <a:tc>
                  <a:txBody>
                    <a:bodyPr/>
                    <a:lstStyle/>
                    <a:p>
                      <a:r>
                        <a:rPr lang="en-US" sz="1000"/>
                        <a:t>0.6209%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666185368"/>
                  </a:ext>
                </a:extLst>
              </a:tr>
              <a:tr h="370840">
                <a:tc>
                  <a:txBody>
                    <a:bodyPr/>
                    <a:lstStyle/>
                    <a:p>
                      <a:r>
                        <a:rPr lang="en-US" sz="1000" b="1"/>
                        <a:t>burganbankkuwait (Burgan Bank) - 2016-12-18 14:00:25</a:t>
                      </a:r>
                      <a:r>
                        <a:rPr lang="en-US" sz="1000"/>
                        <a:t>
.
</a:t>
                      </a:r>
                      <a:r>
                        <a:rPr lang="ar-AE" sz="1000"/>
                        <a:t>سيتم ايداع بدل الكتب لطلبة الكلية الأسترالية اليوم</a:t>
                      </a:r>
                      <a:endParaRPr lang="en-US" sz="1000"/>
                    </a:p>
                  </a:txBody>
                  <a:tcPr/>
                </a:tc>
                <a:tc>
                  <a:txBody>
                    <a:bodyPr/>
                    <a:lstStyle/>
                    <a:p>
                      <a:r>
                        <a:rPr lang="en-US" sz="1000"/>
                        <a:t>116</a:t>
                      </a:r>
                      <a:endParaRPr lang="en-US" sz="1000"/>
                    </a:p>
                  </a:txBody>
                  <a:tcPr/>
                </a:tc>
                <a:tc>
                  <a:txBody>
                    <a:bodyPr/>
                    <a:lstStyle/>
                    <a:p>
                      <a:r>
                        <a:rPr lang="en-US" sz="1000"/>
                        <a:t>10</a:t>
                      </a:r>
                      <a:endParaRPr lang="en-US" sz="1000"/>
                    </a:p>
                  </a:txBody>
                  <a:tcPr/>
                </a:tc>
                <a:tc>
                  <a:txBody>
                    <a:bodyPr/>
                    <a:lstStyle/>
                    <a:p>
                      <a:r>
                        <a:rPr lang="en-US" sz="1000"/>
                        <a:t>1.2694%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956683914"/>
                  </a:ext>
                </a:extLst>
              </a:tr>
              <a:tr h="370840">
                <a:tc>
                  <a:txBody>
                    <a:bodyPr/>
                    <a:lstStyle/>
                    <a:p>
                      <a:r>
                        <a:rPr lang="en-US" sz="1000" b="1"/>
                        <a:t>nbkgroup (National Bank of Kuwait) - 2016-12-18 13:57:56</a:t>
                      </a:r>
                      <a:r>
                        <a:rPr lang="en-US" sz="1000"/>
                        <a:t>
#NBKServices
</a:t>
                      </a:r>
                      <a:r>
                        <a:rPr lang="ar-AE" sz="1000"/>
                        <a:t>الآن، يمكنك الدفع بمنتهى السرعة والسهولة مع بطاقات </a:t>
                      </a:r>
                      <a:r>
                        <a:rPr lang="en-US" sz="1000"/>
                        <a:t>Tap &amp; Pay NBK </a:t>
                      </a:r>
                      <a:r>
                        <a:rPr lang="ar-AE" sz="1000"/>
                        <a:t>التي تدعم تقنية جديدة من نوعها للدفع بمجرد تمرير بطاقتك. للمزيد 1801801
</a:t>
                      </a:r>
                      <a:r>
                        <a:rPr lang="en-US" sz="1000"/>
                        <a:t>Transactions are now faster and more convenient with NBK Tap &amp; Pay.  NBK Cards now facilitate contactless transactions! Call 1801801 for more information!</a:t>
                      </a:r>
                      <a:endParaRPr lang="en-US" sz="1000"/>
                    </a:p>
                  </a:txBody>
                  <a:tcPr/>
                </a:tc>
                <a:tc>
                  <a:txBody>
                    <a:bodyPr/>
                    <a:lstStyle/>
                    <a:p>
                      <a:r>
                        <a:rPr lang="en-US" sz="1000"/>
                        <a:t>1234</a:t>
                      </a:r>
                      <a:endParaRPr lang="en-US" sz="1000"/>
                    </a:p>
                  </a:txBody>
                  <a:tcPr/>
                </a:tc>
                <a:tc>
                  <a:txBody>
                    <a:bodyPr/>
                    <a:lstStyle/>
                    <a:p>
                      <a:r>
                        <a:rPr lang="en-US" sz="1000"/>
                        <a:t>93</a:t>
                      </a:r>
                      <a:endParaRPr lang="en-US" sz="1000"/>
                    </a:p>
                  </a:txBody>
                  <a:tcPr/>
                </a:tc>
                <a:tc>
                  <a:txBody>
                    <a:bodyPr/>
                    <a:lstStyle/>
                    <a:p>
                      <a:r>
                        <a:rPr lang="en-US" sz="1000"/>
                        <a:t>0.5660%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964238099"/>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3039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57924773"/>
                    </a:ext>
                  </a:extLst>
                </a:gridCol>
                <a:gridCol w="987552">
                  <a:extLst>
                    <a:ext uri="{9D8B030D-6E8A-4147-A177-3AD203B41FA5}">
                      <a16:colId xmlns:a16="http://schemas.microsoft.com/office/drawing/2014/main" val="1554443803"/>
                    </a:ext>
                  </a:extLst>
                </a:gridCol>
                <a:gridCol w="987552">
                  <a:extLst>
                    <a:ext uri="{9D8B030D-6E8A-4147-A177-3AD203B41FA5}">
                      <a16:colId xmlns:a16="http://schemas.microsoft.com/office/drawing/2014/main" val="356409406"/>
                    </a:ext>
                  </a:extLst>
                </a:gridCol>
                <a:gridCol w="987552">
                  <a:extLst>
                    <a:ext uri="{9D8B030D-6E8A-4147-A177-3AD203B41FA5}">
                      <a16:colId xmlns:a16="http://schemas.microsoft.com/office/drawing/2014/main" val="2458870519"/>
                    </a:ext>
                  </a:extLst>
                </a:gridCol>
                <a:gridCol w="987552">
                  <a:extLst>
                    <a:ext uri="{9D8B030D-6E8A-4147-A177-3AD203B41FA5}">
                      <a16:colId xmlns:a16="http://schemas.microsoft.com/office/drawing/2014/main" val="3266849210"/>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75523950"/>
                  </a:ext>
                </a:extLst>
              </a:tr>
              <a:tr h="370840">
                <a:tc>
                  <a:txBody>
                    <a:bodyPr/>
                    <a:lstStyle/>
                    <a:p>
                      <a:r>
                        <a:rPr lang="en-US" sz="1000" b="1"/>
                        <a:t>bankboubyan (</a:t>
                      </a:r>
                      <a:r>
                        <a:rPr lang="ar-AE" sz="1000" b="1"/>
                        <a:t>بنك بوبيان</a:t>
                      </a:r>
                      <a:r>
                        <a:rPr lang="en-US" sz="1000" b="1"/>
                        <a:t>⠀⠀⠀) - 2016-12-18 13:13:07</a:t>
                      </a:r>
                      <a:r>
                        <a:rPr lang="en-US" sz="1000"/>
                        <a:t>
:
</a:t>
                      </a:r>
                      <a:r>
                        <a:rPr lang="ar-AE" sz="1000"/>
                        <a:t>توقّع نتيجة مباراة  أرسنال </a:t>
                      </a:r>
                      <a:r>
                        <a:rPr lang="en-US" sz="1000"/>
                        <a:t>x </a:t>
                      </a:r>
                      <a:r>
                        <a:rPr lang="ar-AE" sz="1000"/>
                        <a:t>مانشستر سيتي وقد تربح 100 د.ك 
آخر موعد لاحتساب التوقعات اليوم الساعة 7 مساء.
سيتم إعلان إسم الفائز يوم الخميس 22  ديسمبر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4794</a:t>
                      </a:r>
                      <a:endParaRPr lang="en-US" sz="1000"/>
                    </a:p>
                  </a:txBody>
                  <a:tcPr/>
                </a:tc>
                <a:tc>
                  <a:txBody>
                    <a:bodyPr/>
                    <a:lstStyle/>
                    <a:p>
                      <a:r>
                        <a:rPr lang="en-US" sz="1000"/>
                        <a:t>6541</a:t>
                      </a:r>
                      <a:endParaRPr lang="en-US" sz="1000"/>
                    </a:p>
                  </a:txBody>
                  <a:tcPr/>
                </a:tc>
                <a:tc>
                  <a:txBody>
                    <a:bodyPr/>
                    <a:lstStyle/>
                    <a:p>
                      <a:r>
                        <a:rPr lang="en-US" sz="1000"/>
                        <a:t>5.9386%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817650298"/>
                  </a:ext>
                </a:extLst>
              </a:tr>
              <a:tr h="370840">
                <a:tc>
                  <a:txBody>
                    <a:bodyPr/>
                    <a:lstStyle/>
                    <a:p>
                      <a:r>
                        <a:rPr lang="en-US" sz="1000" b="1"/>
                        <a:t>nbkgroup (National Bank of Kuwait) - 2016-12-18 13:02:55</a:t>
                      </a:r>
                      <a:r>
                        <a:rPr lang="en-US" sz="1000"/>
                        <a:t>
#NBKCompetitions
</a:t>
                      </a:r>
                      <a:r>
                        <a:rPr lang="ar-AE" sz="1000"/>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22/12/2016</a:t>
                      </a:r>
                      <a:endParaRPr lang="en-US" sz="1000"/>
                    </a:p>
                  </a:txBody>
                  <a:tcPr/>
                </a:tc>
                <a:tc>
                  <a:txBody>
                    <a:bodyPr/>
                    <a:lstStyle/>
                    <a:p>
                      <a:r>
                        <a:rPr lang="en-US" sz="1000"/>
                        <a:t>4136</a:t>
                      </a:r>
                      <a:endParaRPr lang="en-US" sz="1000"/>
                    </a:p>
                  </a:txBody>
                  <a:tcPr/>
                </a:tc>
                <a:tc>
                  <a:txBody>
                    <a:bodyPr/>
                    <a:lstStyle/>
                    <a:p>
                      <a:r>
                        <a:rPr lang="en-US" sz="1000"/>
                        <a:t>4649</a:t>
                      </a:r>
                      <a:endParaRPr lang="en-US" sz="1000"/>
                    </a:p>
                  </a:txBody>
                  <a:tcPr/>
                </a:tc>
                <a:tc>
                  <a:txBody>
                    <a:bodyPr/>
                    <a:lstStyle/>
                    <a:p>
                      <a:r>
                        <a:rPr lang="en-US" sz="1000"/>
                        <a:t>3.7468%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30491156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9919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- 5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00299461"/>
                    </a:ext>
                  </a:extLst>
                </a:gridCol>
                <a:gridCol w="987552">
                  <a:extLst>
                    <a:ext uri="{9D8B030D-6E8A-4147-A177-3AD203B41FA5}">
                      <a16:colId xmlns:a16="http://schemas.microsoft.com/office/drawing/2014/main" val="490098702"/>
                    </a:ext>
                  </a:extLst>
                </a:gridCol>
                <a:gridCol w="987552">
                  <a:extLst>
                    <a:ext uri="{9D8B030D-6E8A-4147-A177-3AD203B41FA5}">
                      <a16:colId xmlns:a16="http://schemas.microsoft.com/office/drawing/2014/main" val="2057943019"/>
                    </a:ext>
                  </a:extLst>
                </a:gridCol>
                <a:gridCol w="987552">
                  <a:extLst>
                    <a:ext uri="{9D8B030D-6E8A-4147-A177-3AD203B41FA5}">
                      <a16:colId xmlns:a16="http://schemas.microsoft.com/office/drawing/2014/main" val="4198388373"/>
                    </a:ext>
                  </a:extLst>
                </a:gridCol>
                <a:gridCol w="987552">
                  <a:extLst>
                    <a:ext uri="{9D8B030D-6E8A-4147-A177-3AD203B41FA5}">
                      <a16:colId xmlns:a16="http://schemas.microsoft.com/office/drawing/2014/main" val="413279103"/>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362453940"/>
                  </a:ext>
                </a:extLst>
              </a:tr>
              <a:tr h="370840">
                <a:tc>
                  <a:txBody>
                    <a:bodyPr/>
                    <a:lstStyle/>
                    <a:p>
                      <a:r>
                        <a:rPr lang="en-US" sz="1000" b="1"/>
                        <a:t>gulf_bank (Gulf Bank - </a:t>
                      </a:r>
                      <a:r>
                        <a:rPr lang="ar-AE" sz="1000" b="1"/>
                        <a:t>بنك الخليج) - 2016-12-18 12:49:16</a:t>
                      </a:r>
                      <a:r>
                        <a:rPr lang="ar-AE" sz="1000"/>
                        <a:t>
مبروك للرابحين في السحب اليومي من الدانة
</a:t>
                      </a:r>
                      <a:r>
                        <a:rPr lang="en-US" sz="1000"/>
                        <a:t>Congratulations to the Al Danah daily winners draw</a:t>
                      </a:r>
                      <a:endParaRPr lang="en-US" sz="1000"/>
                    </a:p>
                  </a:txBody>
                  <a:tcPr/>
                </a:tc>
                <a:tc>
                  <a:txBody>
                    <a:bodyPr/>
                    <a:lstStyle/>
                    <a:p>
                      <a:r>
                        <a:rPr lang="en-US" sz="1000"/>
                        <a:t>587</a:t>
                      </a:r>
                      <a:endParaRPr lang="en-US" sz="1000"/>
                    </a:p>
                  </a:txBody>
                  <a:tcPr/>
                </a:tc>
                <a:tc>
                  <a:txBody>
                    <a:bodyPr/>
                    <a:lstStyle/>
                    <a:p>
                      <a:r>
                        <a:rPr lang="en-US" sz="1000"/>
                        <a:t>42</a:t>
                      </a:r>
                      <a:endParaRPr lang="en-US" sz="1000"/>
                    </a:p>
                  </a:txBody>
                  <a:tcPr/>
                </a:tc>
                <a:tc>
                  <a:txBody>
                    <a:bodyPr/>
                    <a:lstStyle/>
                    <a:p>
                      <a:r>
                        <a:rPr lang="en-US" sz="1000"/>
                        <a:t>0.8081%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899989388"/>
                  </a:ext>
                </a:extLst>
              </a:tr>
              <a:tr h="370840">
                <a:tc>
                  <a:txBody>
                    <a:bodyPr/>
                    <a:lstStyle/>
                    <a:p>
                      <a:r>
                        <a:rPr lang="en-US" sz="1000" b="1"/>
                        <a:t>nbkgroup (National Bank of Kuwait) - 2016-12-18 12:26:32</a:t>
                      </a:r>
                      <a:r>
                        <a:rPr lang="en-US" sz="1000"/>
                        <a:t>
#NBKServices
</a:t>
                      </a:r>
                      <a:r>
                        <a:rPr lang="ar-AE" sz="1000"/>
                        <a:t>يطلق بنك الكويت الوطني بحضور الإدارة التنفيذية خدمة دفع جديدة بمنتهى السرعة والسهولة مع بطاقات </a:t>
                      </a:r>
                      <a:r>
                        <a:rPr lang="en-US" sz="1000"/>
                        <a:t>Tap &amp; Pay NBK </a:t>
                      </a:r>
                      <a:r>
                        <a:rPr lang="ar-AE" sz="1000"/>
                        <a:t>التي تدعم تقنية جديدة من نوعها للدفع بمجرد تمرير بطاقتك. للمزيد 1801801
@</a:t>
                      </a:r>
                      <a:r>
                        <a:rPr lang="en-US" sz="1000"/>
                        <a:t>magnet.kw</a:t>
                      </a:r>
                      <a:endParaRPr lang="en-US" sz="1000"/>
                    </a:p>
                  </a:txBody>
                  <a:tcPr/>
                </a:tc>
                <a:tc>
                  <a:txBody>
                    <a:bodyPr/>
                    <a:lstStyle/>
                    <a:p>
                      <a:r>
                        <a:rPr lang="en-US" sz="1000"/>
                        <a:t>997</a:t>
                      </a:r>
                      <a:endParaRPr lang="en-US" sz="1000"/>
                    </a:p>
                  </a:txBody>
                  <a:tcPr/>
                </a:tc>
                <a:tc>
                  <a:txBody>
                    <a:bodyPr/>
                    <a:lstStyle/>
                    <a:p>
                      <a:r>
                        <a:rPr lang="en-US" sz="1000"/>
                        <a:t>24</a:t>
                      </a:r>
                      <a:endParaRPr lang="en-US" sz="1000"/>
                    </a:p>
                  </a:txBody>
                  <a:tcPr/>
                </a:tc>
                <a:tc>
                  <a:txBody>
                    <a:bodyPr/>
                    <a:lstStyle/>
                    <a:p>
                      <a:r>
                        <a:rPr lang="en-US" sz="1000"/>
                        <a:t>0.4355%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77941818"/>
                  </a:ext>
                </a:extLst>
              </a:tr>
              <a:tr h="370840">
                <a:tc>
                  <a:txBody>
                    <a:bodyPr/>
                    <a:lstStyle/>
                    <a:p>
                      <a:r>
                        <a:rPr lang="en-US" sz="1000" b="1"/>
                        <a:t>kfhgroup (Kuwait Finance House) - 2016-12-18 12:20:56</a:t>
                      </a:r>
                      <a:r>
                        <a:rPr lang="en-US" sz="1000"/>
                        <a:t>
</a:t>
                      </a:r>
                      <a:r>
                        <a:rPr lang="ar-AE" sz="1000"/>
                        <a:t>لقطات من مشاركتنا اليوم بمعرض الصحة والغذاء المختص بذوي الإعاقة</a:t>
                      </a:r>
                      <a:endParaRPr lang="en-US" sz="1000"/>
                    </a:p>
                  </a:txBody>
                  <a:tcPr/>
                </a:tc>
                <a:tc>
                  <a:txBody>
                    <a:bodyPr/>
                    <a:lstStyle/>
                    <a:p>
                      <a:r>
                        <a:rPr lang="en-US" sz="1000"/>
                        <a:t>556</a:t>
                      </a:r>
                      <a:endParaRPr lang="en-US" sz="1000"/>
                    </a:p>
                  </a:txBody>
                  <a:tcPr/>
                </a:tc>
                <a:tc>
                  <a:txBody>
                    <a:bodyPr/>
                    <a:lstStyle/>
                    <a:p>
                      <a:r>
                        <a:rPr lang="en-US" sz="1000"/>
                        <a:t>21</a:t>
                      </a:r>
                      <a:endParaRPr lang="en-US" sz="1000"/>
                    </a:p>
                  </a:txBody>
                  <a:tcPr/>
                </a:tc>
                <a:tc>
                  <a:txBody>
                    <a:bodyPr/>
                    <a:lstStyle/>
                    <a:p>
                      <a:r>
                        <a:rPr lang="en-US" sz="1000"/>
                        <a:t>0.3299%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69329667"/>
                  </a:ext>
                </a:extLst>
              </a:tr>
              <a:tr h="370840">
                <a:tc>
                  <a:txBody>
                    <a:bodyPr/>
                    <a:lstStyle/>
                    <a:p>
                      <a:r>
                        <a:rPr lang="en-US" sz="1000" b="1"/>
                        <a:t>bankboubyan (</a:t>
                      </a:r>
                      <a:r>
                        <a:rPr lang="ar-AE" sz="1000" b="1"/>
                        <a:t>بنك بوبيان</a:t>
                      </a:r>
                      <a:r>
                        <a:rPr lang="en-US" sz="1000" b="1"/>
                        <a:t>⠀⠀⠀) - 2016-12-18 12:20:17</a:t>
                      </a:r>
                      <a:r>
                        <a:rPr lang="en-US" sz="1000"/>
                        <a:t>
:
</a:t>
                      </a:r>
                      <a:r>
                        <a:rPr lang="ar-AE" sz="1000"/>
                        <a:t>حصري لعملاء  </a:t>
                      </a:r>
                      <a:r>
                        <a:rPr lang="en-US" sz="1000"/>
                        <a:t>CLICK 
</a:t>
                      </a:r>
                      <a:r>
                        <a:rPr lang="ar-AE" sz="1000"/>
                        <a:t>ترقّبوا الرمز الخاص بعرض </a:t>
                      </a:r>
                      <a:r>
                        <a:rPr lang="en-US" sz="1000"/>
                        <a:t>Carriage </a:t>
                      </a:r>
                      <a:r>
                        <a:rPr lang="ar-AE" sz="1000"/>
                        <a:t>للحصول على خصم يصل لغاية 10 د.ك عبر إشعارات تطبيق بوبيان موبايل. 
عليكم بالعافية! 
تُطَبّق شروط وأحكام
 </a:t>
                      </a:r>
                      <a:r>
                        <a:rPr lang="en-US" sz="1000"/>
                        <a:t>Carriage. 
</a:t>
                      </a:r>
                      <a:r>
                        <a:rPr lang="ar-AE" sz="1000"/>
                        <a:t>لاتنسى تفعيل الإشعارات في تطبيق بوبيان موبايل لتصلك عروضنا في المستقبل. 
#</a:t>
                      </a:r>
                      <a:r>
                        <a:rPr lang="en-US" sz="1000"/>
                        <a:t>BoubyanPromotions</a:t>
                      </a:r>
                      <a:endParaRPr lang="en-US" sz="1000"/>
                    </a:p>
                  </a:txBody>
                  <a:tcPr/>
                </a:tc>
                <a:tc>
                  <a:txBody>
                    <a:bodyPr/>
                    <a:lstStyle/>
                    <a:p>
                      <a:r>
                        <a:rPr lang="en-US" sz="1000"/>
                        <a:t>1419</a:t>
                      </a:r>
                      <a:endParaRPr lang="en-US" sz="1000"/>
                    </a:p>
                  </a:txBody>
                  <a:tcPr/>
                </a:tc>
                <a:tc>
                  <a:txBody>
                    <a:bodyPr/>
                    <a:lstStyle/>
                    <a:p>
                      <a:r>
                        <a:rPr lang="en-US" sz="1000"/>
                        <a:t>46</a:t>
                      </a:r>
                      <a:endParaRPr lang="en-US" sz="1000"/>
                    </a:p>
                  </a:txBody>
                  <a:tcPr/>
                </a:tc>
                <a:tc>
                  <a:txBody>
                    <a:bodyPr/>
                    <a:lstStyle/>
                    <a:p>
                      <a:r>
                        <a:rPr lang="en-US" sz="1000"/>
                        <a:t>0.7675%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94550100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0793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- 6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7607815"/>
                    </a:ext>
                  </a:extLst>
                </a:gridCol>
                <a:gridCol w="987552">
                  <a:extLst>
                    <a:ext uri="{9D8B030D-6E8A-4147-A177-3AD203B41FA5}">
                      <a16:colId xmlns:a16="http://schemas.microsoft.com/office/drawing/2014/main" val="2830062440"/>
                    </a:ext>
                  </a:extLst>
                </a:gridCol>
                <a:gridCol w="987552">
                  <a:extLst>
                    <a:ext uri="{9D8B030D-6E8A-4147-A177-3AD203B41FA5}">
                      <a16:colId xmlns:a16="http://schemas.microsoft.com/office/drawing/2014/main" val="2707000299"/>
                    </a:ext>
                  </a:extLst>
                </a:gridCol>
                <a:gridCol w="987552">
                  <a:extLst>
                    <a:ext uri="{9D8B030D-6E8A-4147-A177-3AD203B41FA5}">
                      <a16:colId xmlns:a16="http://schemas.microsoft.com/office/drawing/2014/main" val="1266636374"/>
                    </a:ext>
                  </a:extLst>
                </a:gridCol>
                <a:gridCol w="987552">
                  <a:extLst>
                    <a:ext uri="{9D8B030D-6E8A-4147-A177-3AD203B41FA5}">
                      <a16:colId xmlns:a16="http://schemas.microsoft.com/office/drawing/2014/main" val="1512041918"/>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995141852"/>
                  </a:ext>
                </a:extLst>
              </a:tr>
              <a:tr h="370840">
                <a:tc>
                  <a:txBody>
                    <a:bodyPr/>
                    <a:lstStyle/>
                    <a:p>
                      <a:r>
                        <a:rPr lang="en-US" sz="1000" b="1"/>
                        <a:t>burganbankkuwait (Burgan Bank) - 2016-12-18 12:17:57</a:t>
                      </a:r>
                      <a:r>
                        <a:rPr lang="en-US" sz="1000"/>
                        <a:t>
.
#BurganBankDraws #BurganBankWinners
#BurganBankYouth
</a:t>
                      </a:r>
                      <a:r>
                        <a:rPr lang="ar-AE" sz="1000"/>
                        <a:t>مبروك للفائزين الثلاثة في السحب الربع سنوي لحساب "</a:t>
                      </a:r>
                      <a:r>
                        <a:rPr lang="en-US" sz="1000"/>
                        <a:t>Youth" </a:t>
                      </a:r>
                      <a:r>
                        <a:rPr lang="ar-AE" sz="1000"/>
                        <a:t>للشباب ‎الجائزة الأولى: ١٠٠٠دك - عبير فهد مطلق المطيري
‎الجائزة الثانية: دخول مجاني غير محدود لشخصين في جراند سينماز - فهد نسيم محمد البلوشي
‎الجائزة الثالثة: دخول مجاني غير محدود لشخصين في جراند سينماز - لولوة سعد جاسم السويلم ‎
لتكون أحد الرابحين في جوائز حساب "</a:t>
                      </a:r>
                      <a:r>
                        <a:rPr lang="en-US" sz="1000"/>
                        <a:t>Youth" </a:t>
                      </a:r>
                      <a:r>
                        <a:rPr lang="ar-AE" sz="1000"/>
                        <a:t>للشباب كل ماعليك فعله هو تحويل مكافأتك الطلابيه ‎
</a:t>
                      </a:r>
                      <a:r>
                        <a:rPr lang="en-US" sz="1000"/>
                        <a:t>Congratulations to the "Youth" winners of the quarterly draw.
First Prize Winner: KD 1,000 - Abeer Fahad Motlaq Almutairi 
Second Prize Winner: Two free unlimited access voucher to grand cinemas - Fahad Naseem Mohammad Albloushi 
Third Prize Winner: Two free unlimited access voucher to grand cinemas - Loulwa Saad Jassim Alsawilem
To be the next "Youth" winner all you have to do is transfer your educational allowance.</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1.1586%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216045951"/>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9130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- 7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8041708"/>
                    </a:ext>
                  </a:extLst>
                </a:gridCol>
                <a:gridCol w="987552">
                  <a:extLst>
                    <a:ext uri="{9D8B030D-6E8A-4147-A177-3AD203B41FA5}">
                      <a16:colId xmlns:a16="http://schemas.microsoft.com/office/drawing/2014/main" val="1872805053"/>
                    </a:ext>
                  </a:extLst>
                </a:gridCol>
                <a:gridCol w="987552">
                  <a:extLst>
                    <a:ext uri="{9D8B030D-6E8A-4147-A177-3AD203B41FA5}">
                      <a16:colId xmlns:a16="http://schemas.microsoft.com/office/drawing/2014/main" val="1990038520"/>
                    </a:ext>
                  </a:extLst>
                </a:gridCol>
                <a:gridCol w="987552">
                  <a:extLst>
                    <a:ext uri="{9D8B030D-6E8A-4147-A177-3AD203B41FA5}">
                      <a16:colId xmlns:a16="http://schemas.microsoft.com/office/drawing/2014/main" val="2147007"/>
                    </a:ext>
                  </a:extLst>
                </a:gridCol>
                <a:gridCol w="987552">
                  <a:extLst>
                    <a:ext uri="{9D8B030D-6E8A-4147-A177-3AD203B41FA5}">
                      <a16:colId xmlns:a16="http://schemas.microsoft.com/office/drawing/2014/main" val="324032885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731052970"/>
                  </a:ext>
                </a:extLst>
              </a:tr>
              <a:tr h="370840">
                <a:tc>
                  <a:txBody>
                    <a:bodyPr/>
                    <a:lstStyle/>
                    <a:p>
                      <a:r>
                        <a:rPr lang="en-US" sz="1000" b="1"/>
                        <a:t>abk_kuwait (</a:t>
                      </a:r>
                      <a:r>
                        <a:rPr lang="ar-AE" sz="1000" b="1"/>
                        <a:t>البنك الأهلي الكويتي) - 2016-12-18 12:09:44</a:t>
                      </a:r>
                      <a:r>
                        <a:rPr lang="ar-AE" sz="1000"/>
                        <a:t>
يرعى البنك الأهلي الكويتي تخريج 20 طالبا من طلبة متلازمة الداون (</a:t>
                      </a:r>
                      <a:r>
                        <a:rPr lang="en-US" sz="1000"/>
                        <a:t>DS) </a:t>
                      </a:r>
                      <a:r>
                        <a:rPr lang="ar-AE" sz="1000"/>
                        <a:t>من الذين بذلوا جهودا متميزة وتخرجوا بنجاح من  ورش عمل صقل المهارات لمتلازمة الداون (</a:t>
                      </a:r>
                      <a:r>
                        <a:rPr lang="en-US" sz="1000"/>
                        <a:t>KDSS). </a:t>
                      </a:r>
                      <a:r>
                        <a:rPr lang="ar-AE" sz="1000"/>
                        <a:t>وقد تم تصميم ورش العمل هذه لتحسين المهارات الاجتماعية وزيادة وعي المصابين بمتلازمة الداون، لتأهيلهم للعيش بشكل أفضل والانخراط مع بقية أفراد المجتمع
#</a:t>
                      </a:r>
                      <a:r>
                        <a:rPr lang="en-US" sz="1000"/>
                        <a:t>abk_cares</a:t>
                      </a:r>
                      <a:endParaRPr lang="en-US" sz="1000"/>
                    </a:p>
                  </a:txBody>
                  <a:tcPr/>
                </a:tc>
                <a:tc>
                  <a:txBody>
                    <a:bodyPr/>
                    <a:lstStyle/>
                    <a:p>
                      <a:r>
                        <a:rPr lang="en-US" sz="1000"/>
                        <a:t>180</a:t>
                      </a:r>
                      <a:endParaRPr lang="en-US" sz="1000"/>
                    </a:p>
                  </a:txBody>
                  <a:tcPr/>
                </a:tc>
                <a:tc>
                  <a:txBody>
                    <a:bodyPr/>
                    <a:lstStyle/>
                    <a:p>
                      <a:r>
                        <a:rPr lang="en-US" sz="1000"/>
                        <a:t>5</a:t>
                      </a:r>
                      <a:endParaRPr lang="en-US" sz="1000"/>
                    </a:p>
                  </a:txBody>
                  <a:tcPr/>
                </a:tc>
                <a:tc>
                  <a:txBody>
                    <a:bodyPr/>
                    <a:lstStyle/>
                    <a:p>
                      <a:r>
                        <a:rPr lang="en-US" sz="1000"/>
                        <a:t>0.7269%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11465248"/>
                  </a:ext>
                </a:extLst>
              </a:tr>
              <a:tr h="370840">
                <a:tc>
                  <a:txBody>
                    <a:bodyPr/>
                    <a:lstStyle/>
                    <a:p>
                      <a:r>
                        <a:rPr lang="en-US" sz="1000" b="1"/>
                        <a:t>nbkgroup (National Bank of Kuwait) - 2016-12-18 11:47:59</a:t>
                      </a:r>
                      <a:r>
                        <a:rPr lang="en-US" sz="1000"/>
                        <a:t>
#NBKComminuty #NBKShabab 
</a:t>
                      </a:r>
                      <a:r>
                        <a:rPr lang="ar-AE" sz="1000"/>
                        <a:t>تعرفوا على علي ابو الحسن المدير التنفيذي واحد مؤسسين شركة تاب للدفع وتسهيل الدفع اونلاين الثلاثاء الساعة 7 مساءا في سرداب لاب للتسجيل عن طريق البايو @</a:t>
                      </a:r>
                      <a:r>
                        <a:rPr lang="en-US" sz="1000"/>
                        <a:t>sirdab_lab 
Meet the Co-Founder and CEO Ali Abulhasan of @gotapnow, a leading company in providing an innovative experience in electronic payments in Kuwait Tuesday, 20th of December at 7:00 PM at Sirdab Lab Sign up via the link in @sirdab_lab bio</a:t>
                      </a:r>
                      <a:endParaRPr lang="en-US" sz="1000"/>
                    </a:p>
                  </a:txBody>
                  <a:tcPr/>
                </a:tc>
                <a:tc>
                  <a:txBody>
                    <a:bodyPr/>
                    <a:lstStyle/>
                    <a:p>
                      <a:r>
                        <a:rPr lang="en-US" sz="1000"/>
                        <a:t>1111</a:t>
                      </a:r>
                      <a:endParaRPr lang="en-US" sz="1000"/>
                    </a:p>
                  </a:txBody>
                  <a:tcPr/>
                </a:tc>
                <a:tc>
                  <a:txBody>
                    <a:bodyPr/>
                    <a:lstStyle/>
                    <a:p>
                      <a:r>
                        <a:rPr lang="en-US" sz="1000"/>
                        <a:t>12</a:t>
                      </a:r>
                      <a:endParaRPr lang="en-US" sz="1000"/>
                    </a:p>
                  </a:txBody>
                  <a:tcPr/>
                </a:tc>
                <a:tc>
                  <a:txBody>
                    <a:bodyPr/>
                    <a:lstStyle/>
                    <a:p>
                      <a:r>
                        <a:rPr lang="en-US" sz="1000"/>
                        <a:t>0.4790%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98119387"/>
                  </a:ext>
                </a:extLst>
              </a:tr>
              <a:tr h="370840">
                <a:tc>
                  <a:txBody>
                    <a:bodyPr/>
                    <a:lstStyle/>
                    <a:p>
                      <a:r>
                        <a:rPr lang="en-US" sz="1000" b="1"/>
                        <a:t>warba_bank (Warba Bank </a:t>
                      </a:r>
                      <a:r>
                        <a:rPr lang="ar-AE" sz="1000" b="1"/>
                        <a:t>بنك وربة) - 2016-12-18 11:12:43</a:t>
                      </a:r>
                      <a:r>
                        <a:rPr lang="ar-AE" sz="1000"/>
                        <a:t>
لغة الضاد لغة القرآن وفخر العرب، ولسان الشعر، ومنطق الفصاحة
#اليوم_العالمي_للغة_العربية</a:t>
                      </a:r>
                      <a:endParaRPr lang="en-US" sz="1000"/>
                    </a:p>
                  </a:txBody>
                  <a:tcPr/>
                </a:tc>
                <a:tc>
                  <a:txBody>
                    <a:bodyPr/>
                    <a:lstStyle/>
                    <a:p>
                      <a:r>
                        <a:rPr lang="en-US" sz="1000"/>
                        <a:t>429</a:t>
                      </a:r>
                      <a:endParaRPr lang="en-US" sz="1000"/>
                    </a:p>
                  </a:txBody>
                  <a:tcPr/>
                </a:tc>
                <a:tc>
                  <a:txBody>
                    <a:bodyPr/>
                    <a:lstStyle/>
                    <a:p>
                      <a:r>
                        <a:rPr lang="en-US" sz="1000"/>
                        <a:t>2</a:t>
                      </a:r>
                      <a:endParaRPr lang="en-US" sz="1000"/>
                    </a:p>
                  </a:txBody>
                  <a:tcPr/>
                </a:tc>
                <a:tc>
                  <a:txBody>
                    <a:bodyPr/>
                    <a:lstStyle/>
                    <a:p>
                      <a:r>
                        <a:rPr lang="en-US" sz="1000"/>
                        <a:t>0.7205%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768252242"/>
                  </a:ext>
                </a:extLst>
              </a:tr>
              <a:tr h="370840">
                <a:tc>
                  <a:txBody>
                    <a:bodyPr/>
                    <a:lstStyle/>
                    <a:p>
                      <a:r>
                        <a:rPr lang="en-US" sz="1000" b="1"/>
                        <a:t>altijaricbk (Commercial Bank Of Kuwait) - 2016-12-18 11:00:55</a:t>
                      </a:r>
                      <a:r>
                        <a:rPr lang="en-US" sz="1000"/>
                        <a:t>
</a:t>
                      </a:r>
                      <a:r>
                        <a:rPr lang="ar-AE" sz="1000"/>
                        <a:t>نهنئ الفائزين بسحب النجمة اليومي من 11/12/2016 إلى 15/12/2016 وترقبوا السحب على ٢٥٠,٠٠٠ د.ك</a:t>
                      </a:r>
                      <a:endParaRPr lang="en-US" sz="1000"/>
                    </a:p>
                  </a:txBody>
                  <a:tcPr/>
                </a:tc>
                <a:tc>
                  <a:txBody>
                    <a:bodyPr/>
                    <a:lstStyle/>
                    <a:p>
                      <a:r>
                        <a:rPr lang="en-US" sz="1000"/>
                        <a:t>202</a:t>
                      </a:r>
                      <a:endParaRPr lang="en-US" sz="1000"/>
                    </a:p>
                  </a:txBody>
                  <a:tcPr/>
                </a:tc>
                <a:tc>
                  <a:txBody>
                    <a:bodyPr/>
                    <a:lstStyle/>
                    <a:p>
                      <a:r>
                        <a:rPr lang="en-US" sz="1000"/>
                        <a:t>25</a:t>
                      </a:r>
                      <a:endParaRPr lang="en-US" sz="1000"/>
                    </a:p>
                  </a:txBody>
                  <a:tcPr/>
                </a:tc>
                <a:tc>
                  <a:txBody>
                    <a:bodyPr/>
                    <a:lstStyle/>
                    <a:p>
                      <a:r>
                        <a:rPr lang="en-US" sz="1000"/>
                        <a:t>1.1276%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52364018"/>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869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- 8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6603883"/>
                    </a:ext>
                  </a:extLst>
                </a:gridCol>
                <a:gridCol w="987552">
                  <a:extLst>
                    <a:ext uri="{9D8B030D-6E8A-4147-A177-3AD203B41FA5}">
                      <a16:colId xmlns:a16="http://schemas.microsoft.com/office/drawing/2014/main" val="1232435078"/>
                    </a:ext>
                  </a:extLst>
                </a:gridCol>
                <a:gridCol w="987552">
                  <a:extLst>
                    <a:ext uri="{9D8B030D-6E8A-4147-A177-3AD203B41FA5}">
                      <a16:colId xmlns:a16="http://schemas.microsoft.com/office/drawing/2014/main" val="3452190940"/>
                    </a:ext>
                  </a:extLst>
                </a:gridCol>
                <a:gridCol w="987552">
                  <a:extLst>
                    <a:ext uri="{9D8B030D-6E8A-4147-A177-3AD203B41FA5}">
                      <a16:colId xmlns:a16="http://schemas.microsoft.com/office/drawing/2014/main" val="2173511800"/>
                    </a:ext>
                  </a:extLst>
                </a:gridCol>
                <a:gridCol w="987552">
                  <a:extLst>
                    <a:ext uri="{9D8B030D-6E8A-4147-A177-3AD203B41FA5}">
                      <a16:colId xmlns:a16="http://schemas.microsoft.com/office/drawing/2014/main" val="100943084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935410185"/>
                  </a:ext>
                </a:extLst>
              </a:tr>
              <a:tr h="370840">
                <a:tc>
                  <a:txBody>
                    <a:bodyPr/>
                    <a:lstStyle/>
                    <a:p>
                      <a:r>
                        <a:rPr lang="en-US" sz="1000" b="1"/>
                        <a:t>burganbankkuwait (Burgan Bank) - 2016-12-18 11:00:10</a:t>
                      </a:r>
                      <a:r>
                        <a:rPr lang="en-US" sz="1000"/>
                        <a:t>
.
#BurganBankDraws #BurganBankWinners #BurganBankYawmi 
</a:t>
                      </a:r>
                      <a:r>
                        <a:rPr lang="ar-AE" sz="1000"/>
                        <a:t>ممثل وزارة التجارة السيد عبدالعزيز اشكناني يعلن الرابح في سحب حساب يومي الربع السنوي والذي فاز ب ١٢٥٠٠٠ دينار، الف مبروك للفائز احمد خليفه راشد الشحومي</a:t>
                      </a:r>
                      <a:endParaRPr lang="en-US" sz="1000"/>
                    </a:p>
                  </a:txBody>
                  <a:tcPr/>
                </a:tc>
                <a:tc>
                  <a:txBody>
                    <a:bodyPr/>
                    <a:lstStyle/>
                    <a:p>
                      <a:r>
                        <a:rPr lang="en-US" sz="1000"/>
                        <a:t>109</a:t>
                      </a:r>
                      <a:endParaRPr lang="en-US" sz="1000"/>
                    </a:p>
                  </a:txBody>
                  <a:tcPr/>
                </a:tc>
                <a:tc>
                  <a:txBody>
                    <a:bodyPr/>
                    <a:lstStyle/>
                    <a:p>
                      <a:r>
                        <a:rPr lang="en-US" sz="1000"/>
                        <a:t>2</a:t>
                      </a:r>
                      <a:endParaRPr lang="en-US" sz="1000"/>
                    </a:p>
                  </a:txBody>
                  <a:tcPr/>
                </a:tc>
                <a:tc>
                  <a:txBody>
                    <a:bodyPr/>
                    <a:lstStyle/>
                    <a:p>
                      <a:r>
                        <a:rPr lang="en-US" sz="1000"/>
                        <a:t>1.1183%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65922318"/>
                  </a:ext>
                </a:extLst>
              </a:tr>
              <a:tr h="370840">
                <a:tc>
                  <a:txBody>
                    <a:bodyPr/>
                    <a:lstStyle/>
                    <a:p>
                      <a:r>
                        <a:rPr lang="en-US" sz="1000" b="1"/>
                        <a:t>nbkgroup (National Bank of Kuwait) - 2016-12-18 10:54:25</a:t>
                      </a:r>
                      <a:r>
                        <a:rPr lang="en-US" sz="1000"/>
                        <a:t>
#NBKOffers
</a:t>
                      </a:r>
                      <a:r>
                        <a:rPr lang="ar-AE" sz="1000"/>
                        <a:t>ضاعف نقاط مايلز إلى 6 مقابل كل 1 د.ك تنفقه باستخدام بطاقة </a:t>
                      </a:r>
                      <a:r>
                        <a:rPr lang="en-US" sz="1000"/>
                        <a:t>Visa Signature  </a:t>
                      </a:r>
                      <a:r>
                        <a:rPr lang="ar-AE" sz="1000"/>
                        <a:t>لدى قبله للسياحة والسفر. للمزيد </a:t>
                      </a:r>
                      <a:r>
                        <a:rPr lang="en-US" sz="1000"/>
                        <a:t>nbk.com/offers 
Double your NBK Miles Points to 6 with every KD1 when using your Visa Signature card at Qiblah Travel Agency! Visit nbk.com/offers 
@qiblahtravel</a:t>
                      </a:r>
                      <a:endParaRPr lang="en-US" sz="1000"/>
                    </a:p>
                  </a:txBody>
                  <a:tcPr/>
                </a:tc>
                <a:tc>
                  <a:txBody>
                    <a:bodyPr/>
                    <a:lstStyle/>
                    <a:p>
                      <a:r>
                        <a:rPr lang="en-US" sz="1000"/>
                        <a:t>1095</a:t>
                      </a:r>
                      <a:endParaRPr lang="en-US" sz="1000"/>
                    </a:p>
                  </a:txBody>
                  <a:tcPr/>
                </a:tc>
                <a:tc>
                  <a:txBody>
                    <a:bodyPr/>
                    <a:lstStyle/>
                    <a:p>
                      <a:r>
                        <a:rPr lang="en-US" sz="1000"/>
                        <a:t>29</a:t>
                      </a:r>
                      <a:endParaRPr lang="en-US" sz="1000"/>
                    </a:p>
                  </a:txBody>
                  <a:tcPr/>
                </a:tc>
                <a:tc>
                  <a:txBody>
                    <a:bodyPr/>
                    <a:lstStyle/>
                    <a:p>
                      <a:r>
                        <a:rPr lang="en-US" sz="1000"/>
                        <a:t>0.4794%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51793407"/>
                  </a:ext>
                </a:extLst>
              </a:tr>
              <a:tr h="370840">
                <a:tc>
                  <a:txBody>
                    <a:bodyPr/>
                    <a:lstStyle/>
                    <a:p>
                      <a:r>
                        <a:rPr lang="en-US" sz="1000" b="1"/>
                        <a:t>burganbankkuwait (Burgan Bank) - 2016-12-18 10:33:26</a:t>
                      </a:r>
                      <a:r>
                        <a:rPr lang="en-US" sz="1000"/>
                        <a:t>
.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116</a:t>
                      </a:r>
                      <a:endParaRPr lang="en-US" sz="1000"/>
                    </a:p>
                  </a:txBody>
                  <a:tcPr/>
                </a:tc>
                <a:tc>
                  <a:txBody>
                    <a:bodyPr/>
                    <a:lstStyle/>
                    <a:p>
                      <a:r>
                        <a:rPr lang="en-US" sz="1000"/>
                        <a:t>7</a:t>
                      </a:r>
                      <a:endParaRPr lang="en-US" sz="1000"/>
                    </a:p>
                  </a:txBody>
                  <a:tcPr/>
                </a:tc>
                <a:tc>
                  <a:txBody>
                    <a:bodyPr/>
                    <a:lstStyle/>
                    <a:p>
                      <a:r>
                        <a:rPr lang="en-US" sz="1000"/>
                        <a:t>1.2392%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61324738"/>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8704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- 9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92855479"/>
                    </a:ext>
                  </a:extLst>
                </a:gridCol>
                <a:gridCol w="987552">
                  <a:extLst>
                    <a:ext uri="{9D8B030D-6E8A-4147-A177-3AD203B41FA5}">
                      <a16:colId xmlns:a16="http://schemas.microsoft.com/office/drawing/2014/main" val="3637313247"/>
                    </a:ext>
                  </a:extLst>
                </a:gridCol>
                <a:gridCol w="987552">
                  <a:extLst>
                    <a:ext uri="{9D8B030D-6E8A-4147-A177-3AD203B41FA5}">
                      <a16:colId xmlns:a16="http://schemas.microsoft.com/office/drawing/2014/main" val="3485539293"/>
                    </a:ext>
                  </a:extLst>
                </a:gridCol>
                <a:gridCol w="987552">
                  <a:extLst>
                    <a:ext uri="{9D8B030D-6E8A-4147-A177-3AD203B41FA5}">
                      <a16:colId xmlns:a16="http://schemas.microsoft.com/office/drawing/2014/main" val="2451491214"/>
                    </a:ext>
                  </a:extLst>
                </a:gridCol>
                <a:gridCol w="987552">
                  <a:extLst>
                    <a:ext uri="{9D8B030D-6E8A-4147-A177-3AD203B41FA5}">
                      <a16:colId xmlns:a16="http://schemas.microsoft.com/office/drawing/2014/main" val="64526738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609493938"/>
                  </a:ext>
                </a:extLst>
              </a:tr>
              <a:tr h="370840">
                <a:tc>
                  <a:txBody>
                    <a:bodyPr/>
                    <a:lstStyle/>
                    <a:p>
                      <a:r>
                        <a:rPr lang="en-US" sz="1000" b="1"/>
                        <a:t>gulf_bank (Gulf Bank - </a:t>
                      </a:r>
                      <a:r>
                        <a:rPr lang="ar-AE" sz="1000" b="1"/>
                        <a:t>بنك الخليج) - 2016-12-18 10:30:21</a:t>
                      </a:r>
                      <a:r>
                        <a:rPr lang="ar-AE" sz="1000"/>
                        <a:t>
مبروك للرابح 100 د.ك
يرجى مخطابتنا على </a:t>
                      </a:r>
                      <a:r>
                        <a:rPr lang="en-US" sz="1000"/>
                        <a:t>socialmedia@gulfbank.com.kw </a:t>
                      </a:r>
                      <a:r>
                        <a:rPr lang="ar-AE" sz="1000"/>
                        <a:t>وذلك لتزويدنا بالتفاصيل
في حال لم يتم استلام الجائزه خلال شهر من تاريخ الاعلان سيتم الغائها 
@</a:t>
                      </a:r>
                      <a:r>
                        <a:rPr lang="en-US" sz="1000"/>
                        <a:t>hanialkayed</a:t>
                      </a:r>
                      <a:endParaRPr lang="en-US" sz="1000"/>
                    </a:p>
                  </a:txBody>
                  <a:tcPr/>
                </a:tc>
                <a:tc>
                  <a:txBody>
                    <a:bodyPr/>
                    <a:lstStyle/>
                    <a:p>
                      <a:r>
                        <a:rPr lang="en-US" sz="1000"/>
                        <a:t>457</a:t>
                      </a:r>
                      <a:endParaRPr lang="en-US" sz="1000"/>
                    </a:p>
                  </a:txBody>
                  <a:tcPr/>
                </a:tc>
                <a:tc>
                  <a:txBody>
                    <a:bodyPr/>
                    <a:lstStyle/>
                    <a:p>
                      <a:r>
                        <a:rPr lang="en-US" sz="1000"/>
                        <a:t>22</a:t>
                      </a:r>
                      <a:endParaRPr lang="en-US" sz="1000"/>
                    </a:p>
                  </a:txBody>
                  <a:tcPr/>
                </a:tc>
                <a:tc>
                  <a:txBody>
                    <a:bodyPr/>
                    <a:lstStyle/>
                    <a:p>
                      <a:r>
                        <a:rPr lang="en-US" sz="1000"/>
                        <a:t>0.6154%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8199774"/>
                  </a:ext>
                </a:extLst>
              </a:tr>
              <a:tr h="370840">
                <a:tc>
                  <a:txBody>
                    <a:bodyPr/>
                    <a:lstStyle/>
                    <a:p>
                      <a:r>
                        <a:rPr lang="en-US" sz="1000" b="1"/>
                        <a:t>altijaricbk (Commercial Bank Of Kuwait) - 2016-12-18 10:02:06</a:t>
                      </a:r>
                      <a:r>
                        <a:rPr lang="en-US" sz="1000"/>
                        <a:t>
</a:t>
                      </a:r>
                      <a:r>
                        <a:rPr lang="ar-AE" sz="1000"/>
                        <a:t>اليوم العالمي للغة العربية
18 ديسمبر هو اليوم الذي أصدرت فيه الجمعية العامة للأمم المتحدة قرار ادخال اللغة العربية ضمن اللغات الرسمية</a:t>
                      </a:r>
                      <a:endParaRPr lang="en-US" sz="1000"/>
                    </a:p>
                  </a:txBody>
                  <a:tcPr/>
                </a:tc>
                <a:tc>
                  <a:txBody>
                    <a:bodyPr/>
                    <a:lstStyle/>
                    <a:p>
                      <a:r>
                        <a:rPr lang="en-US" sz="1000"/>
                        <a:t>142</a:t>
                      </a:r>
                      <a:endParaRPr lang="en-US" sz="1000"/>
                    </a:p>
                  </a:txBody>
                  <a:tcPr/>
                </a:tc>
                <a:tc>
                  <a:txBody>
                    <a:bodyPr/>
                    <a:lstStyle/>
                    <a:p>
                      <a:r>
                        <a:rPr lang="en-US" sz="1000"/>
                        <a:t>4</a:t>
                      </a:r>
                      <a:endParaRPr lang="en-US" sz="1000"/>
                    </a:p>
                  </a:txBody>
                  <a:tcPr/>
                </a:tc>
                <a:tc>
                  <a:txBody>
                    <a:bodyPr/>
                    <a:lstStyle/>
                    <a:p>
                      <a:r>
                        <a:rPr lang="en-US" sz="1000"/>
                        <a:t>0.7252%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127492085"/>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66507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527</Words>
  <Application>Microsoft Office PowerPoint</Application>
  <PresentationFormat>On-screen Show (4:3)</PresentationFormat>
  <Paragraphs>197</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Posts Table - 1 of 9</vt:lpstr>
      <vt:lpstr>Posts Table - 2 of 9</vt:lpstr>
      <vt:lpstr>Posts Table - 3 of 9</vt:lpstr>
      <vt:lpstr>Posts Table - 4 of 9</vt:lpstr>
      <vt:lpstr>Posts Table - 5 of 9</vt:lpstr>
      <vt:lpstr>Posts Table - 6 of 9</vt:lpstr>
      <vt:lpstr>Posts Table - 7 of 9</vt:lpstr>
      <vt:lpstr>Posts Table - 8 of 9</vt:lpstr>
      <vt:lpstr>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9</dc:title>
  <dc:creator>Administrator</dc:creator>
  <cp:lastModifiedBy>Administrator</cp:lastModifiedBy>
  <cp:revision>1</cp:revision>
  <dcterms:created xsi:type="dcterms:W3CDTF">2016-12-21T10:15:54Z</dcterms:created>
  <dcterms:modified xsi:type="dcterms:W3CDTF">2016-12-21T10:16:21Z</dcterms:modified>
</cp:coreProperties>
</file>