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170372</c:v>
                </c:pt>
                <c:pt idx="1">
                  <c:v>45959</c:v>
                </c:pt>
                <c:pt idx="2">
                  <c:v>16415</c:v>
                </c:pt>
                <c:pt idx="3">
                  <c:v>165648</c:v>
                </c:pt>
                <c:pt idx="4">
                  <c:v>98200</c:v>
                </c:pt>
                <c:pt idx="5">
                  <c:v>21103</c:v>
                </c:pt>
                <c:pt idx="6">
                  <c:v>7317</c:v>
                </c:pt>
                <c:pt idx="7">
                  <c:v>10543</c:v>
                </c:pt>
                <c:pt idx="8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56-4F24-BA23-83325EB004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3.4983279178427001E-2</c:v>
                </c:pt>
                <c:pt idx="1">
                  <c:v>2.0140390368154001E-2</c:v>
                </c:pt>
                <c:pt idx="2">
                  <c:v>1.8787760439782E-2</c:v>
                </c:pt>
                <c:pt idx="3">
                  <c:v>2.0394530718891999E-2</c:v>
                </c:pt>
                <c:pt idx="4">
                  <c:v>1.7953745482034E-2</c:v>
                </c:pt>
                <c:pt idx="5">
                  <c:v>2.2418614529621999E-2</c:v>
                </c:pt>
                <c:pt idx="6">
                  <c:v>2.1804595465823001E-2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3E-41EF-A742-39A93EABF6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3.2692559173531997E-2</c:v>
                </c:pt>
                <c:pt idx="1">
                  <c:v>0</c:v>
                </c:pt>
                <c:pt idx="2">
                  <c:v>0</c:v>
                </c:pt>
                <c:pt idx="3">
                  <c:v>3.7045915143062998E-2</c:v>
                </c:pt>
                <c:pt idx="4">
                  <c:v>2.3968274720007E-2</c:v>
                </c:pt>
                <c:pt idx="5">
                  <c:v>2.6140943252369001E-2</c:v>
                </c:pt>
                <c:pt idx="6">
                  <c:v>1.5245562452358001E-2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3E-41EF-A742-39A93EABF6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3E-41EF-A742-39A93EABF6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2.2096591288106E-2</c:v>
                </c:pt>
                <c:pt idx="1">
                  <c:v>8.7318268852950003E-3</c:v>
                </c:pt>
                <c:pt idx="2">
                  <c:v>1.6334683667182999E-2</c:v>
                </c:pt>
                <c:pt idx="3">
                  <c:v>1.3167701863354E-2</c:v>
                </c:pt>
                <c:pt idx="4">
                  <c:v>3.3611935489866997E-2</c:v>
                </c:pt>
                <c:pt idx="5">
                  <c:v>1.8800352583662E-2</c:v>
                </c:pt>
                <c:pt idx="6">
                  <c:v>1.252287833542E-2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3E-41EF-A742-39A93EABF6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1.8682128675708998E-2</c:v>
                </c:pt>
                <c:pt idx="3">
                  <c:v>2.1907255886937999E-2</c:v>
                </c:pt>
                <c:pt idx="4">
                  <c:v>3.5659341219142E-2</c:v>
                </c:pt>
                <c:pt idx="5">
                  <c:v>1.5281017919540001E-2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C3E-41EF-A742-39A93EABF68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2.1337126600284001E-2</c:v>
                </c:pt>
                <c:pt idx="1">
                  <c:v>4.5833135776714003E-2</c:v>
                </c:pt>
                <c:pt idx="2">
                  <c:v>4.5045045045045001E-2</c:v>
                </c:pt>
                <c:pt idx="3">
                  <c:v>4.6237018068004003E-2</c:v>
                </c:pt>
                <c:pt idx="4">
                  <c:v>2.6559165283377002E-2</c:v>
                </c:pt>
                <c:pt idx="5">
                  <c:v>3.1618053908782001E-2</c:v>
                </c:pt>
                <c:pt idx="6">
                  <c:v>4.2680324370464998E-2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C3E-41EF-A742-39A93EABF68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0.13271096467143001</c:v>
                </c:pt>
                <c:pt idx="1">
                  <c:v>6.5202470830473994E-2</c:v>
                </c:pt>
                <c:pt idx="2">
                  <c:v>0.18386388583974</c:v>
                </c:pt>
                <c:pt idx="3">
                  <c:v>0.22398976046808999</c:v>
                </c:pt>
                <c:pt idx="4">
                  <c:v>9.9369517543860003E-2</c:v>
                </c:pt>
                <c:pt idx="5">
                  <c:v>0.21637907422624</c:v>
                </c:pt>
                <c:pt idx="6">
                  <c:v>0.10606267962228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C3E-41EF-A742-39A93EABF68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4.8885412592881997E-2</c:v>
                </c:pt>
                <c:pt idx="1">
                  <c:v>3.8986354775828E-2</c:v>
                </c:pt>
                <c:pt idx="2">
                  <c:v>7.7722724181483002E-2</c:v>
                </c:pt>
                <c:pt idx="3">
                  <c:v>3.2287227172929998E-2</c:v>
                </c:pt>
                <c:pt idx="4">
                  <c:v>2.4126616483304001E-2</c:v>
                </c:pt>
                <c:pt idx="5">
                  <c:v>3.8457840592250998E-2</c:v>
                </c:pt>
                <c:pt idx="6">
                  <c:v>4.5528611137736E-2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C3E-41EF-A742-39A93EABF68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3.4238758274367002E-2</c:v>
                </c:pt>
                <c:pt idx="3">
                  <c:v>0</c:v>
                </c:pt>
                <c:pt idx="4">
                  <c:v>3.4207525655644E-2</c:v>
                </c:pt>
                <c:pt idx="5">
                  <c:v>3.4188034188033997E-2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C3E-41EF-A742-39A93EABF6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734672"/>
        <c:axId val="287735000"/>
      </c:lineChart>
      <c:catAx>
        <c:axId val="28773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35000"/>
        <c:crosses val="autoZero"/>
        <c:auto val="1"/>
        <c:lblAlgn val="ctr"/>
        <c:lblOffset val="100"/>
        <c:noMultiLvlLbl val="0"/>
      </c:catAx>
      <c:valAx>
        <c:axId val="28773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3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110</c:v>
                </c:pt>
                <c:pt idx="1">
                  <c:v>8</c:v>
                </c:pt>
                <c:pt idx="2">
                  <c:v>0</c:v>
                </c:pt>
                <c:pt idx="3">
                  <c:v>168</c:v>
                </c:pt>
                <c:pt idx="4">
                  <c:v>27</c:v>
                </c:pt>
                <c:pt idx="5">
                  <c:v>22</c:v>
                </c:pt>
                <c:pt idx="6">
                  <c:v>92</c:v>
                </c:pt>
                <c:pt idx="7">
                  <c:v>28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C6-460A-81FB-6C518CD9A1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C6-460A-81FB-6C518CD9A1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C6-460A-81FB-6C518CD9A1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C6-460A-81FB-6C518CD9A1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C6-460A-81FB-6C518CD9A1E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EC6-460A-81FB-6C518CD9A1E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15</c:v>
                </c:pt>
                <c:pt idx="4">
                  <c:v>3</c:v>
                </c:pt>
                <c:pt idx="5">
                  <c:v>0</c:v>
                </c:pt>
                <c:pt idx="6">
                  <c:v>22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C6-460A-81FB-6C518CD9A1E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6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EC6-460A-81FB-6C518CD9A1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727784"/>
        <c:axId val="287728112"/>
      </c:barChart>
      <c:catAx>
        <c:axId val="28772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28112"/>
        <c:crosses val="autoZero"/>
        <c:auto val="1"/>
        <c:lblAlgn val="ctr"/>
        <c:lblOffset val="100"/>
        <c:noMultiLvlLbl val="0"/>
      </c:catAx>
      <c:valAx>
        <c:axId val="28772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2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1.7755264949639998E-2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EB-44D9-81C1-C0FBFD646F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1.7406819121390998E-2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EB-44D9-81C1-C0FBFD646F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EB-44D9-81C1-C0FBFD646F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1.1349367333140001E-2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EB-44D9-81C1-C0FBFD646F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3.1568228105906003E-2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EB-44D9-81C1-C0FBFD646F1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3.3170639245605003E-2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9EB-44D9-81C1-C0FBFD646F1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0.3143364766981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9EB-44D9-81C1-C0FBFD646F1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5.6909797970217002E-2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9EB-44D9-81C1-C0FBFD646F1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EB-44D9-81C1-C0FBFD646F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731392"/>
        <c:axId val="287731720"/>
      </c:barChart>
      <c:catAx>
        <c:axId val="28773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31720"/>
        <c:crosses val="autoZero"/>
        <c:auto val="1"/>
        <c:lblAlgn val="ctr"/>
        <c:lblOffset val="100"/>
        <c:noMultiLvlLbl val="0"/>
      </c:catAx>
      <c:valAx>
        <c:axId val="28773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3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180</c:v>
                </c:pt>
                <c:pt idx="1">
                  <c:v>0</c:v>
                </c:pt>
                <c:pt idx="2">
                  <c:v>0</c:v>
                </c:pt>
                <c:pt idx="3">
                  <c:v>180</c:v>
                </c:pt>
                <c:pt idx="4">
                  <c:v>196</c:v>
                </c:pt>
                <c:pt idx="5">
                  <c:v>186</c:v>
                </c:pt>
                <c:pt idx="6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6-4C17-AE2D-C437D4CDDD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4</c:v>
                </c:pt>
                <c:pt idx="5">
                  <c:v>22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6-4C17-AE2D-C437D4CDDD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6-4C17-AE2D-C437D4CDDD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483</c:v>
                </c:pt>
                <c:pt idx="1">
                  <c:v>0</c:v>
                </c:pt>
                <c:pt idx="2">
                  <c:v>0</c:v>
                </c:pt>
                <c:pt idx="3">
                  <c:v>676</c:v>
                </c:pt>
                <c:pt idx="4">
                  <c:v>660</c:v>
                </c:pt>
                <c:pt idx="5">
                  <c:v>705</c:v>
                </c:pt>
                <c:pt idx="6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16-4C17-AE2D-C437D4CDDDF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13</c:v>
                </c:pt>
                <c:pt idx="4">
                  <c:v>3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16-4C17-AE2D-C437D4CDDDF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16-4C17-AE2D-C437D4CDDDF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6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616-4C17-AE2D-C437D4CDDDF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38</c:v>
                </c:pt>
                <c:pt idx="1">
                  <c:v>0</c:v>
                </c:pt>
                <c:pt idx="2">
                  <c:v>0</c:v>
                </c:pt>
                <c:pt idx="3">
                  <c:v>30</c:v>
                </c:pt>
                <c:pt idx="4">
                  <c:v>32</c:v>
                </c:pt>
                <c:pt idx="5">
                  <c:v>30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616-4C17-AE2D-C437D4CDDDF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616-4C17-AE2D-C437D4CDD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216432"/>
        <c:axId val="286211184"/>
      </c:barChart>
      <c:catAx>
        <c:axId val="28621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11184"/>
        <c:crosses val="autoZero"/>
        <c:auto val="1"/>
        <c:lblAlgn val="ctr"/>
        <c:lblOffset val="100"/>
        <c:noMultiLvlLbl val="0"/>
      </c:catAx>
      <c:valAx>
        <c:axId val="28621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1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40</c:v>
                </c:pt>
                <c:pt idx="2">
                  <c:v>64.361699999999999</c:v>
                </c:pt>
                <c:pt idx="3">
                  <c:v>0</c:v>
                </c:pt>
                <c:pt idx="4">
                  <c:v>5.6512000000000002</c:v>
                </c:pt>
                <c:pt idx="5">
                  <c:v>13.754200000000001</c:v>
                </c:pt>
                <c:pt idx="6">
                  <c:v>25.078900000000001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1F-4466-81AA-D5312F62BC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26.9757</c:v>
                </c:pt>
                <c:pt idx="1">
                  <c:v>10</c:v>
                </c:pt>
                <c:pt idx="2">
                  <c:v>4.2553000000000001</c:v>
                </c:pt>
                <c:pt idx="3">
                  <c:v>0</c:v>
                </c:pt>
                <c:pt idx="4">
                  <c:v>5.5377999999999998</c:v>
                </c:pt>
                <c:pt idx="5">
                  <c:v>4.4535</c:v>
                </c:pt>
                <c:pt idx="6">
                  <c:v>6.6031000000000004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1F-4466-81AA-D5312F62BC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9.6348000000000003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1.4881</c:v>
                </c:pt>
                <c:pt idx="6">
                  <c:v>-1.232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1F-4466-81AA-D5312F62BC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97.227199999999996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3.6190000000000002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1F-4466-81AA-D5312F62BC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57.638599999999997</c:v>
                </c:pt>
                <c:pt idx="1">
                  <c:v>10</c:v>
                </c:pt>
                <c:pt idx="2">
                  <c:v>16.4894</c:v>
                </c:pt>
                <c:pt idx="3">
                  <c:v>0</c:v>
                </c:pt>
                <c:pt idx="4">
                  <c:v>10.041600000000001</c:v>
                </c:pt>
                <c:pt idx="5">
                  <c:v>2.831</c:v>
                </c:pt>
                <c:pt idx="6">
                  <c:v>0.82389999999999997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1F-4466-81AA-D5312F62BC4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12.3864</c:v>
                </c:pt>
                <c:pt idx="1">
                  <c:v>40</c:v>
                </c:pt>
                <c:pt idx="2">
                  <c:v>14.893599999999999</c:v>
                </c:pt>
                <c:pt idx="3">
                  <c:v>0</c:v>
                </c:pt>
                <c:pt idx="4">
                  <c:v>10.552099999999999</c:v>
                </c:pt>
                <c:pt idx="5">
                  <c:v>13.5764</c:v>
                </c:pt>
                <c:pt idx="6">
                  <c:v>2.8755999999999999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A1F-4466-81AA-D5312F62BC4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4.2946999999999997</c:v>
                </c:pt>
                <c:pt idx="1">
                  <c:v>50</c:v>
                </c:pt>
                <c:pt idx="2">
                  <c:v>61.170200000000001</c:v>
                </c:pt>
                <c:pt idx="3">
                  <c:v>0</c:v>
                </c:pt>
                <c:pt idx="4">
                  <c:v>100</c:v>
                </c:pt>
                <c:pt idx="5">
                  <c:v>22.129000000000001</c:v>
                </c:pt>
                <c:pt idx="6">
                  <c:v>5.5297000000000001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A1F-4466-81AA-D5312F62BC4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6.1882000000000001</c:v>
                </c:pt>
                <c:pt idx="1">
                  <c:v>50</c:v>
                </c:pt>
                <c:pt idx="2">
                  <c:v>15.9574</c:v>
                </c:pt>
                <c:pt idx="3">
                  <c:v>0</c:v>
                </c:pt>
                <c:pt idx="4">
                  <c:v>18.131499999999999</c:v>
                </c:pt>
                <c:pt idx="5">
                  <c:v>32.271599999999999</c:v>
                </c:pt>
                <c:pt idx="6">
                  <c:v>63.503500000000003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A1F-4466-81AA-D5312F62BC4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5.1627999999999998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7.6809000000000003</c:v>
                </c:pt>
                <c:pt idx="6">
                  <c:v>11.5032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A1F-4466-81AA-D5312F62B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6216104"/>
        <c:axId val="286209216"/>
      </c:radarChart>
      <c:catAx>
        <c:axId val="28621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09216"/>
        <c:crosses val="autoZero"/>
        <c:auto val="1"/>
        <c:lblAlgn val="ctr"/>
        <c:lblOffset val="100"/>
        <c:noMultiLvlLbl val="0"/>
      </c:catAx>
      <c:valAx>
        <c:axId val="28620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1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E4-4E6D-B434-EBB75F4E01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E4-4E6D-B434-EBB75F4E01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E4-4E6D-B434-EBB75F4E0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214792"/>
        <c:axId val="286214464"/>
      </c:barChart>
      <c:catAx>
        <c:axId val="286214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14464"/>
        <c:crosses val="autoZero"/>
        <c:auto val="1"/>
        <c:lblAlgn val="ctr"/>
        <c:lblOffset val="100"/>
        <c:noMultiLvlLbl val="0"/>
      </c:catAx>
      <c:valAx>
        <c:axId val="28621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14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1.6141149954218E-2</c:v>
                </c:pt>
                <c:pt idx="3">
                  <c:v>0</c:v>
                </c:pt>
                <c:pt idx="4">
                  <c:v>1.9369379945062E-2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ED-46FD-A0DF-F90F789215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1.7406819121390998E-2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ED-46FD-A0DF-F90F789215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ED-46FD-A0DF-F90F789215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4.8295180141022E-3</c:v>
                </c:pt>
                <c:pt idx="2">
                  <c:v>1.0489109436878001E-2</c:v>
                </c:pt>
                <c:pt idx="3">
                  <c:v>0</c:v>
                </c:pt>
                <c:pt idx="4">
                  <c:v>2.4751279822274E-2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ED-46FD-A0DF-F90F789215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3.1568228105906003E-2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ED-46FD-A0DF-F90F7892158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3.3170639245605003E-2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8ED-46FD-A0DF-F90F7892158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0.3143364766981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8ED-46FD-A0DF-F90F7892158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5.6909797970217002E-2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8ED-46FD-A0DF-F90F7892158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8ED-46FD-A0DF-F90F789215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358992"/>
        <c:axId val="311363256"/>
      </c:barChart>
      <c:catAx>
        <c:axId val="31135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63256"/>
        <c:crosses val="autoZero"/>
        <c:auto val="1"/>
        <c:lblAlgn val="ctr"/>
        <c:lblOffset val="100"/>
        <c:noMultiLvlLbl val="0"/>
      </c:catAx>
      <c:valAx>
        <c:axId val="31136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5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10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3E-4878-A78C-CD4E07010F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3E-4878-A78C-CD4E07010F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3E-4878-A78C-CD4E07010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1358336"/>
        <c:axId val="311363584"/>
      </c:barChart>
      <c:catAx>
        <c:axId val="31135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63584"/>
        <c:crosses val="autoZero"/>
        <c:auto val="1"/>
        <c:lblAlgn val="ctr"/>
        <c:lblOffset val="100"/>
        <c:noMultiLvlLbl val="0"/>
      </c:catAx>
      <c:valAx>
        <c:axId val="31136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35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- Social Media Newsletter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707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788205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0625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79075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53265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3863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04475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3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55307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4172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0611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58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61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72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83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65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02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36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41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98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5710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267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7477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453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4644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922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5016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111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7797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970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8539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590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0855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235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5570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031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09281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431449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42951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97328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657884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5435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879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95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2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985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69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4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54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30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90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5678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67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38656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50368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98967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65191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44904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3273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00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052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0290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75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2533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8835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33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0219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1859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293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7756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294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52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03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17:19:55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 1800700 - 1803333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244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12:27:05</a:t>
                      </a:r>
                      <a:r>
                        <a:rPr lang="en-US" sz="1000"/>
                        <a:t>
#NBKServices
</a:t>
                      </a:r>
                      <a:r>
                        <a:rPr lang="ar-AE" sz="1000"/>
                        <a:t>يطلق بنك الكويت الوطني بحضور الإدارة التنفيذية خدمة دفع جديدة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
@</a:t>
                      </a:r>
                      <a:r>
                        <a:rPr lang="en-US" sz="1000"/>
                        <a:t>magnet.kw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9112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217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49563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035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383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5926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773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3891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9451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1845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99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88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366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- 2016-12-18 12:50:13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
</a:t>
                      </a:r>
                      <a:r>
                        <a:rPr lang="en-US" sz="1000"/>
                        <a:t>Congratulations to the Al Danah daily winners draw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61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08:54:35</a:t>
                      </a:r>
                      <a:r>
                        <a:rPr lang="en-US" sz="1000"/>
                        <a:t>
Transactions are now faster and more convenient with NBK Tap &amp; Pay. NBK Cards now facilitate contactless transactions! Call 1801801 for more information!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3360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187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96824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2612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1111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13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771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914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6522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1227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94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06:44:30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هذي قطـــــــــر
هذي قطر تاريخها يرفع الراس
هي من بنات المجد والمجد منها
الطيب هي ساسه اذا كان له ساس
يومه تخير وين يسكن سكنها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60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12:27:16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لقطات من مشاركتنا اليوم بمعرض الصحة والغذاء المختص بذوي الإعاقة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54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07:00:30</a:t>
                      </a:r>
                      <a:r>
                        <a:rPr lang="en-US" sz="1000"/>
                        <a:t>
Do you hate waiting in long line just to make a simple purchase?  Wait for it….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388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768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9621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598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5135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42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38790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138609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36144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74035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55426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1181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94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30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34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5594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571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101884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58663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29724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36248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14285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482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088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44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50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67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7453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535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055218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49365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83123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55739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49190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9833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52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42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998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2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835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6187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381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15502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1185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8753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534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8430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0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565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41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12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43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92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Bahrain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0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27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43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18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5519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238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69237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3850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4950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9431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0218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7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58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Cyprus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04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40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54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09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0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Ethiopia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10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34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21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Ghana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2362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457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61347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9564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0421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8633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4240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76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Hong Kong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89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1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25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26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574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867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366002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5895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9944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2575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4707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53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Muhammad Akbar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803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Mostafa Darsh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90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أفغاني تلکاني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(1), 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33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Hamzeh Masarwah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76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صقر البوادي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08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Amr Elsaied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4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ديفيد باشا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15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Asem Eltorky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04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Yousef El-Kordi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54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Hamoksha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Gulf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5987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24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865819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67690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6568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8996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0726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65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Mohammed Alshaarawi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Gulf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22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بدر الحريري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Gulf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856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ام طيبه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775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Bernadette Ghobry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17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Ayman Siha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68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Muhammad Bilal Butti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3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Hasan Iqbal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58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Faraz Aslam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76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هيثم هيثم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02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أمجد المصري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3243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349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606744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2932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290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786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6806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11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Kiran Jamal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27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Ali Shah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296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Abdel Aal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29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HmaDa SanDro Al Sharif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39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Tareef Hero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5991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0291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1372</Words>
  <Application>Microsoft Office PowerPoint</Application>
  <PresentationFormat>On-screen Show (4:3)</PresentationFormat>
  <Paragraphs>738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FB - Social Media Newsletter </vt:lpstr>
      <vt:lpstr>Key Metrics Table</vt:lpstr>
      <vt:lpstr>Fan Distribution</vt:lpstr>
      <vt:lpstr>Interaction Rate</vt:lpstr>
      <vt:lpstr>Interactions Distribution</vt:lpstr>
      <vt:lpstr>Interaction Rate By Weekday</vt:lpstr>
      <vt:lpstr>Fans Change Per Weekday</vt:lpstr>
      <vt:lpstr>Key Metrics Radar</vt:lpstr>
      <vt:lpstr>Post Type Distribution</vt:lpstr>
      <vt:lpstr>Hashtag Detection - 1 of 2</vt:lpstr>
      <vt:lpstr>Hashtag Detection - 2 of 2</vt:lpstr>
      <vt:lpstr>Own Posts Table - 1 of 3</vt:lpstr>
      <vt:lpstr>Own Posts Table - 2 of 3</vt:lpstr>
      <vt:lpstr>Own Posts Table - 3 of 3</vt:lpstr>
      <vt:lpstr>Interaction Rate By Post Type</vt:lpstr>
      <vt:lpstr>Sponsored Posts Distribution</vt:lpstr>
      <vt:lpstr>Hashtag Detection</vt:lpstr>
      <vt:lpstr>Hashtag Detection</vt:lpstr>
      <vt:lpstr>Hashtag Detection</vt:lpstr>
      <vt:lpstr>Fans By Country Table - 1 of 3</vt:lpstr>
      <vt:lpstr>Fans By Country Table - 2 of 3</vt:lpstr>
      <vt:lpstr>Fans By Country Table - 3 of 3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Social Media Newsletter </dc:title>
  <dc:creator>Administrator</dc:creator>
  <cp:lastModifiedBy>Administrator</cp:lastModifiedBy>
  <cp:revision>1</cp:revision>
  <dcterms:created xsi:type="dcterms:W3CDTF">2016-12-21T09:14:12Z</dcterms:created>
  <dcterms:modified xsi:type="dcterms:W3CDTF">2016-12-21T09:15:13Z</dcterms:modified>
</cp:coreProperties>
</file>