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Sheet1!$A$2:$I$2</c:f>
              <c:numCache>
                <c:formatCode>General</c:formatCode>
                <c:ptCount val="9"/>
                <c:pt idx="0">
                  <c:v>174875</c:v>
                </c:pt>
                <c:pt idx="1">
                  <c:v>24375</c:v>
                </c:pt>
                <c:pt idx="2">
                  <c:v>190871</c:v>
                </c:pt>
                <c:pt idx="3">
                  <c:v>234464</c:v>
                </c:pt>
                <c:pt idx="4">
                  <c:v>59821</c:v>
                </c:pt>
                <c:pt idx="5">
                  <c:v>77836</c:v>
                </c:pt>
                <c:pt idx="6">
                  <c:v>20131</c:v>
                </c:pt>
                <c:pt idx="7">
                  <c:v>25451</c:v>
                </c:pt>
                <c:pt idx="8">
                  <c:v>9926</c:v>
                </c:pt>
              </c:numCache>
            </c:numRef>
          </c:val>
          <c:extLst>
            <c:ext xmlns:c16="http://schemas.microsoft.com/office/drawing/2014/chart" uri="{C3380CC4-5D6E-409C-BE32-E72D297353CC}">
              <c16:uniqueId val="{00000000-3DA3-4334-BDF1-C3A23D17FBF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2645</c:v>
                </c:pt>
                <c:pt idx="1">
                  <c:v>186</c:v>
                </c:pt>
                <c:pt idx="2">
                  <c:v>14590</c:v>
                </c:pt>
                <c:pt idx="3">
                  <c:v>13785</c:v>
                </c:pt>
                <c:pt idx="4">
                  <c:v>1838</c:v>
                </c:pt>
                <c:pt idx="5">
                  <c:v>1962</c:v>
                </c:pt>
                <c:pt idx="6">
                  <c:v>754</c:v>
                </c:pt>
                <c:pt idx="7">
                  <c:v>581</c:v>
                </c:pt>
                <c:pt idx="8">
                  <c:v>559</c:v>
                </c:pt>
              </c:numCache>
            </c:numRef>
          </c:val>
          <c:extLst>
            <c:ext xmlns:c16="http://schemas.microsoft.com/office/drawing/2014/chart" uri="{C3380CC4-5D6E-409C-BE32-E72D297353CC}">
              <c16:uniqueId val="{00000000-A792-407B-91B8-05DCCE46F77D}"/>
            </c:ext>
          </c:extLst>
        </c:ser>
        <c:ser>
          <c:idx val="1"/>
          <c:order val="1"/>
          <c:tx>
            <c:strRef>
              <c:f>Sheet1!$C$1</c:f>
              <c:strCache>
                <c:ptCount val="1"/>
                <c:pt idx="0">
                  <c:v>Comments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 - بنك الخليج)</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156</c:v>
                </c:pt>
                <c:pt idx="1">
                  <c:v>5</c:v>
                </c:pt>
                <c:pt idx="2">
                  <c:v>15042</c:v>
                </c:pt>
                <c:pt idx="3">
                  <c:v>5058</c:v>
                </c:pt>
                <c:pt idx="4">
                  <c:v>43</c:v>
                </c:pt>
                <c:pt idx="5">
                  <c:v>102</c:v>
                </c:pt>
                <c:pt idx="6">
                  <c:v>39</c:v>
                </c:pt>
                <c:pt idx="7">
                  <c:v>5</c:v>
                </c:pt>
                <c:pt idx="8">
                  <c:v>19</c:v>
                </c:pt>
              </c:numCache>
            </c:numRef>
          </c:val>
          <c:extLst>
            <c:ext xmlns:c16="http://schemas.microsoft.com/office/drawing/2014/chart" uri="{C3380CC4-5D6E-409C-BE32-E72D297353CC}">
              <c16:uniqueId val="{00000001-A792-407B-91B8-05DCCE46F77D}"/>
            </c:ext>
          </c:extLst>
        </c:ser>
        <c:dLbls>
          <c:showLegendKey val="0"/>
          <c:showVal val="0"/>
          <c:showCatName val="0"/>
          <c:showSerName val="0"/>
          <c:showPercent val="0"/>
          <c:showBubbleSize val="0"/>
        </c:dLbls>
        <c:gapWidth val="150"/>
        <c:overlap val="100"/>
        <c:axId val="286314008"/>
        <c:axId val="286314664"/>
      </c:barChart>
      <c:catAx>
        <c:axId val="286314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14664"/>
        <c:crosses val="autoZero"/>
        <c:auto val="1"/>
        <c:lblAlgn val="ctr"/>
        <c:lblOffset val="100"/>
        <c:noMultiLvlLbl val="0"/>
      </c:catAx>
      <c:valAx>
        <c:axId val="286314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1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strRef>
              <c:f>Sheet1!$A$2</c:f>
              <c:strCache>
                <c:ptCount val="1"/>
                <c:pt idx="0">
                  <c:v>18/12/2016</c:v>
                </c:pt>
              </c:strCache>
            </c:strRef>
          </c:cat>
          <c:val>
            <c:numRef>
              <c:f>Sheet1!$B$2</c:f>
              <c:numCache>
                <c:formatCode>General</c:formatCode>
                <c:ptCount val="1"/>
                <c:pt idx="0">
                  <c:v>0.40056860434518998</c:v>
                </c:pt>
              </c:numCache>
            </c:numRef>
          </c:val>
          <c:smooth val="0"/>
          <c:extLst>
            <c:ext xmlns:c16="http://schemas.microsoft.com/office/drawing/2014/chart" uri="{C3380CC4-5D6E-409C-BE32-E72D297353CC}">
              <c16:uniqueId val="{00000000-BB3A-468B-AA45-A497421FA1F4}"/>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strRef>
              <c:f>Sheet1!$A$2</c:f>
              <c:strCache>
                <c:ptCount val="1"/>
                <c:pt idx="0">
                  <c:v>18/12/2016</c:v>
                </c:pt>
              </c:strCache>
            </c:strRef>
          </c:cat>
          <c:val>
            <c:numRef>
              <c:f>Sheet1!$C$2</c:f>
              <c:numCache>
                <c:formatCode>General</c:formatCode>
                <c:ptCount val="1"/>
                <c:pt idx="0">
                  <c:v>0.78458757804797996</c:v>
                </c:pt>
              </c:numCache>
            </c:numRef>
          </c:val>
          <c:smooth val="0"/>
          <c:extLst>
            <c:ext xmlns:c16="http://schemas.microsoft.com/office/drawing/2014/chart" uri="{C3380CC4-5D6E-409C-BE32-E72D297353CC}">
              <c16:uniqueId val="{00000001-BB3A-468B-AA45-A497421FA1F4}"/>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strRef>
              <c:f>Sheet1!$A$2</c:f>
              <c:strCache>
                <c:ptCount val="1"/>
                <c:pt idx="0">
                  <c:v>18/12/2016</c:v>
                </c:pt>
              </c:strCache>
            </c:strRef>
          </c:cat>
          <c:val>
            <c:numRef>
              <c:f>Sheet1!$D$2</c:f>
              <c:numCache>
                <c:formatCode>General</c:formatCode>
                <c:ptCount val="1"/>
                <c:pt idx="0">
                  <c:v>3.1108241605383</c:v>
                </c:pt>
              </c:numCache>
            </c:numRef>
          </c:val>
          <c:smooth val="0"/>
          <c:extLst>
            <c:ext xmlns:c16="http://schemas.microsoft.com/office/drawing/2014/chart" uri="{C3380CC4-5D6E-409C-BE32-E72D297353CC}">
              <c16:uniqueId val="{00000002-BB3A-468B-AA45-A497421FA1F4}"/>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strRef>
              <c:f>Sheet1!$A$2</c:f>
              <c:strCache>
                <c:ptCount val="1"/>
                <c:pt idx="0">
                  <c:v>18/12/2016</c:v>
                </c:pt>
              </c:strCache>
            </c:strRef>
          </c:cat>
          <c:val>
            <c:numRef>
              <c:f>Sheet1!$E$2</c:f>
              <c:numCache>
                <c:formatCode>General</c:formatCode>
                <c:ptCount val="1"/>
                <c:pt idx="0">
                  <c:v>0.89332064678634004</c:v>
                </c:pt>
              </c:numCache>
            </c:numRef>
          </c:val>
          <c:smooth val="0"/>
          <c:extLst>
            <c:ext xmlns:c16="http://schemas.microsoft.com/office/drawing/2014/chart" uri="{C3380CC4-5D6E-409C-BE32-E72D297353CC}">
              <c16:uniqueId val="{00000003-BB3A-468B-AA45-A497421FA1F4}"/>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strRef>
              <c:f>Sheet1!$A$2</c:f>
              <c:strCache>
                <c:ptCount val="1"/>
                <c:pt idx="0">
                  <c:v>18/12/2016</c:v>
                </c:pt>
              </c:strCache>
            </c:strRef>
          </c:cat>
          <c:val>
            <c:numRef>
              <c:f>Sheet1!$F$2</c:f>
              <c:numCache>
                <c:formatCode>General</c:formatCode>
                <c:ptCount val="1"/>
                <c:pt idx="0">
                  <c:v>0.78639753837921</c:v>
                </c:pt>
              </c:numCache>
            </c:numRef>
          </c:val>
          <c:smooth val="0"/>
          <c:extLst>
            <c:ext xmlns:c16="http://schemas.microsoft.com/office/drawing/2014/chart" uri="{C3380CC4-5D6E-409C-BE32-E72D297353CC}">
              <c16:uniqueId val="{00000004-BB3A-468B-AA45-A497421FA1F4}"/>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strRef>
              <c:f>Sheet1!$A$2</c:f>
              <c:strCache>
                <c:ptCount val="1"/>
                <c:pt idx="0">
                  <c:v>18/12/2016</c:v>
                </c:pt>
              </c:strCache>
            </c:strRef>
          </c:cat>
          <c:val>
            <c:numRef>
              <c:f>Sheet1!$G$2</c:f>
              <c:numCache>
                <c:formatCode>General</c:formatCode>
                <c:ptCount val="1"/>
                <c:pt idx="0">
                  <c:v>0.66323907455012998</c:v>
                </c:pt>
              </c:numCache>
            </c:numRef>
          </c:val>
          <c:smooth val="0"/>
          <c:extLst>
            <c:ext xmlns:c16="http://schemas.microsoft.com/office/drawing/2014/chart" uri="{C3380CC4-5D6E-409C-BE32-E72D297353CC}">
              <c16:uniqueId val="{00000005-BB3A-468B-AA45-A497421FA1F4}"/>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strRef>
              <c:f>Sheet1!$A$2</c:f>
              <c:strCache>
                <c:ptCount val="1"/>
                <c:pt idx="0">
                  <c:v>18/12/2016</c:v>
                </c:pt>
              </c:strCache>
            </c:strRef>
          </c:cat>
          <c:val>
            <c:numRef>
              <c:f>Sheet1!$H$2</c:f>
              <c:numCache>
                <c:formatCode>General</c:formatCode>
                <c:ptCount val="1"/>
                <c:pt idx="0">
                  <c:v>0.78803537712411997</c:v>
                </c:pt>
              </c:numCache>
            </c:numRef>
          </c:val>
          <c:smooth val="0"/>
          <c:extLst>
            <c:ext xmlns:c16="http://schemas.microsoft.com/office/drawing/2014/chart" uri="{C3380CC4-5D6E-409C-BE32-E72D297353CC}">
              <c16:uniqueId val="{00000006-BB3A-468B-AA45-A497421FA1F4}"/>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strRef>
              <c:f>Sheet1!$A$2</c:f>
              <c:strCache>
                <c:ptCount val="1"/>
                <c:pt idx="0">
                  <c:v>18/12/2016</c:v>
                </c:pt>
              </c:strCache>
            </c:strRef>
          </c:cat>
          <c:val>
            <c:numRef>
              <c:f>Sheet1!$I$2</c:f>
              <c:numCache>
                <c:formatCode>General</c:formatCode>
                <c:ptCount val="1"/>
                <c:pt idx="0">
                  <c:v>0.57618186108708003</c:v>
                </c:pt>
              </c:numCache>
            </c:numRef>
          </c:val>
          <c:smooth val="0"/>
          <c:extLst>
            <c:ext xmlns:c16="http://schemas.microsoft.com/office/drawing/2014/chart" uri="{C3380CC4-5D6E-409C-BE32-E72D297353CC}">
              <c16:uniqueId val="{00000007-BB3A-468B-AA45-A497421FA1F4}"/>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strRef>
              <c:f>Sheet1!$A$2</c:f>
              <c:strCache>
                <c:ptCount val="1"/>
                <c:pt idx="0">
                  <c:v>18/12/2016</c:v>
                </c:pt>
              </c:strCache>
            </c:strRef>
          </c:cat>
          <c:val>
            <c:numRef>
              <c:f>Sheet1!$J$2</c:f>
              <c:numCache>
                <c:formatCode>General</c:formatCode>
                <c:ptCount val="1"/>
                <c:pt idx="0">
                  <c:v>1.1669695134261999</c:v>
                </c:pt>
              </c:numCache>
            </c:numRef>
          </c:val>
          <c:smooth val="0"/>
          <c:extLst>
            <c:ext xmlns:c16="http://schemas.microsoft.com/office/drawing/2014/chart" uri="{C3380CC4-5D6E-409C-BE32-E72D297353CC}">
              <c16:uniqueId val="{00000008-BB3A-468B-AA45-A497421FA1F4}"/>
            </c:ext>
          </c:extLst>
        </c:ser>
        <c:dLbls>
          <c:showLegendKey val="0"/>
          <c:showVal val="0"/>
          <c:showCatName val="0"/>
          <c:showSerName val="0"/>
          <c:showPercent val="0"/>
          <c:showBubbleSize val="0"/>
        </c:dLbls>
        <c:smooth val="0"/>
        <c:axId val="281442528"/>
        <c:axId val="281441544"/>
      </c:lineChart>
      <c:catAx>
        <c:axId val="28144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41544"/>
        <c:crosses val="autoZero"/>
        <c:auto val="1"/>
        <c:lblAlgn val="ctr"/>
        <c:lblOffset val="100"/>
        <c:noMultiLvlLbl val="0"/>
      </c:catAx>
      <c:valAx>
        <c:axId val="28144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4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0.40042887776983999</c:v>
                </c:pt>
              </c:numCache>
            </c:numRef>
          </c:val>
          <c:extLst>
            <c:ext xmlns:c16="http://schemas.microsoft.com/office/drawing/2014/chart" uri="{C3380CC4-5D6E-409C-BE32-E72D297353CC}">
              <c16:uniqueId val="{00000000-76F5-4FF0-B0EF-6A61245AEBD6}"/>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0.78358974358973998</c:v>
                </c:pt>
              </c:numCache>
            </c:numRef>
          </c:val>
          <c:extLst>
            <c:ext xmlns:c16="http://schemas.microsoft.com/office/drawing/2014/chart" uri="{C3380CC4-5D6E-409C-BE32-E72D297353CC}">
              <c16:uniqueId val="{00000001-76F5-4FF0-B0EF-6A61245AEBD6}"/>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3.1049242682229998</c:v>
                </c:pt>
              </c:numCache>
            </c:numRef>
          </c:val>
          <c:extLst>
            <c:ext xmlns:c16="http://schemas.microsoft.com/office/drawing/2014/chart" uri="{C3380CC4-5D6E-409C-BE32-E72D297353CC}">
              <c16:uniqueId val="{00000002-76F5-4FF0-B0EF-6A61245AEBD6}"/>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0.89295869159729002</c:v>
                </c:pt>
              </c:numCache>
            </c:numRef>
          </c:val>
          <c:extLst>
            <c:ext xmlns:c16="http://schemas.microsoft.com/office/drawing/2014/chart" uri="{C3380CC4-5D6E-409C-BE32-E72D297353CC}">
              <c16:uniqueId val="{00000003-76F5-4FF0-B0EF-6A61245AEBD6}"/>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0.78609518396550004</c:v>
                </c:pt>
              </c:numCache>
            </c:numRef>
          </c:val>
          <c:extLst>
            <c:ext xmlns:c16="http://schemas.microsoft.com/office/drawing/2014/chart" uri="{C3380CC4-5D6E-409C-BE32-E72D297353CC}">
              <c16:uniqueId val="{00000004-76F5-4FF0-B0EF-6A61245AEBD6}"/>
            </c:ext>
          </c:extLst>
        </c:ser>
        <c:ser>
          <c:idx val="5"/>
          <c:order val="5"/>
          <c:tx>
            <c:strRef>
              <c:f>Sheet1!$G$1</c:f>
              <c:strCache>
                <c:ptCount val="1"/>
                <c:pt idx="0">
                  <c:v>gulf_bank (Gulf Bank - بنك الخليج)</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0.66293231923532003</c:v>
                </c:pt>
              </c:numCache>
            </c:numRef>
          </c:val>
          <c:extLst>
            <c:ext xmlns:c16="http://schemas.microsoft.com/office/drawing/2014/chart" uri="{C3380CC4-5D6E-409C-BE32-E72D297353CC}">
              <c16:uniqueId val="{00000005-76F5-4FF0-B0EF-6A61245AEBD6}"/>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0.78783965029059999</c:v>
                </c:pt>
              </c:numCache>
            </c:numRef>
          </c:val>
          <c:extLst>
            <c:ext xmlns:c16="http://schemas.microsoft.com/office/drawing/2014/chart" uri="{C3380CC4-5D6E-409C-BE32-E72D297353CC}">
              <c16:uniqueId val="{00000006-76F5-4FF0-B0EF-6A61245AEBD6}"/>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0.57561588935602004</c:v>
                </c:pt>
              </c:numCache>
            </c:numRef>
          </c:val>
          <c:extLst>
            <c:ext xmlns:c16="http://schemas.microsoft.com/office/drawing/2014/chart" uri="{C3380CC4-5D6E-409C-BE32-E72D297353CC}">
              <c16:uniqueId val="{00000007-76F5-4FF0-B0EF-6A61245AEBD6}"/>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1.1646181744912001</c:v>
                </c:pt>
              </c:numCache>
            </c:numRef>
          </c:val>
          <c:extLst>
            <c:ext xmlns:c16="http://schemas.microsoft.com/office/drawing/2014/chart" uri="{C3380CC4-5D6E-409C-BE32-E72D297353CC}">
              <c16:uniqueId val="{00000008-76F5-4FF0-B0EF-6A61245AEBD6}"/>
            </c:ext>
          </c:extLst>
        </c:ser>
        <c:dLbls>
          <c:showLegendKey val="0"/>
          <c:showVal val="0"/>
          <c:showCatName val="0"/>
          <c:showSerName val="0"/>
          <c:showPercent val="0"/>
          <c:showBubbleSize val="0"/>
        </c:dLbls>
        <c:gapWidth val="219"/>
        <c:overlap val="-27"/>
        <c:axId val="289479968"/>
        <c:axId val="289482920"/>
      </c:barChart>
      <c:catAx>
        <c:axId val="28947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82920"/>
        <c:crosses val="autoZero"/>
        <c:auto val="1"/>
        <c:lblAlgn val="ctr"/>
        <c:lblOffset val="100"/>
        <c:noMultiLvlLbl val="0"/>
      </c:catAx>
      <c:valAx>
        <c:axId val="28948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7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0.46215531392815001</c:v>
                </c:pt>
                <c:pt idx="7">
                  <c:v>0</c:v>
                </c:pt>
                <c:pt idx="8">
                  <c:v>0.41754131085092999</c:v>
                </c:pt>
                <c:pt idx="9">
                  <c:v>0</c:v>
                </c:pt>
                <c:pt idx="10">
                  <c:v>0</c:v>
                </c:pt>
                <c:pt idx="11">
                  <c:v>0</c:v>
                </c:pt>
                <c:pt idx="12">
                  <c:v>0.33002922789175998</c:v>
                </c:pt>
                <c:pt idx="13">
                  <c:v>0</c:v>
                </c:pt>
                <c:pt idx="14">
                  <c:v>0</c:v>
                </c:pt>
                <c:pt idx="15">
                  <c:v>0</c:v>
                </c:pt>
                <c:pt idx="16">
                  <c:v>0</c:v>
                </c:pt>
                <c:pt idx="17">
                  <c:v>0.39237443732019001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AAA9-41FF-BA02-359417472E4F}"/>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0.78410443778479999</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AAA9-41FF-BA02-359417472E4F}"/>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7.1835839763326996</c:v>
                </c:pt>
                <c:pt idx="7">
                  <c:v>0</c:v>
                </c:pt>
                <c:pt idx="8">
                  <c:v>0</c:v>
                </c:pt>
                <c:pt idx="9">
                  <c:v>0.84555950126677004</c:v>
                </c:pt>
                <c:pt idx="10">
                  <c:v>0</c:v>
                </c:pt>
                <c:pt idx="11">
                  <c:v>0</c:v>
                </c:pt>
                <c:pt idx="12">
                  <c:v>0.76845202813636004</c:v>
                </c:pt>
                <c:pt idx="13">
                  <c:v>5.9456680811779004</c:v>
                </c:pt>
                <c:pt idx="14">
                  <c:v>0</c:v>
                </c:pt>
                <c:pt idx="15">
                  <c:v>0</c:v>
                </c:pt>
                <c:pt idx="16">
                  <c:v>0</c:v>
                </c:pt>
                <c:pt idx="17">
                  <c:v>0</c:v>
                </c:pt>
                <c:pt idx="18">
                  <c:v>0.79992446614877</c:v>
                </c:pt>
                <c:pt idx="19">
                  <c:v>0</c:v>
                </c:pt>
                <c:pt idx="20">
                  <c:v>0</c:v>
                </c:pt>
                <c:pt idx="21">
                  <c:v>0</c:v>
                </c:pt>
                <c:pt idx="22">
                  <c:v>0</c:v>
                </c:pt>
                <c:pt idx="23">
                  <c:v>0</c:v>
                </c:pt>
              </c:numCache>
            </c:numRef>
          </c:val>
          <c:smooth val="0"/>
          <c:extLst>
            <c:ext xmlns:c16="http://schemas.microsoft.com/office/drawing/2014/chart" uri="{C3380CC4-5D6E-409C-BE32-E72D297353CC}">
              <c16:uniqueId val="{00000002-AAA9-41FF-BA02-359417472E4F}"/>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0.58360778826299997</c:v>
                </c:pt>
                <c:pt idx="6">
                  <c:v>0.61816351256804003</c:v>
                </c:pt>
                <c:pt idx="7">
                  <c:v>0</c:v>
                </c:pt>
                <c:pt idx="8">
                  <c:v>0.63778775106227004</c:v>
                </c:pt>
                <c:pt idx="9">
                  <c:v>0</c:v>
                </c:pt>
                <c:pt idx="10">
                  <c:v>0.47951400146755002</c:v>
                </c:pt>
                <c:pt idx="11">
                  <c:v>0.47908738758724001</c:v>
                </c:pt>
                <c:pt idx="12">
                  <c:v>0.43557277179569998</c:v>
                </c:pt>
                <c:pt idx="13">
                  <c:v>2.1569597788434001</c:v>
                </c:pt>
                <c:pt idx="14">
                  <c:v>0</c:v>
                </c:pt>
                <c:pt idx="15">
                  <c:v>0.49103257623590002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AAA9-41FF-BA02-359417472E4F}"/>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0.70056346034878003</c:v>
                </c:pt>
                <c:pt idx="7">
                  <c:v>0</c:v>
                </c:pt>
                <c:pt idx="8">
                  <c:v>0</c:v>
                </c:pt>
                <c:pt idx="9">
                  <c:v>0.85773044190673997</c:v>
                </c:pt>
                <c:pt idx="10">
                  <c:v>0</c:v>
                </c:pt>
                <c:pt idx="11">
                  <c:v>0.72062733033490001</c:v>
                </c:pt>
                <c:pt idx="12">
                  <c:v>0</c:v>
                </c:pt>
                <c:pt idx="13">
                  <c:v>0</c:v>
                </c:pt>
                <c:pt idx="14">
                  <c:v>0</c:v>
                </c:pt>
                <c:pt idx="15">
                  <c:v>0.86609038773429003</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AAA9-41FF-BA02-359417472E4F}"/>
            </c:ext>
          </c:extLst>
        </c:ser>
        <c:ser>
          <c:idx val="5"/>
          <c:order val="5"/>
          <c:tx>
            <c:strRef>
              <c:f>Sheet1!$G$1</c:f>
              <c:strCache>
                <c:ptCount val="1"/>
                <c:pt idx="0">
                  <c:v>gulf_bank (Gulf Bank - بنك الخليج)</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0.61425377162095995</c:v>
                </c:pt>
                <c:pt idx="7">
                  <c:v>0</c:v>
                </c:pt>
                <c:pt idx="8">
                  <c:v>0</c:v>
                </c:pt>
                <c:pt idx="9">
                  <c:v>0</c:v>
                </c:pt>
                <c:pt idx="10">
                  <c:v>0.61553882135239002</c:v>
                </c:pt>
                <c:pt idx="11">
                  <c:v>0</c:v>
                </c:pt>
                <c:pt idx="12">
                  <c:v>0.80829628106607998</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AAA9-41FF-BA02-359417472E4F}"/>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0.77018633540373005</c:v>
                </c:pt>
                <c:pt idx="8">
                  <c:v>0</c:v>
                </c:pt>
                <c:pt idx="9">
                  <c:v>0</c:v>
                </c:pt>
                <c:pt idx="10">
                  <c:v>0.72546583850932</c:v>
                </c:pt>
                <c:pt idx="11">
                  <c:v>1.1279503105590001</c:v>
                </c:pt>
                <c:pt idx="12">
                  <c:v>0</c:v>
                </c:pt>
                <c:pt idx="13">
                  <c:v>0</c:v>
                </c:pt>
                <c:pt idx="14">
                  <c:v>0.62111801242235998</c:v>
                </c:pt>
                <c:pt idx="15">
                  <c:v>0.69565217391304002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AAA9-41FF-BA02-359417472E4F}"/>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0.60942046080050005</c:v>
                </c:pt>
                <c:pt idx="6">
                  <c:v>0</c:v>
                </c:pt>
                <c:pt idx="7">
                  <c:v>0.47180938900684</c:v>
                </c:pt>
                <c:pt idx="8">
                  <c:v>0</c:v>
                </c:pt>
                <c:pt idx="9">
                  <c:v>0</c:v>
                </c:pt>
                <c:pt idx="10">
                  <c:v>0</c:v>
                </c:pt>
                <c:pt idx="11">
                  <c:v>0</c:v>
                </c:pt>
                <c:pt idx="12">
                  <c:v>0.72737280805221005</c:v>
                </c:pt>
                <c:pt idx="13">
                  <c:v>0</c:v>
                </c:pt>
                <c:pt idx="14">
                  <c:v>0</c:v>
                </c:pt>
                <c:pt idx="15">
                  <c:v>0</c:v>
                </c:pt>
                <c:pt idx="16">
                  <c:v>0</c:v>
                </c:pt>
                <c:pt idx="17">
                  <c:v>0</c:v>
                </c:pt>
                <c:pt idx="18">
                  <c:v>0</c:v>
                </c:pt>
                <c:pt idx="19">
                  <c:v>0.49539985845717999</c:v>
                </c:pt>
                <c:pt idx="20">
                  <c:v>0</c:v>
                </c:pt>
                <c:pt idx="21">
                  <c:v>0</c:v>
                </c:pt>
                <c:pt idx="22">
                  <c:v>0</c:v>
                </c:pt>
                <c:pt idx="23">
                  <c:v>0</c:v>
                </c:pt>
              </c:numCache>
            </c:numRef>
          </c:val>
          <c:smooth val="0"/>
          <c:extLst>
            <c:ext xmlns:c16="http://schemas.microsoft.com/office/drawing/2014/chart" uri="{C3380CC4-5D6E-409C-BE32-E72D297353CC}">
              <c16:uniqueId val="{00000007-AAA9-41FF-BA02-359417472E4F}"/>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1.0389348396207001</c:v>
                </c:pt>
                <c:pt idx="7">
                  <c:v>0</c:v>
                </c:pt>
                <c:pt idx="8">
                  <c:v>0</c:v>
                </c:pt>
                <c:pt idx="9">
                  <c:v>0</c:v>
                </c:pt>
                <c:pt idx="10">
                  <c:v>1.2406697599354</c:v>
                </c:pt>
                <c:pt idx="11">
                  <c:v>1.1196288077465999</c:v>
                </c:pt>
                <c:pt idx="12">
                  <c:v>1.1599757918096001</c:v>
                </c:pt>
                <c:pt idx="13">
                  <c:v>0</c:v>
                </c:pt>
                <c:pt idx="14">
                  <c:v>1.2709299979827</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8-AAA9-41FF-BA02-359417472E4F}"/>
            </c:ext>
          </c:extLst>
        </c:ser>
        <c:dLbls>
          <c:showLegendKey val="0"/>
          <c:showVal val="0"/>
          <c:showCatName val="0"/>
          <c:showSerName val="0"/>
          <c:showPercent val="0"/>
          <c:showBubbleSize val="0"/>
        </c:dLbls>
        <c:smooth val="0"/>
        <c:axId val="289479312"/>
        <c:axId val="289480624"/>
      </c:lineChart>
      <c:catAx>
        <c:axId val="28947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80624"/>
        <c:crosses val="autoZero"/>
        <c:auto val="1"/>
        <c:lblAlgn val="ctr"/>
        <c:lblOffset val="100"/>
        <c:noMultiLvlLbl val="0"/>
      </c:catAx>
      <c:valAx>
        <c:axId val="28948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7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12/21/2016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IG - Social Media Newsletter</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3478293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70189908"/>
                    </a:ext>
                  </a:extLst>
                </a:gridCol>
                <a:gridCol w="740664">
                  <a:extLst>
                    <a:ext uri="{9D8B030D-6E8A-4147-A177-3AD203B41FA5}">
                      <a16:colId xmlns:a16="http://schemas.microsoft.com/office/drawing/2014/main" val="2015974733"/>
                    </a:ext>
                  </a:extLst>
                </a:gridCol>
                <a:gridCol w="740664">
                  <a:extLst>
                    <a:ext uri="{9D8B030D-6E8A-4147-A177-3AD203B41FA5}">
                      <a16:colId xmlns:a16="http://schemas.microsoft.com/office/drawing/2014/main" val="2640343626"/>
                    </a:ext>
                  </a:extLst>
                </a:gridCol>
                <a:gridCol w="740664">
                  <a:extLst>
                    <a:ext uri="{9D8B030D-6E8A-4147-A177-3AD203B41FA5}">
                      <a16:colId xmlns:a16="http://schemas.microsoft.com/office/drawing/2014/main" val="3839025057"/>
                    </a:ext>
                  </a:extLst>
                </a:gridCol>
                <a:gridCol w="740664">
                  <a:extLst>
                    <a:ext uri="{9D8B030D-6E8A-4147-A177-3AD203B41FA5}">
                      <a16:colId xmlns:a16="http://schemas.microsoft.com/office/drawing/2014/main" val="2167853674"/>
                    </a:ext>
                  </a:extLst>
                </a:gridCol>
                <a:gridCol w="740664">
                  <a:extLst>
                    <a:ext uri="{9D8B030D-6E8A-4147-A177-3AD203B41FA5}">
                      <a16:colId xmlns:a16="http://schemas.microsoft.com/office/drawing/2014/main" val="3843926755"/>
                    </a:ext>
                  </a:extLst>
                </a:gridCol>
                <a:gridCol w="740664">
                  <a:extLst>
                    <a:ext uri="{9D8B030D-6E8A-4147-A177-3AD203B41FA5}">
                      <a16:colId xmlns:a16="http://schemas.microsoft.com/office/drawing/2014/main" val="1051693402"/>
                    </a:ext>
                  </a:extLst>
                </a:gridCol>
                <a:gridCol w="740664">
                  <a:extLst>
                    <a:ext uri="{9D8B030D-6E8A-4147-A177-3AD203B41FA5}">
                      <a16:colId xmlns:a16="http://schemas.microsoft.com/office/drawing/2014/main" val="569025629"/>
                    </a:ext>
                  </a:extLst>
                </a:gridCol>
                <a:gridCol w="740664">
                  <a:extLst>
                    <a:ext uri="{9D8B030D-6E8A-4147-A177-3AD203B41FA5}">
                      <a16:colId xmlns:a16="http://schemas.microsoft.com/office/drawing/2014/main" val="2629010045"/>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243016025"/>
                  </a:ext>
                </a:extLst>
              </a:tr>
              <a:tr h="370840">
                <a:tc>
                  <a:txBody>
                    <a:bodyPr/>
                    <a:lstStyle/>
                    <a:p>
                      <a:r>
                        <a:rPr lang="en-US" sz="1000"/>
                        <a:t>nbkgroup (National Bank of Kuwait)</a:t>
                      </a:r>
                      <a:endParaRPr lang="en-US" sz="1000"/>
                    </a:p>
                  </a:txBody>
                  <a:tcPr/>
                </a:tc>
                <a:tc>
                  <a:txBody>
                    <a:bodyPr/>
                    <a:lstStyle/>
                    <a:p>
                      <a:r>
                        <a:rPr lang="en-US" sz="1000"/>
                        <a:t>234464</a:t>
                      </a:r>
                      <a:endParaRPr lang="en-US" sz="1000"/>
                    </a:p>
                  </a:txBody>
                  <a:tcPr/>
                </a:tc>
                <a:tc>
                  <a:txBody>
                    <a:bodyPr/>
                    <a:lstStyle/>
                    <a:p>
                      <a:r>
                        <a:rPr lang="en-US" sz="1000"/>
                        <a:t>189</a:t>
                      </a:r>
                      <a:endParaRPr lang="en-US" sz="1000"/>
                    </a:p>
                  </a:txBody>
                  <a:tcPr/>
                </a:tc>
                <a:tc>
                  <a:txBody>
                    <a:bodyPr/>
                    <a:lstStyle/>
                    <a:p>
                      <a:r>
                        <a:rPr lang="en-US" sz="1000"/>
                        <a:t>6</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13785</a:t>
                      </a:r>
                      <a:endParaRPr lang="en-US" sz="1000"/>
                    </a:p>
                  </a:txBody>
                  <a:tcPr/>
                </a:tc>
                <a:tc>
                  <a:txBody>
                    <a:bodyPr/>
                    <a:lstStyle/>
                    <a:p>
                      <a:r>
                        <a:rPr lang="en-US" sz="1000"/>
                        <a:t>5058</a:t>
                      </a:r>
                      <a:endParaRPr lang="en-US" sz="1000"/>
                    </a:p>
                  </a:txBody>
                  <a:tcPr/>
                </a:tc>
                <a:tc>
                  <a:txBody>
                    <a:bodyPr/>
                    <a:lstStyle/>
                    <a:p>
                      <a:r>
                        <a:rPr lang="en-US" sz="1000"/>
                        <a:t>0.8933%</a:t>
                      </a:r>
                      <a:endParaRPr lang="en-US" sz="1000"/>
                    </a:p>
                  </a:txBody>
                  <a:tcPr/>
                </a:tc>
                <a:extLst>
                  <a:ext uri="{0D108BD9-81ED-4DB2-BD59-A6C34878D82A}">
                    <a16:rowId xmlns:a16="http://schemas.microsoft.com/office/drawing/2014/main" val="4094857255"/>
                  </a:ext>
                </a:extLst>
              </a:tr>
              <a:tr h="370840">
                <a:tc>
                  <a:txBody>
                    <a:bodyPr/>
                    <a:lstStyle/>
                    <a:p>
                      <a:r>
                        <a:rPr lang="en-US" sz="1000"/>
                        <a:t>abk_kuwait (</a:t>
                      </a:r>
                      <a:r>
                        <a:rPr lang="ar-AE" sz="1000"/>
                        <a:t>البنك الأهلي الكويتي)</a:t>
                      </a:r>
                      <a:endParaRPr lang="en-US" sz="1000"/>
                    </a:p>
                  </a:txBody>
                  <a:tcPr/>
                </a:tc>
                <a:tc>
                  <a:txBody>
                    <a:bodyPr/>
                    <a:lstStyle/>
                    <a:p>
                      <a:r>
                        <a:rPr lang="en-US" sz="1000"/>
                        <a:t>25451</a:t>
                      </a:r>
                      <a:endParaRPr lang="en-US" sz="1000"/>
                    </a:p>
                  </a:txBody>
                  <a:tcPr/>
                </a:tc>
                <a:tc>
                  <a:txBody>
                    <a:bodyPr/>
                    <a:lstStyle/>
                    <a:p>
                      <a:r>
                        <a:rPr lang="en-US" sz="1000"/>
                        <a:t>49</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581</a:t>
                      </a:r>
                      <a:endParaRPr lang="en-US" sz="1000"/>
                    </a:p>
                  </a:txBody>
                  <a:tcPr/>
                </a:tc>
                <a:tc>
                  <a:txBody>
                    <a:bodyPr/>
                    <a:lstStyle/>
                    <a:p>
                      <a:r>
                        <a:rPr lang="en-US" sz="1000"/>
                        <a:t>5</a:t>
                      </a:r>
                      <a:endParaRPr lang="en-US" sz="1000"/>
                    </a:p>
                  </a:txBody>
                  <a:tcPr/>
                </a:tc>
                <a:tc>
                  <a:txBody>
                    <a:bodyPr/>
                    <a:lstStyle/>
                    <a:p>
                      <a:r>
                        <a:rPr lang="en-US" sz="1000"/>
                        <a:t>0.5762%</a:t>
                      </a:r>
                      <a:endParaRPr lang="en-US" sz="1000"/>
                    </a:p>
                  </a:txBody>
                  <a:tcPr/>
                </a:tc>
                <a:extLst>
                  <a:ext uri="{0D108BD9-81ED-4DB2-BD59-A6C34878D82A}">
                    <a16:rowId xmlns:a16="http://schemas.microsoft.com/office/drawing/2014/main" val="237790075"/>
                  </a:ext>
                </a:extLst>
              </a:tr>
              <a:tr h="370840">
                <a:tc>
                  <a:txBody>
                    <a:bodyPr/>
                    <a:lstStyle/>
                    <a:p>
                      <a:r>
                        <a:rPr lang="en-US" sz="1000"/>
                        <a:t>kfhgroup (Kuwait Finance House)</a:t>
                      </a:r>
                      <a:endParaRPr lang="en-US" sz="1000"/>
                    </a:p>
                  </a:txBody>
                  <a:tcPr/>
                </a:tc>
                <a:tc>
                  <a:txBody>
                    <a:bodyPr/>
                    <a:lstStyle/>
                    <a:p>
                      <a:r>
                        <a:rPr lang="en-US" sz="1000"/>
                        <a:t>174875</a:t>
                      </a:r>
                      <a:endParaRPr lang="en-US" sz="1000"/>
                    </a:p>
                  </a:txBody>
                  <a:tcPr/>
                </a:tc>
                <a:tc>
                  <a:txBody>
                    <a:bodyPr/>
                    <a:lstStyle/>
                    <a:p>
                      <a:r>
                        <a:rPr lang="en-US" sz="1000"/>
                        <a:t>122</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2645</a:t>
                      </a:r>
                      <a:endParaRPr lang="en-US" sz="1000"/>
                    </a:p>
                  </a:txBody>
                  <a:tcPr/>
                </a:tc>
                <a:tc>
                  <a:txBody>
                    <a:bodyPr/>
                    <a:lstStyle/>
                    <a:p>
                      <a:r>
                        <a:rPr lang="en-US" sz="1000"/>
                        <a:t>156</a:t>
                      </a:r>
                      <a:endParaRPr lang="en-US" sz="1000"/>
                    </a:p>
                  </a:txBody>
                  <a:tcPr/>
                </a:tc>
                <a:tc>
                  <a:txBody>
                    <a:bodyPr/>
                    <a:lstStyle/>
                    <a:p>
                      <a:r>
                        <a:rPr lang="en-US" sz="1000"/>
                        <a:t>0.4006%</a:t>
                      </a:r>
                      <a:endParaRPr lang="en-US" sz="1000"/>
                    </a:p>
                  </a:txBody>
                  <a:tcPr/>
                </a:tc>
                <a:extLst>
                  <a:ext uri="{0D108BD9-81ED-4DB2-BD59-A6C34878D82A}">
                    <a16:rowId xmlns:a16="http://schemas.microsoft.com/office/drawing/2014/main" val="1231774592"/>
                  </a:ext>
                </a:extLst>
              </a:tr>
              <a:tr h="370840">
                <a:tc>
                  <a:txBody>
                    <a:bodyPr/>
                    <a:lstStyle/>
                    <a:p>
                      <a:r>
                        <a:rPr lang="en-US" sz="1000"/>
                        <a:t>aldawlibank (</a:t>
                      </a:r>
                      <a:r>
                        <a:rPr lang="ar-AE" sz="1000"/>
                        <a:t>بنك الكويت الدولي </a:t>
                      </a:r>
                      <a:r>
                        <a:rPr lang="en-US" sz="1000"/>
                        <a:t>KIB)</a:t>
                      </a:r>
                      <a:endParaRPr lang="en-US" sz="1000"/>
                    </a:p>
                  </a:txBody>
                  <a:tcPr/>
                </a:tc>
                <a:tc>
                  <a:txBody>
                    <a:bodyPr/>
                    <a:lstStyle/>
                    <a:p>
                      <a:r>
                        <a:rPr lang="en-US" sz="1000"/>
                        <a:t>24375</a:t>
                      </a:r>
                      <a:endParaRPr lang="en-US" sz="1000"/>
                    </a:p>
                  </a:txBody>
                  <a:tcPr/>
                </a:tc>
                <a:tc>
                  <a:txBody>
                    <a:bodyPr/>
                    <a:lstStyle/>
                    <a:p>
                      <a:r>
                        <a:rPr lang="en-US" sz="1000"/>
                        <a:t>62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186</a:t>
                      </a:r>
                      <a:endParaRPr lang="en-US" sz="1000"/>
                    </a:p>
                  </a:txBody>
                  <a:tcPr/>
                </a:tc>
                <a:tc>
                  <a:txBody>
                    <a:bodyPr/>
                    <a:lstStyle/>
                    <a:p>
                      <a:r>
                        <a:rPr lang="en-US" sz="1000"/>
                        <a:t>5</a:t>
                      </a:r>
                      <a:endParaRPr lang="en-US" sz="1000"/>
                    </a:p>
                  </a:txBody>
                  <a:tcPr/>
                </a:tc>
                <a:tc>
                  <a:txBody>
                    <a:bodyPr/>
                    <a:lstStyle/>
                    <a:p>
                      <a:r>
                        <a:rPr lang="en-US" sz="1000"/>
                        <a:t>0.7846%</a:t>
                      </a:r>
                      <a:endParaRPr lang="en-US" sz="1000"/>
                    </a:p>
                  </a:txBody>
                  <a:tcPr/>
                </a:tc>
                <a:extLst>
                  <a:ext uri="{0D108BD9-81ED-4DB2-BD59-A6C34878D82A}">
                    <a16:rowId xmlns:a16="http://schemas.microsoft.com/office/drawing/2014/main" val="3465337378"/>
                  </a:ext>
                </a:extLst>
              </a:tr>
              <a:tr h="370840">
                <a:tc>
                  <a:txBody>
                    <a:bodyPr/>
                    <a:lstStyle/>
                    <a:p>
                      <a:r>
                        <a:rPr lang="en-US" sz="1000"/>
                        <a:t>bankboubyan (</a:t>
                      </a:r>
                      <a:r>
                        <a:rPr lang="ar-AE" sz="1000"/>
                        <a:t>بنك بوبيان</a:t>
                      </a:r>
                      <a:r>
                        <a:rPr lang="en-US" sz="1000"/>
                        <a:t>⠀⠀⠀)</a:t>
                      </a:r>
                      <a:endParaRPr lang="en-US" sz="1000"/>
                    </a:p>
                  </a:txBody>
                  <a:tcPr/>
                </a:tc>
                <a:tc>
                  <a:txBody>
                    <a:bodyPr/>
                    <a:lstStyle/>
                    <a:p>
                      <a:r>
                        <a:rPr lang="en-US" sz="1000"/>
                        <a:t>190871</a:t>
                      </a:r>
                      <a:endParaRPr lang="en-US" sz="1000"/>
                    </a:p>
                  </a:txBody>
                  <a:tcPr/>
                </a:tc>
                <a:tc>
                  <a:txBody>
                    <a:bodyPr/>
                    <a:lstStyle/>
                    <a:p>
                      <a:r>
                        <a:rPr lang="en-US" sz="1000"/>
                        <a:t>724</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14590</a:t>
                      </a:r>
                      <a:endParaRPr lang="en-US" sz="1000"/>
                    </a:p>
                  </a:txBody>
                  <a:tcPr/>
                </a:tc>
                <a:tc>
                  <a:txBody>
                    <a:bodyPr/>
                    <a:lstStyle/>
                    <a:p>
                      <a:r>
                        <a:rPr lang="en-US" sz="1000"/>
                        <a:t>15042</a:t>
                      </a:r>
                      <a:endParaRPr lang="en-US" sz="1000"/>
                    </a:p>
                  </a:txBody>
                  <a:tcPr/>
                </a:tc>
                <a:tc>
                  <a:txBody>
                    <a:bodyPr/>
                    <a:lstStyle/>
                    <a:p>
                      <a:r>
                        <a:rPr lang="en-US" sz="1000"/>
                        <a:t>3.1108%</a:t>
                      </a:r>
                      <a:endParaRPr lang="en-US" sz="1000"/>
                    </a:p>
                  </a:txBody>
                  <a:tcPr/>
                </a:tc>
                <a:extLst>
                  <a:ext uri="{0D108BD9-81ED-4DB2-BD59-A6C34878D82A}">
                    <a16:rowId xmlns:a16="http://schemas.microsoft.com/office/drawing/2014/main" val="2491872491"/>
                  </a:ext>
                </a:extLst>
              </a:tr>
              <a:tr h="370840">
                <a:tc>
                  <a:txBody>
                    <a:bodyPr/>
                    <a:lstStyle/>
                    <a:p>
                      <a:r>
                        <a:rPr lang="en-US" sz="1000"/>
                        <a:t>warba_bank (Warba Bank </a:t>
                      </a:r>
                      <a:r>
                        <a:rPr lang="ar-AE" sz="1000"/>
                        <a:t>بنك وربة)</a:t>
                      </a:r>
                      <a:endParaRPr lang="en-US" sz="1000"/>
                    </a:p>
                  </a:txBody>
                  <a:tcPr/>
                </a:tc>
                <a:tc>
                  <a:txBody>
                    <a:bodyPr/>
                    <a:lstStyle/>
                    <a:p>
                      <a:r>
                        <a:rPr lang="en-US" sz="1000"/>
                        <a:t>59821</a:t>
                      </a:r>
                      <a:endParaRPr lang="en-US" sz="1000"/>
                    </a:p>
                  </a:txBody>
                  <a:tcPr/>
                </a:tc>
                <a:tc>
                  <a:txBody>
                    <a:bodyPr/>
                    <a:lstStyle/>
                    <a:p>
                      <a:r>
                        <a:rPr lang="en-US" sz="1000"/>
                        <a:t>45</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1838</a:t>
                      </a:r>
                      <a:endParaRPr lang="en-US" sz="1000"/>
                    </a:p>
                  </a:txBody>
                  <a:tcPr/>
                </a:tc>
                <a:tc>
                  <a:txBody>
                    <a:bodyPr/>
                    <a:lstStyle/>
                    <a:p>
                      <a:r>
                        <a:rPr lang="en-US" sz="1000"/>
                        <a:t>43</a:t>
                      </a:r>
                      <a:endParaRPr lang="en-US" sz="1000"/>
                    </a:p>
                  </a:txBody>
                  <a:tcPr/>
                </a:tc>
                <a:tc>
                  <a:txBody>
                    <a:bodyPr/>
                    <a:lstStyle/>
                    <a:p>
                      <a:r>
                        <a:rPr lang="en-US" sz="1000"/>
                        <a:t>0.7864%</a:t>
                      </a:r>
                      <a:endParaRPr lang="en-US" sz="1000"/>
                    </a:p>
                  </a:txBody>
                  <a:tcPr/>
                </a:tc>
                <a:extLst>
                  <a:ext uri="{0D108BD9-81ED-4DB2-BD59-A6C34878D82A}">
                    <a16:rowId xmlns:a16="http://schemas.microsoft.com/office/drawing/2014/main" val="542427941"/>
                  </a:ext>
                </a:extLst>
              </a:tr>
              <a:tr h="370840">
                <a:tc>
                  <a:txBody>
                    <a:bodyPr/>
                    <a:lstStyle/>
                    <a:p>
                      <a:r>
                        <a:rPr lang="en-US" sz="1000"/>
                        <a:t>gulf_bank (Gulf Bank - </a:t>
                      </a:r>
                      <a:r>
                        <a:rPr lang="ar-AE" sz="1000"/>
                        <a:t>بنك الخليج)</a:t>
                      </a:r>
                      <a:endParaRPr lang="en-US" sz="1000"/>
                    </a:p>
                  </a:txBody>
                  <a:tcPr/>
                </a:tc>
                <a:tc>
                  <a:txBody>
                    <a:bodyPr/>
                    <a:lstStyle/>
                    <a:p>
                      <a:r>
                        <a:rPr lang="en-US" sz="1000"/>
                        <a:t>77836</a:t>
                      </a:r>
                      <a:endParaRPr lang="en-US" sz="1000"/>
                    </a:p>
                  </a:txBody>
                  <a:tcPr/>
                </a:tc>
                <a:tc>
                  <a:txBody>
                    <a:bodyPr/>
                    <a:lstStyle/>
                    <a:p>
                      <a:r>
                        <a:rPr lang="en-US" sz="1000"/>
                        <a:t>71</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4</a:t>
                      </a:r>
                      <a:endParaRPr lang="en-US" sz="1000"/>
                    </a:p>
                  </a:txBody>
                  <a:tcPr/>
                </a:tc>
                <a:tc>
                  <a:txBody>
                    <a:bodyPr/>
                    <a:lstStyle/>
                    <a:p>
                      <a:r>
                        <a:rPr lang="en-US" sz="1000"/>
                        <a:t>1962</a:t>
                      </a:r>
                      <a:endParaRPr lang="en-US" sz="1000"/>
                    </a:p>
                  </a:txBody>
                  <a:tcPr/>
                </a:tc>
                <a:tc>
                  <a:txBody>
                    <a:bodyPr/>
                    <a:lstStyle/>
                    <a:p>
                      <a:r>
                        <a:rPr lang="en-US" sz="1000"/>
                        <a:t>102</a:t>
                      </a:r>
                      <a:endParaRPr lang="en-US" sz="1000"/>
                    </a:p>
                  </a:txBody>
                  <a:tcPr/>
                </a:tc>
                <a:tc>
                  <a:txBody>
                    <a:bodyPr/>
                    <a:lstStyle/>
                    <a:p>
                      <a:r>
                        <a:rPr lang="en-US" sz="1000"/>
                        <a:t>0.6632%</a:t>
                      </a:r>
                      <a:endParaRPr lang="en-US" sz="1000"/>
                    </a:p>
                  </a:txBody>
                  <a:tcPr/>
                </a:tc>
                <a:extLst>
                  <a:ext uri="{0D108BD9-81ED-4DB2-BD59-A6C34878D82A}">
                    <a16:rowId xmlns:a16="http://schemas.microsoft.com/office/drawing/2014/main" val="538429662"/>
                  </a:ext>
                </a:extLst>
              </a:tr>
              <a:tr h="370840">
                <a:tc>
                  <a:txBody>
                    <a:bodyPr/>
                    <a:lstStyle/>
                    <a:p>
                      <a:r>
                        <a:rPr lang="en-US" sz="1000"/>
                        <a:t>altijaricbk (Commercial Bank Of Kuwait)</a:t>
                      </a:r>
                      <a:endParaRPr lang="en-US" sz="1000"/>
                    </a:p>
                  </a:txBody>
                  <a:tcPr/>
                </a:tc>
                <a:tc>
                  <a:txBody>
                    <a:bodyPr/>
                    <a:lstStyle/>
                    <a:p>
                      <a:r>
                        <a:rPr lang="en-US" sz="1000"/>
                        <a:t>20131</a:t>
                      </a:r>
                      <a:endParaRPr lang="en-US" sz="1000"/>
                    </a:p>
                  </a:txBody>
                  <a:tcPr/>
                </a:tc>
                <a:tc>
                  <a:txBody>
                    <a:bodyPr/>
                    <a:lstStyle/>
                    <a:p>
                      <a:r>
                        <a:rPr lang="en-US" sz="1000"/>
                        <a:t>9</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754</a:t>
                      </a:r>
                      <a:endParaRPr lang="en-US" sz="1000"/>
                    </a:p>
                  </a:txBody>
                  <a:tcPr/>
                </a:tc>
                <a:tc>
                  <a:txBody>
                    <a:bodyPr/>
                    <a:lstStyle/>
                    <a:p>
                      <a:r>
                        <a:rPr lang="en-US" sz="1000"/>
                        <a:t>39</a:t>
                      </a:r>
                      <a:endParaRPr lang="en-US" sz="1000"/>
                    </a:p>
                  </a:txBody>
                  <a:tcPr/>
                </a:tc>
                <a:tc>
                  <a:txBody>
                    <a:bodyPr/>
                    <a:lstStyle/>
                    <a:p>
                      <a:r>
                        <a:rPr lang="en-US" sz="1000"/>
                        <a:t>0.7880%</a:t>
                      </a:r>
                      <a:endParaRPr lang="en-US" sz="1000"/>
                    </a:p>
                  </a:txBody>
                  <a:tcPr/>
                </a:tc>
                <a:extLst>
                  <a:ext uri="{0D108BD9-81ED-4DB2-BD59-A6C34878D82A}">
                    <a16:rowId xmlns:a16="http://schemas.microsoft.com/office/drawing/2014/main" val="3456903431"/>
                  </a:ext>
                </a:extLst>
              </a:tr>
              <a:tr h="370840">
                <a:tc>
                  <a:txBody>
                    <a:bodyPr/>
                    <a:lstStyle/>
                    <a:p>
                      <a:r>
                        <a:rPr lang="en-US" sz="1000"/>
                        <a:t>burganbankkuwait (Burgan Bank)</a:t>
                      </a:r>
                      <a:endParaRPr lang="en-US" sz="1000"/>
                    </a:p>
                  </a:txBody>
                  <a:tcPr/>
                </a:tc>
                <a:tc>
                  <a:txBody>
                    <a:bodyPr/>
                    <a:lstStyle/>
                    <a:p>
                      <a:r>
                        <a:rPr lang="en-US" sz="1000"/>
                        <a:t>9926</a:t>
                      </a:r>
                      <a:endParaRPr lang="en-US" sz="1000"/>
                    </a:p>
                  </a:txBody>
                  <a:tcPr/>
                </a:tc>
                <a:tc>
                  <a:txBody>
                    <a:bodyPr/>
                    <a:lstStyle/>
                    <a:p>
                      <a:r>
                        <a:rPr lang="en-US" sz="1000"/>
                        <a:t>40</a:t>
                      </a:r>
                      <a:endParaRPr lang="en-US" sz="1000"/>
                    </a:p>
                  </a:txBody>
                  <a:tcPr/>
                </a:tc>
                <a:tc>
                  <a:txBody>
                    <a:bodyPr/>
                    <a:lstStyle/>
                    <a:p>
                      <a:r>
                        <a:rPr lang="en-US" sz="1000"/>
                        <a:t>4</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559</a:t>
                      </a:r>
                      <a:endParaRPr lang="en-US" sz="1000"/>
                    </a:p>
                  </a:txBody>
                  <a:tcPr/>
                </a:tc>
                <a:tc>
                  <a:txBody>
                    <a:bodyPr/>
                    <a:lstStyle/>
                    <a:p>
                      <a:r>
                        <a:rPr lang="en-US" sz="1000"/>
                        <a:t>19</a:t>
                      </a:r>
                      <a:endParaRPr lang="en-US" sz="1000"/>
                    </a:p>
                  </a:txBody>
                  <a:tcPr/>
                </a:tc>
                <a:tc>
                  <a:txBody>
                    <a:bodyPr/>
                    <a:lstStyle/>
                    <a:p>
                      <a:r>
                        <a:rPr lang="en-US" sz="1000"/>
                        <a:t>1.1670%</a:t>
                      </a:r>
                      <a:endParaRPr lang="en-US" sz="1000"/>
                    </a:p>
                  </a:txBody>
                  <a:tcPr/>
                </a:tc>
                <a:extLst>
                  <a:ext uri="{0D108BD9-81ED-4DB2-BD59-A6C34878D82A}">
                    <a16:rowId xmlns:a16="http://schemas.microsoft.com/office/drawing/2014/main" val="4048084232"/>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3320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Followers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823207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9040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10734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3783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892712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3359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29776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19732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34231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0591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69895411"/>
                    </a:ext>
                  </a:extLst>
                </a:gridCol>
                <a:gridCol w="987552">
                  <a:extLst>
                    <a:ext uri="{9D8B030D-6E8A-4147-A177-3AD203B41FA5}">
                      <a16:colId xmlns:a16="http://schemas.microsoft.com/office/drawing/2014/main" val="2945503923"/>
                    </a:ext>
                  </a:extLst>
                </a:gridCol>
                <a:gridCol w="987552">
                  <a:extLst>
                    <a:ext uri="{9D8B030D-6E8A-4147-A177-3AD203B41FA5}">
                      <a16:colId xmlns:a16="http://schemas.microsoft.com/office/drawing/2014/main" val="3083232781"/>
                    </a:ext>
                  </a:extLst>
                </a:gridCol>
                <a:gridCol w="987552">
                  <a:extLst>
                    <a:ext uri="{9D8B030D-6E8A-4147-A177-3AD203B41FA5}">
                      <a16:colId xmlns:a16="http://schemas.microsoft.com/office/drawing/2014/main" val="2909263379"/>
                    </a:ext>
                  </a:extLst>
                </a:gridCol>
                <a:gridCol w="987552">
                  <a:extLst>
                    <a:ext uri="{9D8B030D-6E8A-4147-A177-3AD203B41FA5}">
                      <a16:colId xmlns:a16="http://schemas.microsoft.com/office/drawing/2014/main" val="891440353"/>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675403592"/>
                  </a:ext>
                </a:extLst>
              </a:tr>
              <a:tr h="370840">
                <a:tc>
                  <a:txBody>
                    <a:bodyPr/>
                    <a:lstStyle/>
                    <a:p>
                      <a:r>
                        <a:rPr lang="en-US" sz="1000" b="1"/>
                        <a:t>bankboubyan (</a:t>
                      </a:r>
                      <a:r>
                        <a:rPr lang="ar-AE" sz="1000" b="1"/>
                        <a:t>بنك بوبيان</a:t>
                      </a:r>
                      <a:r>
                        <a:rPr lang="en-US" sz="1000" b="1"/>
                        <a:t>⠀⠀⠀) - 2016-12-18 06:06:44</a:t>
                      </a:r>
                      <a:r>
                        <a:rPr lang="en-US" sz="1000"/>
                        <a:t>
:
</a:t>
                      </a:r>
                      <a:r>
                        <a:rPr lang="ar-AE" sz="1000"/>
                        <a:t>هو سوق تقليدي يجمع بين العراقة والأصالة والمدنية الحديثة، وهو أشهر معلم سياحي وتراثي يقصده السياح والمواطنون في مدينة الدوحة.
يشتهر السوق ببيع المشغولات التراثية وتناول الطعام العربي والشعبي والعالمي.
هل يمكنك معرفته؟
جاوب و قد تربح 50 د.ك
آخر موعد لإحتساب التوقعات غدا 19 ديسمبر 12 ظهراً.
سيتم إعلان الفائز يوم  السبت 24 ديسمبر بإذن الله 
شروط المسابقة: 
١- متابعة حساب بنك بوبيان @</a:t>
                      </a:r>
                      <a:r>
                        <a:rPr lang="en-US" sz="1000"/>
                        <a:t>BankBoubyan 
٢- </a:t>
                      </a:r>
                      <a:r>
                        <a:rPr lang="ar-AE" sz="1000"/>
                        <a:t>المشاركة من داخل الكويت فقط 
٣- إجابة واحدة لكل مشارك
٤- مشاركة موظفين بنك بوبيان لن تحتسب
#</a:t>
                      </a:r>
                      <a:r>
                        <a:rPr lang="en-US" sz="1000"/>
                        <a:t>BoubyanCompetitions</a:t>
                      </a:r>
                      <a:endParaRPr lang="en-US" sz="1000"/>
                    </a:p>
                  </a:txBody>
                  <a:tcPr/>
                </a:tc>
                <a:tc>
                  <a:txBody>
                    <a:bodyPr/>
                    <a:lstStyle/>
                    <a:p>
                      <a:r>
                        <a:rPr lang="en-US" sz="1000"/>
                        <a:t>5351</a:t>
                      </a:r>
                      <a:endParaRPr lang="en-US" sz="1000"/>
                    </a:p>
                  </a:txBody>
                  <a:tcPr/>
                </a:tc>
                <a:tc>
                  <a:txBody>
                    <a:bodyPr/>
                    <a:lstStyle/>
                    <a:p>
                      <a:r>
                        <a:rPr lang="en-US" sz="1000"/>
                        <a:t>8344</a:t>
                      </a:r>
                      <a:endParaRPr lang="en-US" sz="1000"/>
                    </a:p>
                  </a:txBody>
                  <a:tcPr/>
                </a:tc>
                <a:tc>
                  <a:txBody>
                    <a:bodyPr/>
                    <a:lstStyle/>
                    <a:p>
                      <a:r>
                        <a:rPr lang="en-US" sz="1000"/>
                        <a:t>7.1750%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70772967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6617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6572740"/>
                    </a:ext>
                  </a:extLst>
                </a:gridCol>
                <a:gridCol w="987552">
                  <a:extLst>
                    <a:ext uri="{9D8B030D-6E8A-4147-A177-3AD203B41FA5}">
                      <a16:colId xmlns:a16="http://schemas.microsoft.com/office/drawing/2014/main" val="1580777239"/>
                    </a:ext>
                  </a:extLst>
                </a:gridCol>
                <a:gridCol w="987552">
                  <a:extLst>
                    <a:ext uri="{9D8B030D-6E8A-4147-A177-3AD203B41FA5}">
                      <a16:colId xmlns:a16="http://schemas.microsoft.com/office/drawing/2014/main" val="422148854"/>
                    </a:ext>
                  </a:extLst>
                </a:gridCol>
                <a:gridCol w="987552">
                  <a:extLst>
                    <a:ext uri="{9D8B030D-6E8A-4147-A177-3AD203B41FA5}">
                      <a16:colId xmlns:a16="http://schemas.microsoft.com/office/drawing/2014/main" val="2615669935"/>
                    </a:ext>
                  </a:extLst>
                </a:gridCol>
                <a:gridCol w="987552">
                  <a:extLst>
                    <a:ext uri="{9D8B030D-6E8A-4147-A177-3AD203B41FA5}">
                      <a16:colId xmlns:a16="http://schemas.microsoft.com/office/drawing/2014/main" val="2964750675"/>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247003537"/>
                  </a:ext>
                </a:extLst>
              </a:tr>
              <a:tr h="370840">
                <a:tc>
                  <a:txBody>
                    <a:bodyPr/>
                    <a:lstStyle/>
                    <a:p>
                      <a:r>
                        <a:rPr lang="en-US" sz="1000" b="1"/>
                        <a:t>bankboubyan (</a:t>
                      </a:r>
                      <a:r>
                        <a:rPr lang="ar-AE" sz="1000" b="1"/>
                        <a:t>بنك بوبيان</a:t>
                      </a:r>
                      <a:r>
                        <a:rPr lang="en-US" sz="1000" b="1"/>
                        <a:t>⠀⠀⠀) - 2016-12-18 13:13:07</a:t>
                      </a:r>
                      <a:r>
                        <a:rPr lang="en-US" sz="1000"/>
                        <a:t>
:
</a:t>
                      </a:r>
                      <a:r>
                        <a:rPr lang="ar-AE" sz="1000"/>
                        <a:t>توقّع نتيجة مباراة  أرسنال </a:t>
                      </a:r>
                      <a:r>
                        <a:rPr lang="en-US" sz="1000"/>
                        <a:t>x </a:t>
                      </a:r>
                      <a:r>
                        <a:rPr lang="ar-AE" sz="1000"/>
                        <a:t>مانشستر سيتي وقد تربح 100 د.ك 
آخر موعد لاحتساب التوقعات اليوم الساعة 7 مساء.
سيتم إعلان إسم الفائز يوم الخميس 22  ديسمبر بإذن الله 
شروط المسابقة:
١- متابعة حساب بنك بوبيان @</a:t>
                      </a:r>
                      <a:r>
                        <a:rPr lang="en-US" sz="1000"/>
                        <a:t>BankBoubyan
٢- </a:t>
                      </a:r>
                      <a:r>
                        <a:rPr lang="ar-AE" sz="1000"/>
                        <a:t>المشاركة من داخل الكويت فقط
٣- كل التوقعات بعد انطلاق المباراة لن تحتسب
٤- توقّع واحد لكل مشارك
٥- مشاركة موظفين بنك بوبيان لن تحتسب
#</a:t>
                      </a:r>
                      <a:r>
                        <a:rPr lang="en-US" sz="1000"/>
                        <a:t>BoubyanCompetitions</a:t>
                      </a:r>
                      <a:endParaRPr lang="en-US" sz="1000"/>
                    </a:p>
                  </a:txBody>
                  <a:tcPr/>
                </a:tc>
                <a:tc>
                  <a:txBody>
                    <a:bodyPr/>
                    <a:lstStyle/>
                    <a:p>
                      <a:r>
                        <a:rPr lang="en-US" sz="1000"/>
                        <a:t>4794</a:t>
                      </a:r>
                      <a:endParaRPr lang="en-US" sz="1000"/>
                    </a:p>
                  </a:txBody>
                  <a:tcPr/>
                </a:tc>
                <a:tc>
                  <a:txBody>
                    <a:bodyPr/>
                    <a:lstStyle/>
                    <a:p>
                      <a:r>
                        <a:rPr lang="en-US" sz="1000"/>
                        <a:t>6541</a:t>
                      </a:r>
                      <a:endParaRPr lang="en-US" sz="1000"/>
                    </a:p>
                  </a:txBody>
                  <a:tcPr/>
                </a:tc>
                <a:tc>
                  <a:txBody>
                    <a:bodyPr/>
                    <a:lstStyle/>
                    <a:p>
                      <a:r>
                        <a:rPr lang="en-US" sz="1000"/>
                        <a:t>5.9386%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685499508"/>
                  </a:ext>
                </a:extLst>
              </a:tr>
              <a:tr h="370840">
                <a:tc>
                  <a:txBody>
                    <a:bodyPr/>
                    <a:lstStyle/>
                    <a:p>
                      <a:r>
                        <a:rPr lang="en-US" sz="1000" b="1"/>
                        <a:t>nbkgroup (National Bank of Kuwait) - 2016-12-18 13:02:55</a:t>
                      </a:r>
                      <a:r>
                        <a:rPr lang="en-US" sz="1000"/>
                        <a:t>
#NBKCompetitions
</a:t>
                      </a:r>
                      <a:r>
                        <a:rPr lang="ar-AE" sz="1000"/>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22/12/2016</a:t>
                      </a:r>
                      <a:endParaRPr lang="en-US" sz="1000"/>
                    </a:p>
                  </a:txBody>
                  <a:tcPr/>
                </a:tc>
                <a:tc>
                  <a:txBody>
                    <a:bodyPr/>
                    <a:lstStyle/>
                    <a:p>
                      <a:r>
                        <a:rPr lang="en-US" sz="1000"/>
                        <a:t>4136</a:t>
                      </a:r>
                      <a:endParaRPr lang="en-US" sz="1000"/>
                    </a:p>
                  </a:txBody>
                  <a:tcPr/>
                </a:tc>
                <a:tc>
                  <a:txBody>
                    <a:bodyPr/>
                    <a:lstStyle/>
                    <a:p>
                      <a:r>
                        <a:rPr lang="en-US" sz="1000"/>
                        <a:t>4649</a:t>
                      </a:r>
                      <a:endParaRPr lang="en-US" sz="1000"/>
                    </a:p>
                  </a:txBody>
                  <a:tcPr/>
                </a:tc>
                <a:tc>
                  <a:txBody>
                    <a:bodyPr/>
                    <a:lstStyle/>
                    <a:p>
                      <a:r>
                        <a:rPr lang="en-US" sz="1000"/>
                        <a:t>3.7468%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5308729"/>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1475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47437344"/>
                    </a:ext>
                  </a:extLst>
                </a:gridCol>
                <a:gridCol w="987552">
                  <a:extLst>
                    <a:ext uri="{9D8B030D-6E8A-4147-A177-3AD203B41FA5}">
                      <a16:colId xmlns:a16="http://schemas.microsoft.com/office/drawing/2014/main" val="3900204130"/>
                    </a:ext>
                  </a:extLst>
                </a:gridCol>
                <a:gridCol w="987552">
                  <a:extLst>
                    <a:ext uri="{9D8B030D-6E8A-4147-A177-3AD203B41FA5}">
                      <a16:colId xmlns:a16="http://schemas.microsoft.com/office/drawing/2014/main" val="2651620952"/>
                    </a:ext>
                  </a:extLst>
                </a:gridCol>
                <a:gridCol w="987552">
                  <a:extLst>
                    <a:ext uri="{9D8B030D-6E8A-4147-A177-3AD203B41FA5}">
                      <a16:colId xmlns:a16="http://schemas.microsoft.com/office/drawing/2014/main" val="2026658308"/>
                    </a:ext>
                  </a:extLst>
                </a:gridCol>
                <a:gridCol w="987552">
                  <a:extLst>
                    <a:ext uri="{9D8B030D-6E8A-4147-A177-3AD203B41FA5}">
                      <a16:colId xmlns:a16="http://schemas.microsoft.com/office/drawing/2014/main" val="2063899183"/>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524887190"/>
                  </a:ext>
                </a:extLst>
              </a:tr>
              <a:tr h="370840">
                <a:tc>
                  <a:txBody>
                    <a:bodyPr/>
                    <a:lstStyle/>
                    <a:p>
                      <a:r>
                        <a:rPr lang="en-US" sz="1000" b="1"/>
                        <a:t>burganbankkuwait (Burgan Bank) - 2016-12-18 14:00:25</a:t>
                      </a:r>
                      <a:r>
                        <a:rPr lang="en-US" sz="1000"/>
                        <a:t>
.
</a:t>
                      </a:r>
                      <a:r>
                        <a:rPr lang="ar-AE" sz="1000"/>
                        <a:t>سيتم ايداع بدل الكتب لطلبة الكلية الأسترالية اليوم</a:t>
                      </a:r>
                      <a:endParaRPr lang="en-US" sz="1000"/>
                    </a:p>
                  </a:txBody>
                  <a:tcPr/>
                </a:tc>
                <a:tc>
                  <a:txBody>
                    <a:bodyPr/>
                    <a:lstStyle/>
                    <a:p>
                      <a:r>
                        <a:rPr lang="en-US" sz="1000"/>
                        <a:t>116</a:t>
                      </a:r>
                      <a:endParaRPr lang="en-US" sz="1000"/>
                    </a:p>
                  </a:txBody>
                  <a:tcPr/>
                </a:tc>
                <a:tc>
                  <a:txBody>
                    <a:bodyPr/>
                    <a:lstStyle/>
                    <a:p>
                      <a:r>
                        <a:rPr lang="en-US" sz="1000"/>
                        <a:t>10</a:t>
                      </a:r>
                      <a:endParaRPr lang="en-US" sz="1000"/>
                    </a:p>
                  </a:txBody>
                  <a:tcPr/>
                </a:tc>
                <a:tc>
                  <a:txBody>
                    <a:bodyPr/>
                    <a:lstStyle/>
                    <a:p>
                      <a:r>
                        <a:rPr lang="en-US" sz="1000"/>
                        <a:t>1.2694%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479362594"/>
                  </a:ext>
                </a:extLst>
              </a:tr>
              <a:tr h="370840">
                <a:tc>
                  <a:txBody>
                    <a:bodyPr/>
                    <a:lstStyle/>
                    <a:p>
                      <a:r>
                        <a:rPr lang="en-US" sz="1000" b="1"/>
                        <a:t>burganbankkuwait (Burgan Bank) - 2016-12-18 10:33:26</a:t>
                      </a:r>
                      <a:r>
                        <a:rPr lang="en-US" sz="1000"/>
                        <a:t>
.
#BurganBankDraws #BurganBankWinners #BurganBankYawmi 
</a:t>
                      </a:r>
                      <a:r>
                        <a:rPr lang="ar-AE" sz="1000"/>
                        <a:t>مبروك للرابحين بجائزة 5000 د.ك مع حساب يومي.. حساب يومي من بنك برقان هو أول حساب بالكويت بجوائز يوميه .. افتح حساب يومي ، و يمكن يكون اليوم يومك! 
</a:t>
                      </a:r>
                      <a:r>
                        <a:rPr lang="en-US" sz="1000"/>
                        <a:t>Congratulations to the lucky winners of the Yawmi KD 5,000 daily prize .. Yawmi is the first account in Kuwait to offer daily prizes.. Open a Yawmi account today, it may be your day!</a:t>
                      </a:r>
                      <a:endParaRPr lang="en-US" sz="1000"/>
                    </a:p>
                  </a:txBody>
                  <a:tcPr/>
                </a:tc>
                <a:tc>
                  <a:txBody>
                    <a:bodyPr/>
                    <a:lstStyle/>
                    <a:p>
                      <a:r>
                        <a:rPr lang="en-US" sz="1000"/>
                        <a:t>116</a:t>
                      </a:r>
                      <a:endParaRPr lang="en-US" sz="1000"/>
                    </a:p>
                  </a:txBody>
                  <a:tcPr/>
                </a:tc>
                <a:tc>
                  <a:txBody>
                    <a:bodyPr/>
                    <a:lstStyle/>
                    <a:p>
                      <a:r>
                        <a:rPr lang="en-US" sz="1000"/>
                        <a:t>7</a:t>
                      </a:r>
                      <a:endParaRPr lang="en-US" sz="1000"/>
                    </a:p>
                  </a:txBody>
                  <a:tcPr/>
                </a:tc>
                <a:tc>
                  <a:txBody>
                    <a:bodyPr/>
                    <a:lstStyle/>
                    <a:p>
                      <a:r>
                        <a:rPr lang="en-US" sz="1000"/>
                        <a:t>1.2392%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04942214"/>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26696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34555680"/>
                    </a:ext>
                  </a:extLst>
                </a:gridCol>
                <a:gridCol w="1481328">
                  <a:extLst>
                    <a:ext uri="{9D8B030D-6E8A-4147-A177-3AD203B41FA5}">
                      <a16:colId xmlns:a16="http://schemas.microsoft.com/office/drawing/2014/main" val="3432023145"/>
                    </a:ext>
                  </a:extLst>
                </a:gridCol>
                <a:gridCol w="1481328">
                  <a:extLst>
                    <a:ext uri="{9D8B030D-6E8A-4147-A177-3AD203B41FA5}">
                      <a16:colId xmlns:a16="http://schemas.microsoft.com/office/drawing/2014/main" val="3513425024"/>
                    </a:ext>
                  </a:extLst>
                </a:gridCol>
                <a:gridCol w="1481328">
                  <a:extLst>
                    <a:ext uri="{9D8B030D-6E8A-4147-A177-3AD203B41FA5}">
                      <a16:colId xmlns:a16="http://schemas.microsoft.com/office/drawing/2014/main" val="2108182335"/>
                    </a:ext>
                  </a:extLst>
                </a:gridCol>
                <a:gridCol w="1481328">
                  <a:extLst>
                    <a:ext uri="{9D8B030D-6E8A-4147-A177-3AD203B41FA5}">
                      <a16:colId xmlns:a16="http://schemas.microsoft.com/office/drawing/2014/main" val="3834868364"/>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10891527"/>
                  </a:ext>
                </a:extLst>
              </a:tr>
              <a:tr h="370840">
                <a:tc>
                  <a:txBody>
                    <a:bodyPr/>
                    <a:lstStyle/>
                    <a:p>
                      <a:r>
                        <a:rPr lang="en-US" sz="1000"/>
                        <a:t>#NBKServices</a:t>
                      </a:r>
                      <a:endParaRPr lang="en-US" sz="1000"/>
                    </a:p>
                  </a:txBody>
                  <a:tcPr/>
                </a:tc>
                <a:tc>
                  <a:txBody>
                    <a:bodyPr/>
                    <a:lstStyle/>
                    <a:p>
                      <a:r>
                        <a:rPr lang="en-US" sz="1000"/>
                        <a:t>5</a:t>
                      </a:r>
                      <a:endParaRPr lang="en-US" sz="1000"/>
                    </a:p>
                  </a:txBody>
                  <a:tcPr/>
                </a:tc>
                <a:tc>
                  <a:txBody>
                    <a:bodyPr/>
                    <a:lstStyle/>
                    <a:p>
                      <a:r>
                        <a:rPr lang="en-US" sz="1000"/>
                        <a:t>1262.6</a:t>
                      </a:r>
                      <a:endParaRPr lang="en-US" sz="1000"/>
                    </a:p>
                  </a:txBody>
                  <a:tcPr/>
                </a:tc>
                <a:tc>
                  <a:txBody>
                    <a:bodyPr/>
                    <a:lstStyle/>
                    <a:p>
                      <a:r>
                        <a:rPr lang="en-US" sz="1000"/>
                        <a:t>69.4</a:t>
                      </a:r>
                      <a:endParaRPr lang="en-US" sz="1000"/>
                    </a:p>
                  </a:txBody>
                  <a:tcPr/>
                </a:tc>
                <a:tc>
                  <a:txBody>
                    <a:bodyPr/>
                    <a:lstStyle/>
                    <a:p>
                      <a:r>
                        <a:rPr lang="en-US" sz="1000"/>
                        <a:t>1332</a:t>
                      </a:r>
                      <a:endParaRPr lang="en-US" sz="1000"/>
                    </a:p>
                  </a:txBody>
                  <a:tcPr/>
                </a:tc>
                <a:extLst>
                  <a:ext uri="{0D108BD9-81ED-4DB2-BD59-A6C34878D82A}">
                    <a16:rowId xmlns:a16="http://schemas.microsoft.com/office/drawing/2014/main" val="1666868536"/>
                  </a:ext>
                </a:extLst>
              </a:tr>
              <a:tr h="370840">
                <a:tc>
                  <a:txBody>
                    <a:bodyPr/>
                    <a:lstStyle/>
                    <a:p>
                      <a:r>
                        <a:rPr lang="en-US" sz="1000"/>
                        <a:t>#NBKOffers</a:t>
                      </a:r>
                      <a:endParaRPr lang="en-US" sz="1000"/>
                    </a:p>
                  </a:txBody>
                  <a:tcPr/>
                </a:tc>
                <a:tc>
                  <a:txBody>
                    <a:bodyPr/>
                    <a:lstStyle/>
                    <a:p>
                      <a:r>
                        <a:rPr lang="en-US" sz="1000"/>
                        <a:t>1</a:t>
                      </a:r>
                      <a:endParaRPr lang="en-US" sz="1000"/>
                    </a:p>
                  </a:txBody>
                  <a:tcPr/>
                </a:tc>
                <a:tc>
                  <a:txBody>
                    <a:bodyPr/>
                    <a:lstStyle/>
                    <a:p>
                      <a:r>
                        <a:rPr lang="en-US" sz="1000"/>
                        <a:t>1095</a:t>
                      </a:r>
                      <a:endParaRPr lang="en-US" sz="1000"/>
                    </a:p>
                  </a:txBody>
                  <a:tcPr/>
                </a:tc>
                <a:tc>
                  <a:txBody>
                    <a:bodyPr/>
                    <a:lstStyle/>
                    <a:p>
                      <a:r>
                        <a:rPr lang="en-US" sz="1000"/>
                        <a:t>29</a:t>
                      </a:r>
                      <a:endParaRPr lang="en-US" sz="1000"/>
                    </a:p>
                  </a:txBody>
                  <a:tcPr/>
                </a:tc>
                <a:tc>
                  <a:txBody>
                    <a:bodyPr/>
                    <a:lstStyle/>
                    <a:p>
                      <a:r>
                        <a:rPr lang="en-US" sz="1000"/>
                        <a:t>1124</a:t>
                      </a:r>
                      <a:endParaRPr lang="en-US" sz="1000"/>
                    </a:p>
                  </a:txBody>
                  <a:tcPr/>
                </a:tc>
                <a:extLst>
                  <a:ext uri="{0D108BD9-81ED-4DB2-BD59-A6C34878D82A}">
                    <a16:rowId xmlns:a16="http://schemas.microsoft.com/office/drawing/2014/main" val="1912359466"/>
                  </a:ext>
                </a:extLst>
              </a:tr>
              <a:tr h="370840">
                <a:tc>
                  <a:txBody>
                    <a:bodyPr/>
                    <a:lstStyle/>
                    <a:p>
                      <a:r>
                        <a:rPr lang="en-US" sz="1000"/>
                        <a:t>#NBKComminuty</a:t>
                      </a:r>
                      <a:endParaRPr lang="en-US" sz="1000"/>
                    </a:p>
                  </a:txBody>
                  <a:tcPr/>
                </a:tc>
                <a:tc>
                  <a:txBody>
                    <a:bodyPr/>
                    <a:lstStyle/>
                    <a:p>
                      <a:r>
                        <a:rPr lang="en-US" sz="1000"/>
                        <a:t>1</a:t>
                      </a:r>
                      <a:endParaRPr lang="en-US" sz="1000"/>
                    </a:p>
                  </a:txBody>
                  <a:tcPr/>
                </a:tc>
                <a:tc>
                  <a:txBody>
                    <a:bodyPr/>
                    <a:lstStyle/>
                    <a:p>
                      <a:r>
                        <a:rPr lang="en-US" sz="1000"/>
                        <a:t>1111</a:t>
                      </a:r>
                      <a:endParaRPr lang="en-US" sz="1000"/>
                    </a:p>
                  </a:txBody>
                  <a:tcPr/>
                </a:tc>
                <a:tc>
                  <a:txBody>
                    <a:bodyPr/>
                    <a:lstStyle/>
                    <a:p>
                      <a:r>
                        <a:rPr lang="en-US" sz="1000"/>
                        <a:t>12</a:t>
                      </a:r>
                      <a:endParaRPr lang="en-US" sz="1000"/>
                    </a:p>
                  </a:txBody>
                  <a:tcPr/>
                </a:tc>
                <a:tc>
                  <a:txBody>
                    <a:bodyPr/>
                    <a:lstStyle/>
                    <a:p>
                      <a:r>
                        <a:rPr lang="en-US" sz="1000"/>
                        <a:t>1123</a:t>
                      </a:r>
                      <a:endParaRPr lang="en-US" sz="1000"/>
                    </a:p>
                  </a:txBody>
                  <a:tcPr/>
                </a:tc>
                <a:extLst>
                  <a:ext uri="{0D108BD9-81ED-4DB2-BD59-A6C34878D82A}">
                    <a16:rowId xmlns:a16="http://schemas.microsoft.com/office/drawing/2014/main" val="3488380857"/>
                  </a:ext>
                </a:extLst>
              </a:tr>
              <a:tr h="370840">
                <a:tc>
                  <a:txBody>
                    <a:bodyPr/>
                    <a:lstStyle/>
                    <a:p>
                      <a:r>
                        <a:rPr lang="en-US" sz="1000"/>
                        <a:t>#NBKShabab</a:t>
                      </a:r>
                      <a:endParaRPr lang="en-US" sz="1000"/>
                    </a:p>
                  </a:txBody>
                  <a:tcPr/>
                </a:tc>
                <a:tc>
                  <a:txBody>
                    <a:bodyPr/>
                    <a:lstStyle/>
                    <a:p>
                      <a:r>
                        <a:rPr lang="en-US" sz="1000"/>
                        <a:t>1</a:t>
                      </a:r>
                      <a:endParaRPr lang="en-US" sz="1000"/>
                    </a:p>
                  </a:txBody>
                  <a:tcPr/>
                </a:tc>
                <a:tc>
                  <a:txBody>
                    <a:bodyPr/>
                    <a:lstStyle/>
                    <a:p>
                      <a:r>
                        <a:rPr lang="en-US" sz="1000"/>
                        <a:t>1111</a:t>
                      </a:r>
                      <a:endParaRPr lang="en-US" sz="1000"/>
                    </a:p>
                  </a:txBody>
                  <a:tcPr/>
                </a:tc>
                <a:tc>
                  <a:txBody>
                    <a:bodyPr/>
                    <a:lstStyle/>
                    <a:p>
                      <a:r>
                        <a:rPr lang="en-US" sz="1000"/>
                        <a:t>12</a:t>
                      </a:r>
                      <a:endParaRPr lang="en-US" sz="1000"/>
                    </a:p>
                  </a:txBody>
                  <a:tcPr/>
                </a:tc>
                <a:tc>
                  <a:txBody>
                    <a:bodyPr/>
                    <a:lstStyle/>
                    <a:p>
                      <a:r>
                        <a:rPr lang="en-US" sz="1000"/>
                        <a:t>1123</a:t>
                      </a:r>
                      <a:endParaRPr lang="en-US" sz="1000"/>
                    </a:p>
                  </a:txBody>
                  <a:tcPr/>
                </a:tc>
                <a:extLst>
                  <a:ext uri="{0D108BD9-81ED-4DB2-BD59-A6C34878D82A}">
                    <a16:rowId xmlns:a16="http://schemas.microsoft.com/office/drawing/2014/main" val="1386464947"/>
                  </a:ext>
                </a:extLst>
              </a:tr>
              <a:tr h="370840">
                <a:tc>
                  <a:txBody>
                    <a:bodyPr/>
                    <a:lstStyle/>
                    <a:p>
                      <a:r>
                        <a:rPr lang="en-US" sz="1000"/>
                        <a:t>#NBKCompetitions</a:t>
                      </a:r>
                      <a:endParaRPr lang="en-US" sz="1000"/>
                    </a:p>
                  </a:txBody>
                  <a:tcPr/>
                </a:tc>
                <a:tc>
                  <a:txBody>
                    <a:bodyPr/>
                    <a:lstStyle/>
                    <a:p>
                      <a:r>
                        <a:rPr lang="en-US" sz="1000"/>
                        <a:t>1</a:t>
                      </a:r>
                      <a:endParaRPr lang="en-US" sz="1000"/>
                    </a:p>
                  </a:txBody>
                  <a:tcPr/>
                </a:tc>
                <a:tc>
                  <a:txBody>
                    <a:bodyPr/>
                    <a:lstStyle/>
                    <a:p>
                      <a:r>
                        <a:rPr lang="en-US" sz="1000"/>
                        <a:t>4136</a:t>
                      </a:r>
                      <a:endParaRPr lang="en-US" sz="1000"/>
                    </a:p>
                  </a:txBody>
                  <a:tcPr/>
                </a:tc>
                <a:tc>
                  <a:txBody>
                    <a:bodyPr/>
                    <a:lstStyle/>
                    <a:p>
                      <a:r>
                        <a:rPr lang="en-US" sz="1000"/>
                        <a:t>4649</a:t>
                      </a:r>
                      <a:endParaRPr lang="en-US" sz="1000"/>
                    </a:p>
                  </a:txBody>
                  <a:tcPr/>
                </a:tc>
                <a:tc>
                  <a:txBody>
                    <a:bodyPr/>
                    <a:lstStyle/>
                    <a:p>
                      <a:r>
                        <a:rPr lang="en-US" sz="1000"/>
                        <a:t>8785</a:t>
                      </a:r>
                      <a:endParaRPr lang="en-US" sz="1000"/>
                    </a:p>
                  </a:txBody>
                  <a:tcPr/>
                </a:tc>
                <a:extLst>
                  <a:ext uri="{0D108BD9-81ED-4DB2-BD59-A6C34878D82A}">
                    <a16:rowId xmlns:a16="http://schemas.microsoft.com/office/drawing/2014/main" val="1914358727"/>
                  </a:ext>
                </a:extLst>
              </a:tr>
              <a:tr h="370840">
                <a:tc>
                  <a:txBody>
                    <a:bodyPr/>
                    <a:lstStyle/>
                    <a:p>
                      <a:r>
                        <a:rPr lang="en-US" sz="1000"/>
                        <a:t>#NBKCommunity</a:t>
                      </a:r>
                      <a:endParaRPr lang="en-US" sz="1000"/>
                    </a:p>
                  </a:txBody>
                  <a:tcPr/>
                </a:tc>
                <a:tc>
                  <a:txBody>
                    <a:bodyPr/>
                    <a:lstStyle/>
                    <a:p>
                      <a:r>
                        <a:rPr lang="en-US" sz="1000"/>
                        <a:t>1</a:t>
                      </a:r>
                      <a:endParaRPr lang="en-US" sz="1000"/>
                    </a:p>
                  </a:txBody>
                  <a:tcPr/>
                </a:tc>
                <a:tc>
                  <a:txBody>
                    <a:bodyPr/>
                    <a:lstStyle/>
                    <a:p>
                      <a:r>
                        <a:rPr lang="en-US" sz="1000"/>
                        <a:t>1130</a:t>
                      </a:r>
                      <a:endParaRPr lang="en-US" sz="1000"/>
                    </a:p>
                  </a:txBody>
                  <a:tcPr/>
                </a:tc>
                <a:tc>
                  <a:txBody>
                    <a:bodyPr/>
                    <a:lstStyle/>
                    <a:p>
                      <a:r>
                        <a:rPr lang="en-US" sz="1000"/>
                        <a:t>21</a:t>
                      </a:r>
                      <a:endParaRPr lang="en-US" sz="1000"/>
                    </a:p>
                  </a:txBody>
                  <a:tcPr/>
                </a:tc>
                <a:tc>
                  <a:txBody>
                    <a:bodyPr/>
                    <a:lstStyle/>
                    <a:p>
                      <a:r>
                        <a:rPr lang="en-US" sz="1000"/>
                        <a:t>1151</a:t>
                      </a:r>
                      <a:endParaRPr lang="en-US" sz="1000"/>
                    </a:p>
                  </a:txBody>
                  <a:tcPr/>
                </a:tc>
                <a:extLst>
                  <a:ext uri="{0D108BD9-81ED-4DB2-BD59-A6C34878D82A}">
                    <a16:rowId xmlns:a16="http://schemas.microsoft.com/office/drawing/2014/main" val="1620436434"/>
                  </a:ext>
                </a:extLst>
              </a:tr>
              <a:tr h="370840">
                <a:tc>
                  <a:txBody>
                    <a:bodyPr/>
                    <a:lstStyle/>
                    <a:p>
                      <a:r>
                        <a:rPr lang="ar-AE" sz="1000"/>
                        <a:t>#عبدالله_ينتصر</a:t>
                      </a:r>
                      <a:endParaRPr lang="en-US" sz="1000"/>
                    </a:p>
                  </a:txBody>
                  <a:tcPr/>
                </a:tc>
                <a:tc>
                  <a:txBody>
                    <a:bodyPr/>
                    <a:lstStyle/>
                    <a:p>
                      <a:r>
                        <a:rPr lang="en-US" sz="1000"/>
                        <a:t>1</a:t>
                      </a:r>
                      <a:endParaRPr lang="en-US" sz="1000"/>
                    </a:p>
                  </a:txBody>
                  <a:tcPr/>
                </a:tc>
                <a:tc>
                  <a:txBody>
                    <a:bodyPr/>
                    <a:lstStyle/>
                    <a:p>
                      <a:r>
                        <a:rPr lang="en-US" sz="1000"/>
                        <a:t>1130</a:t>
                      </a:r>
                      <a:endParaRPr lang="en-US" sz="1000"/>
                    </a:p>
                  </a:txBody>
                  <a:tcPr/>
                </a:tc>
                <a:tc>
                  <a:txBody>
                    <a:bodyPr/>
                    <a:lstStyle/>
                    <a:p>
                      <a:r>
                        <a:rPr lang="en-US" sz="1000"/>
                        <a:t>21</a:t>
                      </a:r>
                      <a:endParaRPr lang="en-US" sz="1000"/>
                    </a:p>
                  </a:txBody>
                  <a:tcPr/>
                </a:tc>
                <a:tc>
                  <a:txBody>
                    <a:bodyPr/>
                    <a:lstStyle/>
                    <a:p>
                      <a:r>
                        <a:rPr lang="en-US" sz="1000"/>
                        <a:t>1151</a:t>
                      </a:r>
                      <a:endParaRPr lang="en-US" sz="1000"/>
                    </a:p>
                  </a:txBody>
                  <a:tcPr/>
                </a:tc>
                <a:extLst>
                  <a:ext uri="{0D108BD9-81ED-4DB2-BD59-A6C34878D82A}">
                    <a16:rowId xmlns:a16="http://schemas.microsoft.com/office/drawing/2014/main" val="2032570463"/>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84266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18709288"/>
                    </a:ext>
                  </a:extLst>
                </a:gridCol>
                <a:gridCol w="1481328">
                  <a:extLst>
                    <a:ext uri="{9D8B030D-6E8A-4147-A177-3AD203B41FA5}">
                      <a16:colId xmlns:a16="http://schemas.microsoft.com/office/drawing/2014/main" val="2069065327"/>
                    </a:ext>
                  </a:extLst>
                </a:gridCol>
                <a:gridCol w="1481328">
                  <a:extLst>
                    <a:ext uri="{9D8B030D-6E8A-4147-A177-3AD203B41FA5}">
                      <a16:colId xmlns:a16="http://schemas.microsoft.com/office/drawing/2014/main" val="3048574588"/>
                    </a:ext>
                  </a:extLst>
                </a:gridCol>
                <a:gridCol w="1481328">
                  <a:extLst>
                    <a:ext uri="{9D8B030D-6E8A-4147-A177-3AD203B41FA5}">
                      <a16:colId xmlns:a16="http://schemas.microsoft.com/office/drawing/2014/main" val="3174866676"/>
                    </a:ext>
                  </a:extLst>
                </a:gridCol>
                <a:gridCol w="1481328">
                  <a:extLst>
                    <a:ext uri="{9D8B030D-6E8A-4147-A177-3AD203B41FA5}">
                      <a16:colId xmlns:a16="http://schemas.microsoft.com/office/drawing/2014/main" val="322230121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607098579"/>
                  </a:ext>
                </a:extLst>
              </a:tr>
              <a:tr h="370840">
                <a:tc>
                  <a:txBody>
                    <a:bodyPr/>
                    <a:lstStyle/>
                    <a:p>
                      <a:r>
                        <a:rPr lang="en-US" sz="1000"/>
                        <a:t>#BoubyanCompetitions</a:t>
                      </a:r>
                      <a:endParaRPr lang="en-US" sz="1000"/>
                    </a:p>
                  </a:txBody>
                  <a:tcPr/>
                </a:tc>
                <a:tc>
                  <a:txBody>
                    <a:bodyPr/>
                    <a:lstStyle/>
                    <a:p>
                      <a:r>
                        <a:rPr lang="en-US" sz="1000"/>
                        <a:t>2</a:t>
                      </a:r>
                      <a:endParaRPr lang="en-US" sz="1000"/>
                    </a:p>
                  </a:txBody>
                  <a:tcPr/>
                </a:tc>
                <a:tc>
                  <a:txBody>
                    <a:bodyPr/>
                    <a:lstStyle/>
                    <a:p>
                      <a:r>
                        <a:rPr lang="en-US" sz="1000"/>
                        <a:t>5072.5</a:t>
                      </a:r>
                      <a:endParaRPr lang="en-US" sz="1000"/>
                    </a:p>
                  </a:txBody>
                  <a:tcPr/>
                </a:tc>
                <a:tc>
                  <a:txBody>
                    <a:bodyPr/>
                    <a:lstStyle/>
                    <a:p>
                      <a:r>
                        <a:rPr lang="en-US" sz="1000"/>
                        <a:t>7442.5</a:t>
                      </a:r>
                      <a:endParaRPr lang="en-US" sz="1000"/>
                    </a:p>
                  </a:txBody>
                  <a:tcPr/>
                </a:tc>
                <a:tc>
                  <a:txBody>
                    <a:bodyPr/>
                    <a:lstStyle/>
                    <a:p>
                      <a:r>
                        <a:rPr lang="en-US" sz="1000"/>
                        <a:t>12515</a:t>
                      </a:r>
                      <a:endParaRPr lang="en-US" sz="1000"/>
                    </a:p>
                  </a:txBody>
                  <a:tcPr/>
                </a:tc>
                <a:extLst>
                  <a:ext uri="{0D108BD9-81ED-4DB2-BD59-A6C34878D82A}">
                    <a16:rowId xmlns:a16="http://schemas.microsoft.com/office/drawing/2014/main" val="3262207532"/>
                  </a:ext>
                </a:extLst>
              </a:tr>
              <a:tr h="370840">
                <a:tc>
                  <a:txBody>
                    <a:bodyPr/>
                    <a:lstStyle/>
                    <a:p>
                      <a:r>
                        <a:rPr lang="ar-AE" sz="1000"/>
                        <a:t>#خلك_مبتسم</a:t>
                      </a:r>
                      <a:endParaRPr lang="en-US" sz="1000"/>
                    </a:p>
                  </a:txBody>
                  <a:tcPr/>
                </a:tc>
                <a:tc>
                  <a:txBody>
                    <a:bodyPr/>
                    <a:lstStyle/>
                    <a:p>
                      <a:r>
                        <a:rPr lang="en-US" sz="1000"/>
                        <a:t>1</a:t>
                      </a:r>
                      <a:endParaRPr lang="en-US" sz="1000"/>
                    </a:p>
                  </a:txBody>
                  <a:tcPr/>
                </a:tc>
                <a:tc>
                  <a:txBody>
                    <a:bodyPr/>
                    <a:lstStyle/>
                    <a:p>
                      <a:r>
                        <a:rPr lang="en-US" sz="1000"/>
                        <a:t>1537</a:t>
                      </a:r>
                      <a:endParaRPr lang="en-US" sz="1000"/>
                    </a:p>
                  </a:txBody>
                  <a:tcPr/>
                </a:tc>
                <a:tc>
                  <a:txBody>
                    <a:bodyPr/>
                    <a:lstStyle/>
                    <a:p>
                      <a:r>
                        <a:rPr lang="en-US" sz="1000"/>
                        <a:t>75</a:t>
                      </a:r>
                      <a:endParaRPr lang="en-US" sz="1000"/>
                    </a:p>
                  </a:txBody>
                  <a:tcPr/>
                </a:tc>
                <a:tc>
                  <a:txBody>
                    <a:bodyPr/>
                    <a:lstStyle/>
                    <a:p>
                      <a:r>
                        <a:rPr lang="en-US" sz="1000"/>
                        <a:t>1612</a:t>
                      </a:r>
                      <a:endParaRPr lang="en-US" sz="1000"/>
                    </a:p>
                  </a:txBody>
                  <a:tcPr/>
                </a:tc>
                <a:extLst>
                  <a:ext uri="{0D108BD9-81ED-4DB2-BD59-A6C34878D82A}">
                    <a16:rowId xmlns:a16="http://schemas.microsoft.com/office/drawing/2014/main" val="2122511489"/>
                  </a:ext>
                </a:extLst>
              </a:tr>
              <a:tr h="370840">
                <a:tc>
                  <a:txBody>
                    <a:bodyPr/>
                    <a:lstStyle/>
                    <a:p>
                      <a:r>
                        <a:rPr lang="en-US" sz="1000"/>
                        <a:t>#BoubyanPromotions</a:t>
                      </a:r>
                      <a:endParaRPr lang="en-US" sz="1000"/>
                    </a:p>
                  </a:txBody>
                  <a:tcPr/>
                </a:tc>
                <a:tc>
                  <a:txBody>
                    <a:bodyPr/>
                    <a:lstStyle/>
                    <a:p>
                      <a:r>
                        <a:rPr lang="en-US" sz="1000"/>
                        <a:t>1</a:t>
                      </a:r>
                      <a:endParaRPr lang="en-US" sz="1000"/>
                    </a:p>
                  </a:txBody>
                  <a:tcPr/>
                </a:tc>
                <a:tc>
                  <a:txBody>
                    <a:bodyPr/>
                    <a:lstStyle/>
                    <a:p>
                      <a:r>
                        <a:rPr lang="en-US" sz="1000"/>
                        <a:t>1419</a:t>
                      </a:r>
                      <a:endParaRPr lang="en-US" sz="1000"/>
                    </a:p>
                  </a:txBody>
                  <a:tcPr/>
                </a:tc>
                <a:tc>
                  <a:txBody>
                    <a:bodyPr/>
                    <a:lstStyle/>
                    <a:p>
                      <a:r>
                        <a:rPr lang="en-US" sz="1000"/>
                        <a:t>46</a:t>
                      </a:r>
                      <a:endParaRPr lang="en-US" sz="1000"/>
                    </a:p>
                  </a:txBody>
                  <a:tcPr/>
                </a:tc>
                <a:tc>
                  <a:txBody>
                    <a:bodyPr/>
                    <a:lstStyle/>
                    <a:p>
                      <a:r>
                        <a:rPr lang="en-US" sz="1000"/>
                        <a:t>1465</a:t>
                      </a:r>
                      <a:endParaRPr lang="en-US" sz="1000"/>
                    </a:p>
                  </a:txBody>
                  <a:tcPr/>
                </a:tc>
                <a:extLst>
                  <a:ext uri="{0D108BD9-81ED-4DB2-BD59-A6C34878D82A}">
                    <a16:rowId xmlns:a16="http://schemas.microsoft.com/office/drawing/2014/main" val="340950970"/>
                  </a:ext>
                </a:extLst>
              </a:tr>
              <a:tr h="370840">
                <a:tc>
                  <a:txBody>
                    <a:bodyPr/>
                    <a:lstStyle/>
                    <a:p>
                      <a:r>
                        <a:rPr lang="en-US" sz="1000"/>
                        <a:t>#boubyanservices</a:t>
                      </a:r>
                      <a:endParaRPr lang="en-US" sz="1000"/>
                    </a:p>
                  </a:txBody>
                  <a:tcPr/>
                </a:tc>
                <a:tc>
                  <a:txBody>
                    <a:bodyPr/>
                    <a:lstStyle/>
                    <a:p>
                      <a:r>
                        <a:rPr lang="en-US" sz="1000"/>
                        <a:t>1</a:t>
                      </a:r>
                      <a:endParaRPr lang="en-US" sz="1000"/>
                    </a:p>
                  </a:txBody>
                  <a:tcPr/>
                </a:tc>
                <a:tc>
                  <a:txBody>
                    <a:bodyPr/>
                    <a:lstStyle/>
                    <a:p>
                      <a:r>
                        <a:rPr lang="en-US" sz="1000"/>
                        <a:t>1489</a:t>
                      </a:r>
                      <a:endParaRPr lang="en-US" sz="1000"/>
                    </a:p>
                  </a:txBody>
                  <a:tcPr/>
                </a:tc>
                <a:tc>
                  <a:txBody>
                    <a:bodyPr/>
                    <a:lstStyle/>
                    <a:p>
                      <a:r>
                        <a:rPr lang="en-US" sz="1000"/>
                        <a:t>36</a:t>
                      </a:r>
                      <a:endParaRPr lang="en-US" sz="1000"/>
                    </a:p>
                  </a:txBody>
                  <a:tcPr/>
                </a:tc>
                <a:tc>
                  <a:txBody>
                    <a:bodyPr/>
                    <a:lstStyle/>
                    <a:p>
                      <a:r>
                        <a:rPr lang="en-US" sz="1000"/>
                        <a:t>1525</a:t>
                      </a:r>
                      <a:endParaRPr lang="en-US" sz="1000"/>
                    </a:p>
                  </a:txBody>
                  <a:tcPr/>
                </a:tc>
                <a:extLst>
                  <a:ext uri="{0D108BD9-81ED-4DB2-BD59-A6C34878D82A}">
                    <a16:rowId xmlns:a16="http://schemas.microsoft.com/office/drawing/2014/main" val="611764696"/>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962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33909104"/>
                    </a:ext>
                  </a:extLst>
                </a:gridCol>
                <a:gridCol w="1481328">
                  <a:extLst>
                    <a:ext uri="{9D8B030D-6E8A-4147-A177-3AD203B41FA5}">
                      <a16:colId xmlns:a16="http://schemas.microsoft.com/office/drawing/2014/main" val="2430707054"/>
                    </a:ext>
                  </a:extLst>
                </a:gridCol>
                <a:gridCol w="1481328">
                  <a:extLst>
                    <a:ext uri="{9D8B030D-6E8A-4147-A177-3AD203B41FA5}">
                      <a16:colId xmlns:a16="http://schemas.microsoft.com/office/drawing/2014/main" val="119615888"/>
                    </a:ext>
                  </a:extLst>
                </a:gridCol>
                <a:gridCol w="1481328">
                  <a:extLst>
                    <a:ext uri="{9D8B030D-6E8A-4147-A177-3AD203B41FA5}">
                      <a16:colId xmlns:a16="http://schemas.microsoft.com/office/drawing/2014/main" val="201670391"/>
                    </a:ext>
                  </a:extLst>
                </a:gridCol>
                <a:gridCol w="1481328">
                  <a:extLst>
                    <a:ext uri="{9D8B030D-6E8A-4147-A177-3AD203B41FA5}">
                      <a16:colId xmlns:a16="http://schemas.microsoft.com/office/drawing/2014/main" val="689095970"/>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938454047"/>
                  </a:ext>
                </a:extLst>
              </a:tr>
              <a:tr h="370840">
                <a:tc>
                  <a:txBody>
                    <a:bodyPr/>
                    <a:lstStyle/>
                    <a:p>
                      <a:r>
                        <a:rPr lang="ar-AE" sz="1000"/>
                        <a:t>#بنك_وربة</a:t>
                      </a:r>
                      <a:endParaRPr lang="en-US" sz="1000"/>
                    </a:p>
                  </a:txBody>
                  <a:tcPr/>
                </a:tc>
                <a:tc>
                  <a:txBody>
                    <a:bodyPr/>
                    <a:lstStyle/>
                    <a:p>
                      <a:r>
                        <a:rPr lang="en-US" sz="1000"/>
                        <a:t>3</a:t>
                      </a:r>
                      <a:endParaRPr lang="en-US" sz="1000"/>
                    </a:p>
                  </a:txBody>
                  <a:tcPr/>
                </a:tc>
                <a:tc>
                  <a:txBody>
                    <a:bodyPr/>
                    <a:lstStyle/>
                    <a:p>
                      <a:r>
                        <a:rPr lang="en-US" sz="1000"/>
                        <a:t>469.66666666667</a:t>
                      </a:r>
                      <a:endParaRPr lang="en-US" sz="1000"/>
                    </a:p>
                  </a:txBody>
                  <a:tcPr/>
                </a:tc>
                <a:tc>
                  <a:txBody>
                    <a:bodyPr/>
                    <a:lstStyle/>
                    <a:p>
                      <a:r>
                        <a:rPr lang="en-US" sz="1000"/>
                        <a:t>13.666666666667</a:t>
                      </a:r>
                      <a:endParaRPr lang="en-US" sz="1000"/>
                    </a:p>
                  </a:txBody>
                  <a:tcPr/>
                </a:tc>
                <a:tc>
                  <a:txBody>
                    <a:bodyPr/>
                    <a:lstStyle/>
                    <a:p>
                      <a:r>
                        <a:rPr lang="en-US" sz="1000"/>
                        <a:t>483.33333333333</a:t>
                      </a:r>
                      <a:endParaRPr lang="en-US" sz="1000"/>
                    </a:p>
                  </a:txBody>
                  <a:tcPr/>
                </a:tc>
                <a:extLst>
                  <a:ext uri="{0D108BD9-81ED-4DB2-BD59-A6C34878D82A}">
                    <a16:rowId xmlns:a16="http://schemas.microsoft.com/office/drawing/2014/main" val="3205376059"/>
                  </a:ext>
                </a:extLst>
              </a:tr>
              <a:tr h="370840">
                <a:tc>
                  <a:txBody>
                    <a:bodyPr/>
                    <a:lstStyle/>
                    <a:p>
                      <a:r>
                        <a:rPr lang="ar-AE" sz="1000"/>
                        <a:t>#نتميز_بالحلول</a:t>
                      </a:r>
                      <a:endParaRPr lang="en-US" sz="1000"/>
                    </a:p>
                  </a:txBody>
                  <a:tcPr/>
                </a:tc>
                <a:tc>
                  <a:txBody>
                    <a:bodyPr/>
                    <a:lstStyle/>
                    <a:p>
                      <a:r>
                        <a:rPr lang="en-US" sz="1000"/>
                        <a:t>3</a:t>
                      </a:r>
                      <a:endParaRPr lang="en-US" sz="1000"/>
                    </a:p>
                  </a:txBody>
                  <a:tcPr/>
                </a:tc>
                <a:tc>
                  <a:txBody>
                    <a:bodyPr/>
                    <a:lstStyle/>
                    <a:p>
                      <a:r>
                        <a:rPr lang="en-US" sz="1000"/>
                        <a:t>469.66666666667</a:t>
                      </a:r>
                      <a:endParaRPr lang="en-US" sz="1000"/>
                    </a:p>
                  </a:txBody>
                  <a:tcPr/>
                </a:tc>
                <a:tc>
                  <a:txBody>
                    <a:bodyPr/>
                    <a:lstStyle/>
                    <a:p>
                      <a:r>
                        <a:rPr lang="en-US" sz="1000"/>
                        <a:t>13.666666666667</a:t>
                      </a:r>
                      <a:endParaRPr lang="en-US" sz="1000"/>
                    </a:p>
                  </a:txBody>
                  <a:tcPr/>
                </a:tc>
                <a:tc>
                  <a:txBody>
                    <a:bodyPr/>
                    <a:lstStyle/>
                    <a:p>
                      <a:r>
                        <a:rPr lang="en-US" sz="1000"/>
                        <a:t>483.33333333333</a:t>
                      </a:r>
                      <a:endParaRPr lang="en-US" sz="1000"/>
                    </a:p>
                  </a:txBody>
                  <a:tcPr/>
                </a:tc>
                <a:extLst>
                  <a:ext uri="{0D108BD9-81ED-4DB2-BD59-A6C34878D82A}">
                    <a16:rowId xmlns:a16="http://schemas.microsoft.com/office/drawing/2014/main" val="905157449"/>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488</a:t>
                      </a:r>
                      <a:endParaRPr lang="en-US" sz="1000"/>
                    </a:p>
                  </a:txBody>
                  <a:tcPr/>
                </a:tc>
                <a:tc>
                  <a:txBody>
                    <a:bodyPr/>
                    <a:lstStyle/>
                    <a:p>
                      <a:r>
                        <a:rPr lang="en-US" sz="1000"/>
                        <a:t>25</a:t>
                      </a:r>
                      <a:endParaRPr lang="en-US" sz="1000"/>
                    </a:p>
                  </a:txBody>
                  <a:tcPr/>
                </a:tc>
                <a:tc>
                  <a:txBody>
                    <a:bodyPr/>
                    <a:lstStyle/>
                    <a:p>
                      <a:r>
                        <a:rPr lang="en-US" sz="1000"/>
                        <a:t>513</a:t>
                      </a:r>
                      <a:endParaRPr lang="en-US" sz="1000"/>
                    </a:p>
                  </a:txBody>
                  <a:tcPr/>
                </a:tc>
                <a:extLst>
                  <a:ext uri="{0D108BD9-81ED-4DB2-BD59-A6C34878D82A}">
                    <a16:rowId xmlns:a16="http://schemas.microsoft.com/office/drawing/2014/main" val="976042488"/>
                  </a:ext>
                </a:extLst>
              </a:tr>
              <a:tr h="370840">
                <a:tc>
                  <a:txBody>
                    <a:bodyPr/>
                    <a:lstStyle/>
                    <a:p>
                      <a:r>
                        <a:rPr lang="ar-AE" sz="1000"/>
                        <a:t>#اليوم_العالمي_للغة_العربية</a:t>
                      </a:r>
                      <a:endParaRPr lang="en-US" sz="1000"/>
                    </a:p>
                  </a:txBody>
                  <a:tcPr/>
                </a:tc>
                <a:tc>
                  <a:txBody>
                    <a:bodyPr/>
                    <a:lstStyle/>
                    <a:p>
                      <a:r>
                        <a:rPr lang="en-US" sz="1000"/>
                        <a:t>1</a:t>
                      </a:r>
                      <a:endParaRPr lang="en-US" sz="1000"/>
                    </a:p>
                  </a:txBody>
                  <a:tcPr/>
                </a:tc>
                <a:tc>
                  <a:txBody>
                    <a:bodyPr/>
                    <a:lstStyle/>
                    <a:p>
                      <a:r>
                        <a:rPr lang="en-US" sz="1000"/>
                        <a:t>429</a:t>
                      </a:r>
                      <a:endParaRPr lang="en-US" sz="1000"/>
                    </a:p>
                  </a:txBody>
                  <a:tcPr/>
                </a:tc>
                <a:tc>
                  <a:txBody>
                    <a:bodyPr/>
                    <a:lstStyle/>
                    <a:p>
                      <a:r>
                        <a:rPr lang="en-US" sz="1000"/>
                        <a:t>2</a:t>
                      </a:r>
                      <a:endParaRPr lang="en-US" sz="1000"/>
                    </a:p>
                  </a:txBody>
                  <a:tcPr/>
                </a:tc>
                <a:tc>
                  <a:txBody>
                    <a:bodyPr/>
                    <a:lstStyle/>
                    <a:p>
                      <a:r>
                        <a:rPr lang="en-US" sz="1000"/>
                        <a:t>431</a:t>
                      </a:r>
                      <a:endParaRPr lang="en-US" sz="1000"/>
                    </a:p>
                  </a:txBody>
                  <a:tcPr/>
                </a:tc>
                <a:extLst>
                  <a:ext uri="{0D108BD9-81ED-4DB2-BD59-A6C34878D82A}">
                    <a16:rowId xmlns:a16="http://schemas.microsoft.com/office/drawing/2014/main" val="2922434831"/>
                  </a:ext>
                </a:extLst>
              </a:tr>
              <a:tr h="370840">
                <a:tc>
                  <a:txBody>
                    <a:bodyPr/>
                    <a:lstStyle/>
                    <a:p>
                      <a:r>
                        <a:rPr lang="ar-AE" sz="1000"/>
                        <a:t>#الكويت</a:t>
                      </a:r>
                      <a:endParaRPr lang="en-US" sz="1000"/>
                    </a:p>
                  </a:txBody>
                  <a:tcPr/>
                </a:tc>
                <a:tc>
                  <a:txBody>
                    <a:bodyPr/>
                    <a:lstStyle/>
                    <a:p>
                      <a:r>
                        <a:rPr lang="en-US" sz="1000"/>
                        <a:t>1</a:t>
                      </a:r>
                      <a:endParaRPr lang="en-US" sz="1000"/>
                    </a:p>
                  </a:txBody>
                  <a:tcPr/>
                </a:tc>
                <a:tc>
                  <a:txBody>
                    <a:bodyPr/>
                    <a:lstStyle/>
                    <a:p>
                      <a:r>
                        <a:rPr lang="en-US" sz="1000"/>
                        <a:t>508</a:t>
                      </a:r>
                      <a:endParaRPr lang="en-US" sz="1000"/>
                    </a:p>
                  </a:txBody>
                  <a:tcPr/>
                </a:tc>
                <a:tc>
                  <a:txBody>
                    <a:bodyPr/>
                    <a:lstStyle/>
                    <a:p>
                      <a:r>
                        <a:rPr lang="en-US" sz="1000"/>
                        <a:t>10</a:t>
                      </a:r>
                      <a:endParaRPr lang="en-US" sz="1000"/>
                    </a:p>
                  </a:txBody>
                  <a:tcPr/>
                </a:tc>
                <a:tc>
                  <a:txBody>
                    <a:bodyPr/>
                    <a:lstStyle/>
                    <a:p>
                      <a:r>
                        <a:rPr lang="en-US" sz="1000"/>
                        <a:t>518</a:t>
                      </a:r>
                      <a:endParaRPr lang="en-US" sz="1000"/>
                    </a:p>
                  </a:txBody>
                  <a:tcPr/>
                </a:tc>
                <a:extLst>
                  <a:ext uri="{0D108BD9-81ED-4DB2-BD59-A6C34878D82A}">
                    <a16:rowId xmlns:a16="http://schemas.microsoft.com/office/drawing/2014/main" val="923924880"/>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18575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58646820"/>
                    </a:ext>
                  </a:extLst>
                </a:gridCol>
                <a:gridCol w="1481328">
                  <a:extLst>
                    <a:ext uri="{9D8B030D-6E8A-4147-A177-3AD203B41FA5}">
                      <a16:colId xmlns:a16="http://schemas.microsoft.com/office/drawing/2014/main" val="3498800472"/>
                    </a:ext>
                  </a:extLst>
                </a:gridCol>
                <a:gridCol w="1481328">
                  <a:extLst>
                    <a:ext uri="{9D8B030D-6E8A-4147-A177-3AD203B41FA5}">
                      <a16:colId xmlns:a16="http://schemas.microsoft.com/office/drawing/2014/main" val="3386831910"/>
                    </a:ext>
                  </a:extLst>
                </a:gridCol>
                <a:gridCol w="1481328">
                  <a:extLst>
                    <a:ext uri="{9D8B030D-6E8A-4147-A177-3AD203B41FA5}">
                      <a16:colId xmlns:a16="http://schemas.microsoft.com/office/drawing/2014/main" val="2408798384"/>
                    </a:ext>
                  </a:extLst>
                </a:gridCol>
                <a:gridCol w="1481328">
                  <a:extLst>
                    <a:ext uri="{9D8B030D-6E8A-4147-A177-3AD203B41FA5}">
                      <a16:colId xmlns:a16="http://schemas.microsoft.com/office/drawing/2014/main" val="244832773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336837249"/>
                  </a:ext>
                </a:extLst>
              </a:tr>
              <a:tr h="370840">
                <a:tc>
                  <a:txBody>
                    <a:bodyPr/>
                    <a:lstStyle/>
                    <a:p>
                      <a:r>
                        <a:rPr lang="en-US" sz="1000"/>
                        <a:t>#abk_sunday</a:t>
                      </a:r>
                      <a:endParaRPr lang="en-US" sz="1000"/>
                    </a:p>
                  </a:txBody>
                  <a:tcPr/>
                </a:tc>
                <a:tc>
                  <a:txBody>
                    <a:bodyPr/>
                    <a:lstStyle/>
                    <a:p>
                      <a:r>
                        <a:rPr lang="en-US" sz="1000"/>
                        <a:t>1</a:t>
                      </a:r>
                      <a:endParaRPr lang="en-US" sz="1000"/>
                    </a:p>
                  </a:txBody>
                  <a:tcPr/>
                </a:tc>
                <a:tc>
                  <a:txBody>
                    <a:bodyPr/>
                    <a:lstStyle/>
                    <a:p>
                      <a:r>
                        <a:rPr lang="en-US" sz="1000"/>
                        <a:t>155</a:t>
                      </a:r>
                      <a:endParaRPr lang="en-US" sz="1000"/>
                    </a:p>
                  </a:txBody>
                  <a:tcPr/>
                </a:tc>
                <a:tc>
                  <a:txBody>
                    <a:bodyPr/>
                    <a:lstStyle/>
                    <a:p>
                      <a:r>
                        <a:rPr lang="en-US" sz="1000"/>
                        <a:t>0</a:t>
                      </a:r>
                      <a:endParaRPr lang="en-US" sz="1000"/>
                    </a:p>
                  </a:txBody>
                  <a:tcPr/>
                </a:tc>
                <a:tc>
                  <a:txBody>
                    <a:bodyPr/>
                    <a:lstStyle/>
                    <a:p>
                      <a:r>
                        <a:rPr lang="en-US" sz="1000"/>
                        <a:t>155</a:t>
                      </a:r>
                      <a:endParaRPr lang="en-US" sz="1000"/>
                    </a:p>
                  </a:txBody>
                  <a:tcPr/>
                </a:tc>
                <a:extLst>
                  <a:ext uri="{0D108BD9-81ED-4DB2-BD59-A6C34878D82A}">
                    <a16:rowId xmlns:a16="http://schemas.microsoft.com/office/drawing/2014/main" val="1915686017"/>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120</a:t>
                      </a:r>
                      <a:endParaRPr lang="en-US" sz="1000"/>
                    </a:p>
                  </a:txBody>
                  <a:tcPr/>
                </a:tc>
                <a:tc>
                  <a:txBody>
                    <a:bodyPr/>
                    <a:lstStyle/>
                    <a:p>
                      <a:r>
                        <a:rPr lang="en-US" sz="1000"/>
                        <a:t>0</a:t>
                      </a:r>
                      <a:endParaRPr lang="en-US" sz="1000"/>
                    </a:p>
                  </a:txBody>
                  <a:tcPr/>
                </a:tc>
                <a:tc>
                  <a:txBody>
                    <a:bodyPr/>
                    <a:lstStyle/>
                    <a:p>
                      <a:r>
                        <a:rPr lang="en-US" sz="1000"/>
                        <a:t>120</a:t>
                      </a:r>
                      <a:endParaRPr lang="en-US" sz="1000"/>
                    </a:p>
                  </a:txBody>
                  <a:tcPr/>
                </a:tc>
                <a:extLst>
                  <a:ext uri="{0D108BD9-81ED-4DB2-BD59-A6C34878D82A}">
                    <a16:rowId xmlns:a16="http://schemas.microsoft.com/office/drawing/2014/main" val="1949260813"/>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120</a:t>
                      </a:r>
                      <a:endParaRPr lang="en-US" sz="1000"/>
                    </a:p>
                  </a:txBody>
                  <a:tcPr/>
                </a:tc>
                <a:tc>
                  <a:txBody>
                    <a:bodyPr/>
                    <a:lstStyle/>
                    <a:p>
                      <a:r>
                        <a:rPr lang="en-US" sz="1000"/>
                        <a:t>0</a:t>
                      </a:r>
                      <a:endParaRPr lang="en-US" sz="1000"/>
                    </a:p>
                  </a:txBody>
                  <a:tcPr/>
                </a:tc>
                <a:tc>
                  <a:txBody>
                    <a:bodyPr/>
                    <a:lstStyle/>
                    <a:p>
                      <a:r>
                        <a:rPr lang="en-US" sz="1000"/>
                        <a:t>120</a:t>
                      </a:r>
                      <a:endParaRPr lang="en-US" sz="1000"/>
                    </a:p>
                  </a:txBody>
                  <a:tcPr/>
                </a:tc>
                <a:extLst>
                  <a:ext uri="{0D108BD9-81ED-4DB2-BD59-A6C34878D82A}">
                    <a16:rowId xmlns:a16="http://schemas.microsoft.com/office/drawing/2014/main" val="648740914"/>
                  </a:ext>
                </a:extLst>
              </a:tr>
              <a:tr h="370840">
                <a:tc>
                  <a:txBody>
                    <a:bodyPr/>
                    <a:lstStyle/>
                    <a:p>
                      <a:r>
                        <a:rPr lang="en-US" sz="1000"/>
                        <a:t>#abk_cares</a:t>
                      </a:r>
                      <a:endParaRPr lang="en-US" sz="1000"/>
                    </a:p>
                  </a:txBody>
                  <a:tcPr/>
                </a:tc>
                <a:tc>
                  <a:txBody>
                    <a:bodyPr/>
                    <a:lstStyle/>
                    <a:p>
                      <a:r>
                        <a:rPr lang="en-US" sz="1000"/>
                        <a:t>1</a:t>
                      </a:r>
                      <a:endParaRPr lang="en-US" sz="1000"/>
                    </a:p>
                  </a:txBody>
                  <a:tcPr/>
                </a:tc>
                <a:tc>
                  <a:txBody>
                    <a:bodyPr/>
                    <a:lstStyle/>
                    <a:p>
                      <a:r>
                        <a:rPr lang="en-US" sz="1000"/>
                        <a:t>180</a:t>
                      </a:r>
                      <a:endParaRPr lang="en-US" sz="1000"/>
                    </a:p>
                  </a:txBody>
                  <a:tcPr/>
                </a:tc>
                <a:tc>
                  <a:txBody>
                    <a:bodyPr/>
                    <a:lstStyle/>
                    <a:p>
                      <a:r>
                        <a:rPr lang="en-US" sz="1000"/>
                        <a:t>5</a:t>
                      </a:r>
                      <a:endParaRPr lang="en-US" sz="1000"/>
                    </a:p>
                  </a:txBody>
                  <a:tcPr/>
                </a:tc>
                <a:tc>
                  <a:txBody>
                    <a:bodyPr/>
                    <a:lstStyle/>
                    <a:p>
                      <a:r>
                        <a:rPr lang="en-US" sz="1000"/>
                        <a:t>185</a:t>
                      </a:r>
                      <a:endParaRPr lang="en-US" sz="1000"/>
                    </a:p>
                  </a:txBody>
                  <a:tcPr/>
                </a:tc>
                <a:extLst>
                  <a:ext uri="{0D108BD9-81ED-4DB2-BD59-A6C34878D82A}">
                    <a16:rowId xmlns:a16="http://schemas.microsoft.com/office/drawing/2014/main" val="513498250"/>
                  </a:ext>
                </a:extLst>
              </a:tr>
              <a:tr h="370840">
                <a:tc>
                  <a:txBody>
                    <a:bodyPr/>
                    <a:lstStyle/>
                    <a:p>
                      <a:r>
                        <a:rPr lang="en-US" sz="1000"/>
                        <a:t>#ABK_Cards</a:t>
                      </a:r>
                      <a:endParaRPr lang="en-US" sz="1000"/>
                    </a:p>
                  </a:txBody>
                  <a:tcPr/>
                </a:tc>
                <a:tc>
                  <a:txBody>
                    <a:bodyPr/>
                    <a:lstStyle/>
                    <a:p>
                      <a:r>
                        <a:rPr lang="en-US" sz="1000"/>
                        <a:t>1</a:t>
                      </a:r>
                      <a:endParaRPr lang="en-US" sz="1000"/>
                    </a:p>
                  </a:txBody>
                  <a:tcPr/>
                </a:tc>
                <a:tc>
                  <a:txBody>
                    <a:bodyPr/>
                    <a:lstStyle/>
                    <a:p>
                      <a:r>
                        <a:rPr lang="en-US" sz="1000"/>
                        <a:t>126</a:t>
                      </a:r>
                      <a:endParaRPr lang="en-US" sz="1000"/>
                    </a:p>
                  </a:txBody>
                  <a:tcPr/>
                </a:tc>
                <a:tc>
                  <a:txBody>
                    <a:bodyPr/>
                    <a:lstStyle/>
                    <a:p>
                      <a:r>
                        <a:rPr lang="en-US" sz="1000"/>
                        <a:t>0</a:t>
                      </a:r>
                      <a:endParaRPr lang="en-US" sz="1000"/>
                    </a:p>
                  </a:txBody>
                  <a:tcPr/>
                </a:tc>
                <a:tc>
                  <a:txBody>
                    <a:bodyPr/>
                    <a:lstStyle/>
                    <a:p>
                      <a:r>
                        <a:rPr lang="en-US" sz="1000"/>
                        <a:t>126</a:t>
                      </a:r>
                      <a:endParaRPr lang="en-US" sz="1000"/>
                    </a:p>
                  </a:txBody>
                  <a:tcPr/>
                </a:tc>
                <a:extLst>
                  <a:ext uri="{0D108BD9-81ED-4DB2-BD59-A6C34878D82A}">
                    <a16:rowId xmlns:a16="http://schemas.microsoft.com/office/drawing/2014/main" val="1309581093"/>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3398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0560822"/>
                    </a:ext>
                  </a:extLst>
                </a:gridCol>
                <a:gridCol w="1481328">
                  <a:extLst>
                    <a:ext uri="{9D8B030D-6E8A-4147-A177-3AD203B41FA5}">
                      <a16:colId xmlns:a16="http://schemas.microsoft.com/office/drawing/2014/main" val="407084067"/>
                    </a:ext>
                  </a:extLst>
                </a:gridCol>
                <a:gridCol w="1481328">
                  <a:extLst>
                    <a:ext uri="{9D8B030D-6E8A-4147-A177-3AD203B41FA5}">
                      <a16:colId xmlns:a16="http://schemas.microsoft.com/office/drawing/2014/main" val="3456781828"/>
                    </a:ext>
                  </a:extLst>
                </a:gridCol>
                <a:gridCol w="1481328">
                  <a:extLst>
                    <a:ext uri="{9D8B030D-6E8A-4147-A177-3AD203B41FA5}">
                      <a16:colId xmlns:a16="http://schemas.microsoft.com/office/drawing/2014/main" val="2069443570"/>
                    </a:ext>
                  </a:extLst>
                </a:gridCol>
                <a:gridCol w="1481328">
                  <a:extLst>
                    <a:ext uri="{9D8B030D-6E8A-4147-A177-3AD203B41FA5}">
                      <a16:colId xmlns:a16="http://schemas.microsoft.com/office/drawing/2014/main" val="4146815123"/>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649073772"/>
                  </a:ext>
                </a:extLst>
              </a:tr>
              <a:tr h="370840">
                <a:tc>
                  <a:txBody>
                    <a:bodyPr/>
                    <a:lstStyle/>
                    <a:p>
                      <a:r>
                        <a:rPr lang="en-US" sz="1000"/>
                        <a:t>#Gulfbank</a:t>
                      </a:r>
                      <a:endParaRPr lang="en-US" sz="1000"/>
                    </a:p>
                  </a:txBody>
                  <a:tcPr/>
                </a:tc>
                <a:tc>
                  <a:txBody>
                    <a:bodyPr/>
                    <a:lstStyle/>
                    <a:p>
                      <a:r>
                        <a:rPr lang="en-US" sz="1000"/>
                        <a:t>1</a:t>
                      </a:r>
                      <a:endParaRPr lang="en-US" sz="1000"/>
                    </a:p>
                  </a:txBody>
                  <a:tcPr/>
                </a:tc>
                <a:tc>
                  <a:txBody>
                    <a:bodyPr/>
                    <a:lstStyle/>
                    <a:p>
                      <a:r>
                        <a:rPr lang="en-US" sz="1000"/>
                        <a:t>402</a:t>
                      </a:r>
                      <a:endParaRPr lang="en-US" sz="1000"/>
                    </a:p>
                  </a:txBody>
                  <a:tcPr/>
                </a:tc>
                <a:tc>
                  <a:txBody>
                    <a:bodyPr/>
                    <a:lstStyle/>
                    <a:p>
                      <a:r>
                        <a:rPr lang="en-US" sz="1000"/>
                        <a:t>31</a:t>
                      </a:r>
                      <a:endParaRPr lang="en-US" sz="1000"/>
                    </a:p>
                  </a:txBody>
                  <a:tcPr/>
                </a:tc>
                <a:tc>
                  <a:txBody>
                    <a:bodyPr/>
                    <a:lstStyle/>
                    <a:p>
                      <a:r>
                        <a:rPr lang="en-US" sz="1000"/>
                        <a:t>433</a:t>
                      </a:r>
                      <a:endParaRPr lang="en-US" sz="1000"/>
                    </a:p>
                  </a:txBody>
                  <a:tcPr/>
                </a:tc>
                <a:extLst>
                  <a:ext uri="{0D108BD9-81ED-4DB2-BD59-A6C34878D82A}">
                    <a16:rowId xmlns:a16="http://schemas.microsoft.com/office/drawing/2014/main" val="3022358779"/>
                  </a:ext>
                </a:extLst>
              </a:tr>
              <a:tr h="370840">
                <a:tc>
                  <a:txBody>
                    <a:bodyPr/>
                    <a:lstStyle/>
                    <a:p>
                      <a:r>
                        <a:rPr lang="en-US" sz="1000"/>
                        <a:t>#gulfbankCSR</a:t>
                      </a:r>
                      <a:endParaRPr lang="en-US" sz="1000"/>
                    </a:p>
                  </a:txBody>
                  <a:tcPr/>
                </a:tc>
                <a:tc>
                  <a:txBody>
                    <a:bodyPr/>
                    <a:lstStyle/>
                    <a:p>
                      <a:r>
                        <a:rPr lang="en-US" sz="1000"/>
                        <a:t>1</a:t>
                      </a:r>
                      <a:endParaRPr lang="en-US" sz="1000"/>
                    </a:p>
                  </a:txBody>
                  <a:tcPr/>
                </a:tc>
                <a:tc>
                  <a:txBody>
                    <a:bodyPr/>
                    <a:lstStyle/>
                    <a:p>
                      <a:r>
                        <a:rPr lang="en-US" sz="1000"/>
                        <a:t>402</a:t>
                      </a:r>
                      <a:endParaRPr lang="en-US" sz="1000"/>
                    </a:p>
                  </a:txBody>
                  <a:tcPr/>
                </a:tc>
                <a:tc>
                  <a:txBody>
                    <a:bodyPr/>
                    <a:lstStyle/>
                    <a:p>
                      <a:r>
                        <a:rPr lang="en-US" sz="1000"/>
                        <a:t>31</a:t>
                      </a:r>
                      <a:endParaRPr lang="en-US" sz="1000"/>
                    </a:p>
                  </a:txBody>
                  <a:tcPr/>
                </a:tc>
                <a:tc>
                  <a:txBody>
                    <a:bodyPr/>
                    <a:lstStyle/>
                    <a:p>
                      <a:r>
                        <a:rPr lang="en-US" sz="1000"/>
                        <a:t>433</a:t>
                      </a:r>
                      <a:endParaRPr lang="en-US" sz="1000"/>
                    </a:p>
                  </a:txBody>
                  <a:tcPr/>
                </a:tc>
                <a:extLst>
                  <a:ext uri="{0D108BD9-81ED-4DB2-BD59-A6C34878D82A}">
                    <a16:rowId xmlns:a16="http://schemas.microsoft.com/office/drawing/2014/main" val="3201319857"/>
                  </a:ext>
                </a:extLst>
              </a:tr>
              <a:tr h="370840">
                <a:tc>
                  <a:txBody>
                    <a:bodyPr/>
                    <a:lstStyle/>
                    <a:p>
                      <a:r>
                        <a:rPr lang="en-US" sz="1000"/>
                        <a:t>#CSR</a:t>
                      </a:r>
                      <a:endParaRPr lang="en-US" sz="1000"/>
                    </a:p>
                  </a:txBody>
                  <a:tcPr/>
                </a:tc>
                <a:tc>
                  <a:txBody>
                    <a:bodyPr/>
                    <a:lstStyle/>
                    <a:p>
                      <a:r>
                        <a:rPr lang="en-US" sz="1000"/>
                        <a:t>1</a:t>
                      </a:r>
                      <a:endParaRPr lang="en-US" sz="1000"/>
                    </a:p>
                  </a:txBody>
                  <a:tcPr/>
                </a:tc>
                <a:tc>
                  <a:txBody>
                    <a:bodyPr/>
                    <a:lstStyle/>
                    <a:p>
                      <a:r>
                        <a:rPr lang="en-US" sz="1000"/>
                        <a:t>402</a:t>
                      </a:r>
                      <a:endParaRPr lang="en-US" sz="1000"/>
                    </a:p>
                  </a:txBody>
                  <a:tcPr/>
                </a:tc>
                <a:tc>
                  <a:txBody>
                    <a:bodyPr/>
                    <a:lstStyle/>
                    <a:p>
                      <a:r>
                        <a:rPr lang="en-US" sz="1000"/>
                        <a:t>31</a:t>
                      </a:r>
                      <a:endParaRPr lang="en-US" sz="1000"/>
                    </a:p>
                  </a:txBody>
                  <a:tcPr/>
                </a:tc>
                <a:tc>
                  <a:txBody>
                    <a:bodyPr/>
                    <a:lstStyle/>
                    <a:p>
                      <a:r>
                        <a:rPr lang="en-US" sz="1000"/>
                        <a:t>433</a:t>
                      </a:r>
                      <a:endParaRPr lang="en-US" sz="1000"/>
                    </a:p>
                  </a:txBody>
                  <a:tcPr/>
                </a:tc>
                <a:extLst>
                  <a:ext uri="{0D108BD9-81ED-4DB2-BD59-A6C34878D82A}">
                    <a16:rowId xmlns:a16="http://schemas.microsoft.com/office/drawing/2014/main" val="3949939228"/>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5639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73298612"/>
                    </a:ext>
                  </a:extLst>
                </a:gridCol>
                <a:gridCol w="1481328">
                  <a:extLst>
                    <a:ext uri="{9D8B030D-6E8A-4147-A177-3AD203B41FA5}">
                      <a16:colId xmlns:a16="http://schemas.microsoft.com/office/drawing/2014/main" val="2949825424"/>
                    </a:ext>
                  </a:extLst>
                </a:gridCol>
                <a:gridCol w="1481328">
                  <a:extLst>
                    <a:ext uri="{9D8B030D-6E8A-4147-A177-3AD203B41FA5}">
                      <a16:colId xmlns:a16="http://schemas.microsoft.com/office/drawing/2014/main" val="670749152"/>
                    </a:ext>
                  </a:extLst>
                </a:gridCol>
                <a:gridCol w="1481328">
                  <a:extLst>
                    <a:ext uri="{9D8B030D-6E8A-4147-A177-3AD203B41FA5}">
                      <a16:colId xmlns:a16="http://schemas.microsoft.com/office/drawing/2014/main" val="2698184777"/>
                    </a:ext>
                  </a:extLst>
                </a:gridCol>
                <a:gridCol w="1481328">
                  <a:extLst>
                    <a:ext uri="{9D8B030D-6E8A-4147-A177-3AD203B41FA5}">
                      <a16:colId xmlns:a16="http://schemas.microsoft.com/office/drawing/2014/main" val="3788966161"/>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719579215"/>
                  </a:ext>
                </a:extLst>
              </a:tr>
              <a:tr h="370840">
                <a:tc>
                  <a:txBody>
                    <a:bodyPr/>
                    <a:lstStyle/>
                    <a:p>
                      <a:r>
                        <a:rPr lang="en-US" sz="1000"/>
                        <a:t>#BurganBankDraws</a:t>
                      </a:r>
                      <a:endParaRPr lang="en-US" sz="1000"/>
                    </a:p>
                  </a:txBody>
                  <a:tcPr/>
                </a:tc>
                <a:tc>
                  <a:txBody>
                    <a:bodyPr/>
                    <a:lstStyle/>
                    <a:p>
                      <a:r>
                        <a:rPr lang="en-US" sz="1000"/>
                        <a:t>3</a:t>
                      </a:r>
                      <a:endParaRPr lang="en-US" sz="1000"/>
                    </a:p>
                  </a:txBody>
                  <a:tcPr/>
                </a:tc>
                <a:tc>
                  <a:txBody>
                    <a:bodyPr/>
                    <a:lstStyle/>
                    <a:p>
                      <a:r>
                        <a:rPr lang="en-US" sz="1000"/>
                        <a:t>113.33333333333</a:t>
                      </a:r>
                      <a:endParaRPr lang="en-US" sz="1000"/>
                    </a:p>
                  </a:txBody>
                  <a:tcPr/>
                </a:tc>
                <a:tc>
                  <a:txBody>
                    <a:bodyPr/>
                    <a:lstStyle/>
                    <a:p>
                      <a:r>
                        <a:rPr lang="en-US" sz="1000"/>
                        <a:t>3</a:t>
                      </a:r>
                      <a:endParaRPr lang="en-US" sz="1000"/>
                    </a:p>
                  </a:txBody>
                  <a:tcPr/>
                </a:tc>
                <a:tc>
                  <a:txBody>
                    <a:bodyPr/>
                    <a:lstStyle/>
                    <a:p>
                      <a:r>
                        <a:rPr lang="en-US" sz="1000"/>
                        <a:t>116.33333333333</a:t>
                      </a:r>
                      <a:endParaRPr lang="en-US" sz="1000"/>
                    </a:p>
                  </a:txBody>
                  <a:tcPr/>
                </a:tc>
                <a:extLst>
                  <a:ext uri="{0D108BD9-81ED-4DB2-BD59-A6C34878D82A}">
                    <a16:rowId xmlns:a16="http://schemas.microsoft.com/office/drawing/2014/main" val="2001798355"/>
                  </a:ext>
                </a:extLst>
              </a:tr>
              <a:tr h="370840">
                <a:tc>
                  <a:txBody>
                    <a:bodyPr/>
                    <a:lstStyle/>
                    <a:p>
                      <a:r>
                        <a:rPr lang="en-US" sz="1000"/>
                        <a:t>#BurganBankWinners</a:t>
                      </a:r>
                      <a:endParaRPr lang="en-US" sz="1000"/>
                    </a:p>
                  </a:txBody>
                  <a:tcPr/>
                </a:tc>
                <a:tc>
                  <a:txBody>
                    <a:bodyPr/>
                    <a:lstStyle/>
                    <a:p>
                      <a:r>
                        <a:rPr lang="en-US" sz="1000"/>
                        <a:t>3</a:t>
                      </a:r>
                      <a:endParaRPr lang="en-US" sz="1000"/>
                    </a:p>
                  </a:txBody>
                  <a:tcPr/>
                </a:tc>
                <a:tc>
                  <a:txBody>
                    <a:bodyPr/>
                    <a:lstStyle/>
                    <a:p>
                      <a:r>
                        <a:rPr lang="en-US" sz="1000"/>
                        <a:t>113.33333333333</a:t>
                      </a:r>
                      <a:endParaRPr lang="en-US" sz="1000"/>
                    </a:p>
                  </a:txBody>
                  <a:tcPr/>
                </a:tc>
                <a:tc>
                  <a:txBody>
                    <a:bodyPr/>
                    <a:lstStyle/>
                    <a:p>
                      <a:r>
                        <a:rPr lang="en-US" sz="1000"/>
                        <a:t>3</a:t>
                      </a:r>
                      <a:endParaRPr lang="en-US" sz="1000"/>
                    </a:p>
                  </a:txBody>
                  <a:tcPr/>
                </a:tc>
                <a:tc>
                  <a:txBody>
                    <a:bodyPr/>
                    <a:lstStyle/>
                    <a:p>
                      <a:r>
                        <a:rPr lang="en-US" sz="1000"/>
                        <a:t>116.33333333333</a:t>
                      </a:r>
                      <a:endParaRPr lang="en-US" sz="1000"/>
                    </a:p>
                  </a:txBody>
                  <a:tcPr/>
                </a:tc>
                <a:extLst>
                  <a:ext uri="{0D108BD9-81ED-4DB2-BD59-A6C34878D82A}">
                    <a16:rowId xmlns:a16="http://schemas.microsoft.com/office/drawing/2014/main" val="3263712433"/>
                  </a:ext>
                </a:extLst>
              </a:tr>
              <a:tr h="370840">
                <a:tc>
                  <a:txBody>
                    <a:bodyPr/>
                    <a:lstStyle/>
                    <a:p>
                      <a:r>
                        <a:rPr lang="en-US" sz="1000"/>
                        <a:t>#BurganBankYawmi</a:t>
                      </a:r>
                      <a:endParaRPr lang="en-US" sz="1000"/>
                    </a:p>
                  </a:txBody>
                  <a:tcPr/>
                </a:tc>
                <a:tc>
                  <a:txBody>
                    <a:bodyPr/>
                    <a:lstStyle/>
                    <a:p>
                      <a:r>
                        <a:rPr lang="en-US" sz="1000"/>
                        <a:t>2</a:t>
                      </a:r>
                      <a:endParaRPr lang="en-US" sz="1000"/>
                    </a:p>
                  </a:txBody>
                  <a:tcPr/>
                </a:tc>
                <a:tc>
                  <a:txBody>
                    <a:bodyPr/>
                    <a:lstStyle/>
                    <a:p>
                      <a:r>
                        <a:rPr lang="en-US" sz="1000"/>
                        <a:t>112.5</a:t>
                      </a:r>
                      <a:endParaRPr lang="en-US" sz="1000"/>
                    </a:p>
                  </a:txBody>
                  <a:tcPr/>
                </a:tc>
                <a:tc>
                  <a:txBody>
                    <a:bodyPr/>
                    <a:lstStyle/>
                    <a:p>
                      <a:r>
                        <a:rPr lang="en-US" sz="1000"/>
                        <a:t>4.5</a:t>
                      </a:r>
                      <a:endParaRPr lang="en-US" sz="1000"/>
                    </a:p>
                  </a:txBody>
                  <a:tcPr/>
                </a:tc>
                <a:tc>
                  <a:txBody>
                    <a:bodyPr/>
                    <a:lstStyle/>
                    <a:p>
                      <a:r>
                        <a:rPr lang="en-US" sz="1000"/>
                        <a:t>117</a:t>
                      </a:r>
                      <a:endParaRPr lang="en-US" sz="1000"/>
                    </a:p>
                  </a:txBody>
                  <a:tcPr/>
                </a:tc>
                <a:extLst>
                  <a:ext uri="{0D108BD9-81ED-4DB2-BD59-A6C34878D82A}">
                    <a16:rowId xmlns:a16="http://schemas.microsoft.com/office/drawing/2014/main" val="2741340565"/>
                  </a:ext>
                </a:extLst>
              </a:tr>
              <a:tr h="370840">
                <a:tc>
                  <a:txBody>
                    <a:bodyPr/>
                    <a:lstStyle/>
                    <a:p>
                      <a:r>
                        <a:rPr lang="en-US" sz="1000"/>
                        <a:t>#BurganBankYouth</a:t>
                      </a:r>
                      <a:endParaRPr lang="en-US" sz="1000"/>
                    </a:p>
                  </a:txBody>
                  <a:tcPr/>
                </a:tc>
                <a:tc>
                  <a:txBody>
                    <a:bodyPr/>
                    <a:lstStyle/>
                    <a:p>
                      <a:r>
                        <a:rPr lang="en-US" sz="1000"/>
                        <a:t>1</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115</a:t>
                      </a:r>
                      <a:endParaRPr lang="en-US" sz="1000"/>
                    </a:p>
                  </a:txBody>
                  <a:tcPr/>
                </a:tc>
                <a:extLst>
                  <a:ext uri="{0D108BD9-81ED-4DB2-BD59-A6C34878D82A}">
                    <a16:rowId xmlns:a16="http://schemas.microsoft.com/office/drawing/2014/main" val="3568101601"/>
                  </a:ext>
                </a:extLst>
              </a:tr>
            </a:tbl>
          </a:graphicData>
        </a:graphic>
      </p:graphicFrame>
      <p:sp>
        <p:nvSpPr>
          <p:cNvPr id="4" name="Text Placeholder 3"/>
          <p:cNvSpPr>
            <a:spLocks noGrp="1"/>
          </p:cNvSpPr>
          <p:nvPr>
            <p:ph type="body" sz="quarter" idx="14"/>
          </p:nvPr>
        </p:nvSpPr>
        <p:spPr/>
        <p:txBody>
          <a:bodyPr/>
          <a:lstStyle/>
          <a:p>
            <a:r>
              <a:rPr lang="en-US"/>
              <a:t>12/18/2016 - 12/18/2016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82031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644</Words>
  <Application>Microsoft Office PowerPoint</Application>
  <PresentationFormat>On-screen Show (4:3)</PresentationFormat>
  <Paragraphs>347</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IG - Social Media Newsletter</vt:lpstr>
      <vt:lpstr>Key Metrics Table</vt:lpstr>
      <vt:lpstr>Followers Distribution</vt:lpstr>
      <vt:lpstr>Interactions Distribution</vt:lpstr>
      <vt:lpstr>Interaction Rate</vt:lpstr>
      <vt:lpstr>Interaction Rate By Weekday</vt:lpstr>
      <vt:lpstr>Interaction Rate By Hour</vt:lpstr>
      <vt:lpstr>Posts Table - 1 of 3</vt:lpstr>
      <vt:lpstr>Posts Table - 2 of 3</vt:lpstr>
      <vt:lpstr>Posts Table - 3 of 3</vt:lpstr>
      <vt:lpstr>Hashtag Detection</vt:lpstr>
      <vt:lpstr>Hashtag Detection</vt:lpstr>
      <vt:lpstr>Hashtag Detection</vt:lpstr>
      <vt:lpstr>Hashtag Detection</vt:lpstr>
      <vt:lpstr>Hashtag Detection</vt:lpstr>
      <vt:lpstr>Hashtag Detection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 Social Media Newsletter</dc:title>
  <dc:creator>Administrator</dc:creator>
  <cp:lastModifiedBy>Administrator</cp:lastModifiedBy>
  <cp:revision>1</cp:revision>
  <dcterms:created xsi:type="dcterms:W3CDTF">2016-12-21T08:55:05Z</dcterms:created>
  <dcterms:modified xsi:type="dcterms:W3CDTF">2016-12-21T08:55:36Z</dcterms:modified>
</cp:coreProperties>
</file>