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B-44BC-B9B6-DBF438A71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93-4001-A8BF-6706175FA9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93-4001-A8BF-6706175FA9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93-4001-A8BF-6706175FA9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93-4001-A8BF-6706175FA9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93-4001-A8BF-6706175FA9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F93-4001-A8BF-6706175FA95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F93-4001-A8BF-6706175FA95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F93-4001-A8BF-6706175FA95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F93-4001-A8BF-6706175FA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02048"/>
        <c:axId val="273597784"/>
      </c:lineChart>
      <c:catAx>
        <c:axId val="2736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7784"/>
        <c:crosses val="autoZero"/>
        <c:auto val="1"/>
        <c:lblAlgn val="ctr"/>
        <c:lblOffset val="100"/>
        <c:noMultiLvlLbl val="0"/>
      </c:catAx>
      <c:valAx>
        <c:axId val="27359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145</c:v>
                </c:pt>
                <c:pt idx="1">
                  <c:v>8</c:v>
                </c:pt>
                <c:pt idx="2">
                  <c:v>0</c:v>
                </c:pt>
                <c:pt idx="3">
                  <c:v>299</c:v>
                </c:pt>
                <c:pt idx="4">
                  <c:v>41</c:v>
                </c:pt>
                <c:pt idx="5">
                  <c:v>66</c:v>
                </c:pt>
                <c:pt idx="6">
                  <c:v>107</c:v>
                </c:pt>
                <c:pt idx="7">
                  <c:v>31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B-4896-9943-F4CE6F915C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B-4896-9943-F4CE6F915C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B-4896-9943-F4CE6F915C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DB-4896-9943-F4CE6F915C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B-4896-9943-F4CE6F915C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DB-4896-9943-F4CE6F915C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118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DB-4896-9943-F4CE6F915C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9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DB-4896-9943-F4CE6F915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602704"/>
        <c:axId val="273599752"/>
      </c:barChart>
      <c:catAx>
        <c:axId val="27360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9752"/>
        <c:crosses val="autoZero"/>
        <c:auto val="1"/>
        <c:lblAlgn val="ctr"/>
        <c:lblOffset val="100"/>
        <c:noMultiLvlLbl val="0"/>
      </c:catAx>
      <c:valAx>
        <c:axId val="2735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2.1730703722411E-2</c:v>
                </c:pt>
                <c:pt idx="6">
                  <c:v>1.7766318583862999E-2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5-4608-B009-613C662A0C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1.7409849622423999E-2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75-4608-B009-613C662A0C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75-4608-B009-613C662A0C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1.1271483902203E-2</c:v>
                </c:pt>
                <c:pt idx="6">
                  <c:v>1.1377390462358E-2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75-4608-B009-613C662A0C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1.5275260188599E-2</c:v>
                </c:pt>
                <c:pt idx="6">
                  <c:v>3.1568871056436999E-2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75-4608-B009-613C662A0C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0.19548836548031001</c:v>
                </c:pt>
                <c:pt idx="6">
                  <c:v>3.3173783233022003E-2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75-4608-B009-613C662A0C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7.8594860579552006E-2</c:v>
                </c:pt>
                <c:pt idx="6">
                  <c:v>0.30071077091307002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75-4608-B009-613C662A0C7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2.8500855025651001E-2</c:v>
                </c:pt>
                <c:pt idx="6">
                  <c:v>5.7001710051302001E-2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75-4608-B009-613C662A0C7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75-4608-B009-613C662A0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93192"/>
        <c:axId val="273593520"/>
      </c:barChart>
      <c:catAx>
        <c:axId val="27359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3520"/>
        <c:crosses val="autoZero"/>
        <c:auto val="1"/>
        <c:lblAlgn val="ctr"/>
        <c:lblOffset val="100"/>
        <c:noMultiLvlLbl val="0"/>
      </c:catAx>
      <c:valAx>
        <c:axId val="27359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E-4D5D-BA5B-99024A01D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E-4D5D-BA5B-99024A01DA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BE-4D5D-BA5B-99024A01DA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BE-4D5D-BA5B-99024A01DA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BE-4D5D-BA5B-99024A01DA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BE-4D5D-BA5B-99024A01DA7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BE-4D5D-BA5B-99024A01DA7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BE-4D5D-BA5B-99024A01DA7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BE-4D5D-BA5B-99024A01D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90896"/>
        <c:axId val="273597456"/>
      </c:barChart>
      <c:catAx>
        <c:axId val="27359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7456"/>
        <c:crosses val="autoZero"/>
        <c:auto val="1"/>
        <c:lblAlgn val="ctr"/>
        <c:lblOffset val="100"/>
        <c:noMultiLvlLbl val="0"/>
      </c:catAx>
      <c:valAx>
        <c:axId val="27359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27.777799999999999</c:v>
                </c:pt>
                <c:pt idx="2">
                  <c:v>46.884300000000003</c:v>
                </c:pt>
                <c:pt idx="3">
                  <c:v>0</c:v>
                </c:pt>
                <c:pt idx="4">
                  <c:v>9.1918000000000006</c:v>
                </c:pt>
                <c:pt idx="5">
                  <c:v>14.320399999999999</c:v>
                </c:pt>
                <c:pt idx="6">
                  <c:v>25.22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C-46C9-9818-DF4E600E9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5.5556000000000001</c:v>
                </c:pt>
                <c:pt idx="2">
                  <c:v>2.3738999999999999</c:v>
                </c:pt>
                <c:pt idx="3">
                  <c:v>0</c:v>
                </c:pt>
                <c:pt idx="4">
                  <c:v>8.6198999999999995</c:v>
                </c:pt>
                <c:pt idx="5">
                  <c:v>4.3373999999999997</c:v>
                </c:pt>
                <c:pt idx="6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C-46C9-9818-DF4E600E9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1.5464</c:v>
                </c:pt>
                <c:pt idx="6">
                  <c:v>0.65780000000000005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8C-46C9-9818-DF4E600E9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5.6204999999999998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8C-46C9-9818-DF4E600E9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11.1111</c:v>
                </c:pt>
                <c:pt idx="2">
                  <c:v>13.649900000000001</c:v>
                </c:pt>
                <c:pt idx="3">
                  <c:v>0</c:v>
                </c:pt>
                <c:pt idx="4">
                  <c:v>11.5946</c:v>
                </c:pt>
                <c:pt idx="5">
                  <c:v>2.9037999999999999</c:v>
                </c:pt>
                <c:pt idx="6">
                  <c:v>1.6496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8C-46C9-9818-DF4E600E9A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44.444400000000002</c:v>
                </c:pt>
                <c:pt idx="2">
                  <c:v>57.27</c:v>
                </c:pt>
                <c:pt idx="3">
                  <c:v>0</c:v>
                </c:pt>
                <c:pt idx="4">
                  <c:v>56.604599999999998</c:v>
                </c:pt>
                <c:pt idx="5">
                  <c:v>11.499700000000001</c:v>
                </c:pt>
                <c:pt idx="6">
                  <c:v>6.1436000000000002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8C-46C9-9818-DF4E600E9A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39.465899999999998</c:v>
                </c:pt>
                <c:pt idx="3">
                  <c:v>0</c:v>
                </c:pt>
                <c:pt idx="4">
                  <c:v>100</c:v>
                </c:pt>
                <c:pt idx="5">
                  <c:v>22.666699999999999</c:v>
                </c:pt>
                <c:pt idx="6">
                  <c:v>4.4290000000000003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8C-46C9-9818-DF4E600E9A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33.333300000000001</c:v>
                </c:pt>
                <c:pt idx="2">
                  <c:v>9.7922999999999991</c:v>
                </c:pt>
                <c:pt idx="3">
                  <c:v>0</c:v>
                </c:pt>
                <c:pt idx="4">
                  <c:v>25.901399999999999</c:v>
                </c:pt>
                <c:pt idx="5">
                  <c:v>34.019799999999996</c:v>
                </c:pt>
                <c:pt idx="6">
                  <c:v>64.911000000000001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8C-46C9-9818-DF4E600E9AF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7.7572000000000001</c:v>
                </c:pt>
                <c:pt idx="6">
                  <c:v>13.5204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F8C-46C9-9818-DF4E600E9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596800"/>
        <c:axId val="273597128"/>
      </c:radarChart>
      <c:catAx>
        <c:axId val="27359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7128"/>
        <c:crosses val="autoZero"/>
        <c:auto val="1"/>
        <c:lblAlgn val="ctr"/>
        <c:lblOffset val="100"/>
        <c:noMultiLvlLbl val="0"/>
      </c:catAx>
      <c:valAx>
        <c:axId val="27359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2-4653-AB2F-20FE72AAF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16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B2-4653-AB2F-20FE72AAF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B2-4653-AB2F-20FE72AAF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159736"/>
        <c:axId val="271160064"/>
      </c:barChart>
      <c:catAx>
        <c:axId val="27115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60064"/>
        <c:crosses val="autoZero"/>
        <c:auto val="1"/>
        <c:lblAlgn val="ctr"/>
        <c:lblOffset val="100"/>
        <c:noMultiLvlLbl val="0"/>
      </c:catAx>
      <c:valAx>
        <c:axId val="27116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5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1.8008804278926E-2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1-48E4-8827-225F4448A9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1.7406819121390998E-2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D1-48E4-8827-225F4448A9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D1-48E4-8827-225F4448A9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1.0894212250608E-2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D1-48E4-8827-225F4448A9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2.3421899706136E-2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D1-48E4-8827-225F4448A9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0.11433413478868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D1-48E4-8827-225F4448A9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0.20197453183361999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D1-48E4-8827-225F4448A9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5.2182205571438003E-2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D1-48E4-8827-225F4448A9C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D1-48E4-8827-225F4448A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730848"/>
        <c:axId val="296726584"/>
      </c:barChart>
      <c:catAx>
        <c:axId val="29673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26584"/>
        <c:crosses val="autoZero"/>
        <c:auto val="1"/>
        <c:lblAlgn val="ctr"/>
        <c:lblOffset val="100"/>
        <c:noMultiLvlLbl val="0"/>
      </c:catAx>
      <c:valAx>
        <c:axId val="29672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3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18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5-4F9C-A365-A1B63C5D6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C5-4F9C-A365-A1B63C5D6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C5-4F9C-A365-A1B63C5D6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732488"/>
        <c:axId val="296729536"/>
      </c:barChart>
      <c:catAx>
        <c:axId val="29673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29536"/>
        <c:crosses val="autoZero"/>
        <c:auto val="1"/>
        <c:lblAlgn val="ctr"/>
        <c:lblOffset val="100"/>
        <c:noMultiLvlLbl val="0"/>
      </c:catAx>
      <c:valAx>
        <c:axId val="2967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3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69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51275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412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6956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6580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6616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812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3429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841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7730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373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0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23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4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3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3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3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94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2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8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083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8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4411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33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297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3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72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1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291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1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354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911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3545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44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896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7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97943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42740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9602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2930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4767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9575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58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3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9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6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8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8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65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4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9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576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26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2514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3432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1166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2235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9203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7530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34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6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9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2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3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4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785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42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6327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579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218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90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508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543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859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402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65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- 2016-12-17 12:40:27</a:t>
                      </a:r>
                      <a:r>
                        <a:rPr lang="en-US" sz="1000"/>
                        <a:t>
‫</a:t>
                      </a:r>
                      <a:r>
                        <a:rPr lang="ar-AE" sz="1000"/>
                        <a:t>شارك في مسابقة وربة واربح ٥٠ د.ك.‬
‫</a:t>
                      </a:r>
                      <a:r>
                        <a:rPr lang="en-US" sz="1000"/>
                        <a:t>⁦‪https://instagram.com/p/BOHldACAaTa/‬⁩‬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2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5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51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2451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86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474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334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175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34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22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587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672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654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0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- 2016-12-17 12:20:38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تبي الحين تربح </a:t>
                      </a:r>
                      <a:r>
                        <a:rPr lang="en-US" sz="1000"/>
                        <a:t>Apple Watch ⌚️ 
‏
‏</a:t>
                      </a:r>
                      <a:r>
                        <a:rPr lang="ar-AE" sz="1000"/>
                        <a:t>شارك في مسابقة بيتك الآن على حسابنا في الانستقرام
‏
‏</a:t>
                      </a:r>
                      <a:r>
                        <a:rPr lang="en-US" sz="1000"/>
                        <a:t>⁦‪https://instagram.com/p/BOHi8Z9hlc1/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8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44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7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41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83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89050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316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644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545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66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98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547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7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45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- 2016-12-17 10:15:27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مع تطبيق الوطني عبر الموبايل يمكنك تحديد موقع أقرب فروع بنك الوطني وأجهزة السحب والإيداع الآلي بكل سهولة!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0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- 2016-12-17 09:11:15</a:t>
                      </a:r>
                      <a:r>
                        <a:rPr lang="en-US" sz="1000"/>
                        <a:t>
Visit NBK branches overseas and enjoy our variety of services. Benefit from the exceptional offers, services and more!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11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73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4861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93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77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34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08409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18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51990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27520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8844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767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2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6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7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8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105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0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3851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3827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01590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9382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7399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3709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2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0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88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4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8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88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775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99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8315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68335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9442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4656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5435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4299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4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6547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900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8923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9884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288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288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4103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171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0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0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78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4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31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252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932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7338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262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85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9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27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9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3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05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2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7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8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9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30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4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982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83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1363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063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16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996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0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2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77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46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2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3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8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6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43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43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208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677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018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589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459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59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58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60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7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6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7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40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778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60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80827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6740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38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49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73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7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ابو يحيى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2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Hamada Assem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 Rahim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Hassna Shabana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6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4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Samir Shamsia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0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Ibrahim Elsayed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32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Reyad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8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48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27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3921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104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334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362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56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4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Saed Nehrawy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56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Ashrsf Ezz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9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5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Shera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65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Yaseen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7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Hussein Saad Khalifah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Hussein Ahmed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0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Abdel Fattah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2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Mahmoud Magdy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Fawzy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030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95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9575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0483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59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66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257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11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محمد ناصر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65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Sahalg Ali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6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Ahmed Abu-Taleb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63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Kamel El-sayed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08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دعاء الصقر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97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07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1437</Words>
  <Application>Microsoft Office PowerPoint</Application>
  <PresentationFormat>On-screen Show (4:3)</PresentationFormat>
  <Paragraphs>795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2016-12-21T08:41:19Z</dcterms:created>
  <dcterms:modified xsi:type="dcterms:W3CDTF">2016-12-21T08:42:27Z</dcterms:modified>
</cp:coreProperties>
</file>