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Sheet1!$A$2:$I$2</c:f>
              <c:numCache>
                <c:formatCode>General</c:formatCode>
                <c:ptCount val="9"/>
                <c:pt idx="0">
                  <c:v>174875</c:v>
                </c:pt>
                <c:pt idx="1">
                  <c:v>24375</c:v>
                </c:pt>
                <c:pt idx="2">
                  <c:v>190871</c:v>
                </c:pt>
                <c:pt idx="3">
                  <c:v>234464</c:v>
                </c:pt>
                <c:pt idx="4">
                  <c:v>59821</c:v>
                </c:pt>
                <c:pt idx="5">
                  <c:v>77836</c:v>
                </c:pt>
                <c:pt idx="6">
                  <c:v>20131</c:v>
                </c:pt>
                <c:pt idx="7">
                  <c:v>25451</c:v>
                </c:pt>
                <c:pt idx="8">
                  <c:v>9926</c:v>
                </c:pt>
              </c:numCache>
            </c:numRef>
          </c:val>
          <c:extLst>
            <c:ext xmlns:c16="http://schemas.microsoft.com/office/drawing/2014/chart" uri="{C3380CC4-5D6E-409C-BE32-E72D297353CC}">
              <c16:uniqueId val="{00000000-ADA4-4BAF-8AE9-C1B98AC4BF4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Sheet1!$B$2:$B$10</c:f>
              <c:numCache>
                <c:formatCode>General</c:formatCode>
                <c:ptCount val="9"/>
                <c:pt idx="0">
                  <c:v>2645</c:v>
                </c:pt>
                <c:pt idx="1">
                  <c:v>186</c:v>
                </c:pt>
                <c:pt idx="2">
                  <c:v>14590</c:v>
                </c:pt>
                <c:pt idx="3">
                  <c:v>13785</c:v>
                </c:pt>
                <c:pt idx="4">
                  <c:v>1838</c:v>
                </c:pt>
                <c:pt idx="5">
                  <c:v>1962</c:v>
                </c:pt>
                <c:pt idx="6">
                  <c:v>754</c:v>
                </c:pt>
                <c:pt idx="7">
                  <c:v>581</c:v>
                </c:pt>
                <c:pt idx="8">
                  <c:v>559</c:v>
                </c:pt>
              </c:numCache>
            </c:numRef>
          </c:val>
          <c:extLst>
            <c:ext xmlns:c16="http://schemas.microsoft.com/office/drawing/2014/chart" uri="{C3380CC4-5D6E-409C-BE32-E72D297353CC}">
              <c16:uniqueId val="{00000000-A1FD-429C-A1B3-AC729B862244}"/>
            </c:ext>
          </c:extLst>
        </c:ser>
        <c:ser>
          <c:idx val="1"/>
          <c:order val="1"/>
          <c:tx>
            <c:strRef>
              <c:f>Sheet1!$C$1</c:f>
              <c:strCache>
                <c:ptCount val="1"/>
                <c:pt idx="0">
                  <c:v>Comments</c:v>
                </c:pt>
              </c:strCache>
            </c:strRef>
          </c:tx>
          <c:spPr>
            <a:solidFill>
              <a:schemeClr val="accent2"/>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Sheet1!$C$2:$C$10</c:f>
              <c:numCache>
                <c:formatCode>General</c:formatCode>
                <c:ptCount val="9"/>
                <c:pt idx="0">
                  <c:v>156</c:v>
                </c:pt>
                <c:pt idx="1">
                  <c:v>5</c:v>
                </c:pt>
                <c:pt idx="2">
                  <c:v>15042</c:v>
                </c:pt>
                <c:pt idx="3">
                  <c:v>5058</c:v>
                </c:pt>
                <c:pt idx="4">
                  <c:v>43</c:v>
                </c:pt>
                <c:pt idx="5">
                  <c:v>102</c:v>
                </c:pt>
                <c:pt idx="6">
                  <c:v>39</c:v>
                </c:pt>
                <c:pt idx="7">
                  <c:v>5</c:v>
                </c:pt>
                <c:pt idx="8">
                  <c:v>19</c:v>
                </c:pt>
              </c:numCache>
            </c:numRef>
          </c:val>
          <c:extLst>
            <c:ext xmlns:c16="http://schemas.microsoft.com/office/drawing/2014/chart" uri="{C3380CC4-5D6E-409C-BE32-E72D297353CC}">
              <c16:uniqueId val="{00000001-A1FD-429C-A1B3-AC729B862244}"/>
            </c:ext>
          </c:extLst>
        </c:ser>
        <c:dLbls>
          <c:showLegendKey val="0"/>
          <c:showVal val="0"/>
          <c:showCatName val="0"/>
          <c:showSerName val="0"/>
          <c:showPercent val="0"/>
          <c:showBubbleSize val="0"/>
        </c:dLbls>
        <c:gapWidth val="150"/>
        <c:overlap val="100"/>
        <c:axId val="267183824"/>
        <c:axId val="267184808"/>
      </c:barChart>
      <c:catAx>
        <c:axId val="267183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184808"/>
        <c:crosses val="autoZero"/>
        <c:auto val="1"/>
        <c:lblAlgn val="ctr"/>
        <c:lblOffset val="100"/>
        <c:noMultiLvlLbl val="0"/>
      </c:catAx>
      <c:valAx>
        <c:axId val="267184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18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0.40056860434518998</c:v>
                </c:pt>
              </c:numCache>
            </c:numRef>
          </c:val>
          <c:smooth val="0"/>
          <c:extLst>
            <c:ext xmlns:c16="http://schemas.microsoft.com/office/drawing/2014/chart" uri="{C3380CC4-5D6E-409C-BE32-E72D297353CC}">
              <c16:uniqueId val="{00000000-1538-4979-8242-F438A13DB4CD}"/>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0.78458757804797996</c:v>
                </c:pt>
              </c:numCache>
            </c:numRef>
          </c:val>
          <c:smooth val="0"/>
          <c:extLst>
            <c:ext xmlns:c16="http://schemas.microsoft.com/office/drawing/2014/chart" uri="{C3380CC4-5D6E-409C-BE32-E72D297353CC}">
              <c16:uniqueId val="{00000001-1538-4979-8242-F438A13DB4CD}"/>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3.1108241605383</c:v>
                </c:pt>
              </c:numCache>
            </c:numRef>
          </c:val>
          <c:smooth val="0"/>
          <c:extLst>
            <c:ext xmlns:c16="http://schemas.microsoft.com/office/drawing/2014/chart" uri="{C3380CC4-5D6E-409C-BE32-E72D297353CC}">
              <c16:uniqueId val="{00000002-1538-4979-8242-F438A13DB4CD}"/>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0.89332064678634004</c:v>
                </c:pt>
              </c:numCache>
            </c:numRef>
          </c:val>
          <c:smooth val="0"/>
          <c:extLst>
            <c:ext xmlns:c16="http://schemas.microsoft.com/office/drawing/2014/chart" uri="{C3380CC4-5D6E-409C-BE32-E72D297353CC}">
              <c16:uniqueId val="{00000003-1538-4979-8242-F438A13DB4CD}"/>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0.78639753837921</c:v>
                </c:pt>
              </c:numCache>
            </c:numRef>
          </c:val>
          <c:smooth val="0"/>
          <c:extLst>
            <c:ext xmlns:c16="http://schemas.microsoft.com/office/drawing/2014/chart" uri="{C3380CC4-5D6E-409C-BE32-E72D297353CC}">
              <c16:uniqueId val="{00000004-1538-4979-8242-F438A13DB4CD}"/>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0.66323907455012998</c:v>
                </c:pt>
              </c:numCache>
            </c:numRef>
          </c:val>
          <c:smooth val="0"/>
          <c:extLst>
            <c:ext xmlns:c16="http://schemas.microsoft.com/office/drawing/2014/chart" uri="{C3380CC4-5D6E-409C-BE32-E72D297353CC}">
              <c16:uniqueId val="{00000005-1538-4979-8242-F438A13DB4CD}"/>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0.78803537712411997</c:v>
                </c:pt>
              </c:numCache>
            </c:numRef>
          </c:val>
          <c:smooth val="0"/>
          <c:extLst>
            <c:ext xmlns:c16="http://schemas.microsoft.com/office/drawing/2014/chart" uri="{C3380CC4-5D6E-409C-BE32-E72D297353CC}">
              <c16:uniqueId val="{00000006-1538-4979-8242-F438A13DB4CD}"/>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0.57618186108708003</c:v>
                </c:pt>
              </c:numCache>
            </c:numRef>
          </c:val>
          <c:smooth val="0"/>
          <c:extLst>
            <c:ext xmlns:c16="http://schemas.microsoft.com/office/drawing/2014/chart" uri="{C3380CC4-5D6E-409C-BE32-E72D297353CC}">
              <c16:uniqueId val="{00000007-1538-4979-8242-F438A13DB4CD}"/>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1.1669695134261999</c:v>
                </c:pt>
              </c:numCache>
            </c:numRef>
          </c:val>
          <c:smooth val="0"/>
          <c:extLst>
            <c:ext xmlns:c16="http://schemas.microsoft.com/office/drawing/2014/chart" uri="{C3380CC4-5D6E-409C-BE32-E72D297353CC}">
              <c16:uniqueId val="{00000008-1538-4979-8242-F438A13DB4CD}"/>
            </c:ext>
          </c:extLst>
        </c:ser>
        <c:dLbls>
          <c:showLegendKey val="0"/>
          <c:showVal val="0"/>
          <c:showCatName val="0"/>
          <c:showSerName val="0"/>
          <c:showPercent val="0"/>
          <c:showBubbleSize val="0"/>
        </c:dLbls>
        <c:smooth val="0"/>
        <c:axId val="267672496"/>
        <c:axId val="267670528"/>
      </c:lineChart>
      <c:catAx>
        <c:axId val="26767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670528"/>
        <c:crosses val="autoZero"/>
        <c:auto val="1"/>
        <c:lblAlgn val="ctr"/>
        <c:lblOffset val="100"/>
        <c:noMultiLvlLbl val="0"/>
      </c:catAx>
      <c:valAx>
        <c:axId val="26767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67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kfhgroup (Kuwait Finance House)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0.40042887776983999</c:v>
                </c:pt>
              </c:numCache>
            </c:numRef>
          </c:val>
          <c:extLst>
            <c:ext xmlns:c16="http://schemas.microsoft.com/office/drawing/2014/chart" uri="{C3380CC4-5D6E-409C-BE32-E72D297353CC}">
              <c16:uniqueId val="{00000000-595C-4CD1-B1B7-3165146F4F82}"/>
            </c:ext>
          </c:extLst>
        </c:ser>
        <c:ser>
          <c:idx val="1"/>
          <c:order val="1"/>
          <c:tx>
            <c:strRef>
              <c:f>Sheet1!$C$1</c:f>
              <c:strCache>
                <c:ptCount val="1"/>
                <c:pt idx="0">
                  <c:v>aldawlibank (بنك الكويت الدولي KIB)</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0.78358974358973998</c:v>
                </c:pt>
              </c:numCache>
            </c:numRef>
          </c:val>
          <c:extLst>
            <c:ext xmlns:c16="http://schemas.microsoft.com/office/drawing/2014/chart" uri="{C3380CC4-5D6E-409C-BE32-E72D297353CC}">
              <c16:uniqueId val="{00000001-595C-4CD1-B1B7-3165146F4F82}"/>
            </c:ext>
          </c:extLst>
        </c:ser>
        <c:ser>
          <c:idx val="2"/>
          <c:order val="2"/>
          <c:tx>
            <c:strRef>
              <c:f>Sheet1!$D$1</c:f>
              <c:strCache>
                <c:ptCount val="1"/>
                <c:pt idx="0">
                  <c:v>bankboubyan (بنك بوبيان⠀⠀⠀)</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3.1049242682229998</c:v>
                </c:pt>
              </c:numCache>
            </c:numRef>
          </c:val>
          <c:extLst>
            <c:ext xmlns:c16="http://schemas.microsoft.com/office/drawing/2014/chart" uri="{C3380CC4-5D6E-409C-BE32-E72D297353CC}">
              <c16:uniqueId val="{00000002-595C-4CD1-B1B7-3165146F4F82}"/>
            </c:ext>
          </c:extLst>
        </c:ser>
        <c:ser>
          <c:idx val="3"/>
          <c:order val="3"/>
          <c:tx>
            <c:strRef>
              <c:f>Sheet1!$E$1</c:f>
              <c:strCache>
                <c:ptCount val="1"/>
                <c:pt idx="0">
                  <c:v>nbkgroup (National Bank of Kuwait)</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0.89295869159729002</c:v>
                </c:pt>
              </c:numCache>
            </c:numRef>
          </c:val>
          <c:extLst>
            <c:ext xmlns:c16="http://schemas.microsoft.com/office/drawing/2014/chart" uri="{C3380CC4-5D6E-409C-BE32-E72D297353CC}">
              <c16:uniqueId val="{00000003-595C-4CD1-B1B7-3165146F4F82}"/>
            </c:ext>
          </c:extLst>
        </c:ser>
        <c:ser>
          <c:idx val="4"/>
          <c:order val="4"/>
          <c:tx>
            <c:strRef>
              <c:f>Sheet1!$F$1</c:f>
              <c:strCache>
                <c:ptCount val="1"/>
                <c:pt idx="0">
                  <c:v>warba_bank (Warba Bank بنك وربة)</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0.78609518396550004</c:v>
                </c:pt>
              </c:numCache>
            </c:numRef>
          </c:val>
          <c:extLst>
            <c:ext xmlns:c16="http://schemas.microsoft.com/office/drawing/2014/chart" uri="{C3380CC4-5D6E-409C-BE32-E72D297353CC}">
              <c16:uniqueId val="{00000004-595C-4CD1-B1B7-3165146F4F82}"/>
            </c:ext>
          </c:extLst>
        </c:ser>
        <c:ser>
          <c:idx val="5"/>
          <c:order val="5"/>
          <c:tx>
            <c:strRef>
              <c:f>Sheet1!$G$1</c:f>
              <c:strCache>
                <c:ptCount val="1"/>
                <c:pt idx="0">
                  <c:v>gulf_bank (Gulf Bank - بنك الخليج)</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0.66293231923532003</c:v>
                </c:pt>
              </c:numCache>
            </c:numRef>
          </c:val>
          <c:extLst>
            <c:ext xmlns:c16="http://schemas.microsoft.com/office/drawing/2014/chart" uri="{C3380CC4-5D6E-409C-BE32-E72D297353CC}">
              <c16:uniqueId val="{00000005-595C-4CD1-B1B7-3165146F4F82}"/>
            </c:ext>
          </c:extLst>
        </c:ser>
        <c:ser>
          <c:idx val="6"/>
          <c:order val="6"/>
          <c:tx>
            <c:strRef>
              <c:f>Sheet1!$H$1</c:f>
              <c:strCache>
                <c:ptCount val="1"/>
                <c:pt idx="0">
                  <c:v>altijaricbk (Commercial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0.78783965029059999</c:v>
                </c:pt>
              </c:numCache>
            </c:numRef>
          </c:val>
          <c:extLst>
            <c:ext xmlns:c16="http://schemas.microsoft.com/office/drawing/2014/chart" uri="{C3380CC4-5D6E-409C-BE32-E72D297353CC}">
              <c16:uniqueId val="{00000006-595C-4CD1-B1B7-3165146F4F82}"/>
            </c:ext>
          </c:extLst>
        </c:ser>
        <c:ser>
          <c:idx val="7"/>
          <c:order val="7"/>
          <c:tx>
            <c:strRef>
              <c:f>Sheet1!$I$1</c:f>
              <c:strCache>
                <c:ptCount val="1"/>
                <c:pt idx="0">
                  <c:v>abk_kuwait (البنك الأهلي الكويتي)</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0.57561588935602004</c:v>
                </c:pt>
              </c:numCache>
            </c:numRef>
          </c:val>
          <c:extLst>
            <c:ext xmlns:c16="http://schemas.microsoft.com/office/drawing/2014/chart" uri="{C3380CC4-5D6E-409C-BE32-E72D297353CC}">
              <c16:uniqueId val="{00000007-595C-4CD1-B1B7-3165146F4F82}"/>
            </c:ext>
          </c:extLst>
        </c:ser>
        <c:ser>
          <c:idx val="8"/>
          <c:order val="8"/>
          <c:tx>
            <c:strRef>
              <c:f>Sheet1!$J$1</c:f>
              <c:strCache>
                <c:ptCount val="1"/>
                <c:pt idx="0">
                  <c:v>burganbankkuwait (Burgan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c:v>
                </c:pt>
                <c:pt idx="1">
                  <c:v>0</c:v>
                </c:pt>
                <c:pt idx="2">
                  <c:v>0</c:v>
                </c:pt>
                <c:pt idx="3">
                  <c:v>0</c:v>
                </c:pt>
                <c:pt idx="4">
                  <c:v>0</c:v>
                </c:pt>
                <c:pt idx="5">
                  <c:v>0</c:v>
                </c:pt>
                <c:pt idx="6">
                  <c:v>1.1646181744912001</c:v>
                </c:pt>
              </c:numCache>
            </c:numRef>
          </c:val>
          <c:extLst>
            <c:ext xmlns:c16="http://schemas.microsoft.com/office/drawing/2014/chart" uri="{C3380CC4-5D6E-409C-BE32-E72D297353CC}">
              <c16:uniqueId val="{00000008-595C-4CD1-B1B7-3165146F4F82}"/>
            </c:ext>
          </c:extLst>
        </c:ser>
        <c:dLbls>
          <c:showLegendKey val="0"/>
          <c:showVal val="0"/>
          <c:showCatName val="0"/>
          <c:showSerName val="0"/>
          <c:showPercent val="0"/>
          <c:showBubbleSize val="0"/>
        </c:dLbls>
        <c:gapWidth val="219"/>
        <c:overlap val="-27"/>
        <c:axId val="267670856"/>
        <c:axId val="267671184"/>
      </c:barChart>
      <c:catAx>
        <c:axId val="267670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671184"/>
        <c:crosses val="autoZero"/>
        <c:auto val="1"/>
        <c:lblAlgn val="ctr"/>
        <c:lblOffset val="100"/>
        <c:noMultiLvlLbl val="0"/>
      </c:catAx>
      <c:valAx>
        <c:axId val="26767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670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0.46215531392815001</c:v>
                </c:pt>
                <c:pt idx="7">
                  <c:v>0</c:v>
                </c:pt>
                <c:pt idx="8">
                  <c:v>0.41754131085092999</c:v>
                </c:pt>
                <c:pt idx="9">
                  <c:v>0</c:v>
                </c:pt>
                <c:pt idx="10">
                  <c:v>0</c:v>
                </c:pt>
                <c:pt idx="11">
                  <c:v>0</c:v>
                </c:pt>
                <c:pt idx="12">
                  <c:v>0.33002922789175998</c:v>
                </c:pt>
                <c:pt idx="13">
                  <c:v>0</c:v>
                </c:pt>
                <c:pt idx="14">
                  <c:v>0</c:v>
                </c:pt>
                <c:pt idx="15">
                  <c:v>0</c:v>
                </c:pt>
                <c:pt idx="16">
                  <c:v>0</c:v>
                </c:pt>
                <c:pt idx="17">
                  <c:v>0.39237443732019001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6A1-49E0-9871-D6A6928C1343}"/>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0.78410443778479999</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C6A1-49E0-9871-D6A6928C1343}"/>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7.1835839763326996</c:v>
                </c:pt>
                <c:pt idx="7">
                  <c:v>0</c:v>
                </c:pt>
                <c:pt idx="8">
                  <c:v>0</c:v>
                </c:pt>
                <c:pt idx="9">
                  <c:v>0.84555950126677004</c:v>
                </c:pt>
                <c:pt idx="10">
                  <c:v>0</c:v>
                </c:pt>
                <c:pt idx="11">
                  <c:v>0</c:v>
                </c:pt>
                <c:pt idx="12">
                  <c:v>0.76845202813636004</c:v>
                </c:pt>
                <c:pt idx="13">
                  <c:v>5.9456680811779004</c:v>
                </c:pt>
                <c:pt idx="14">
                  <c:v>0</c:v>
                </c:pt>
                <c:pt idx="15">
                  <c:v>0</c:v>
                </c:pt>
                <c:pt idx="16">
                  <c:v>0</c:v>
                </c:pt>
                <c:pt idx="17">
                  <c:v>0</c:v>
                </c:pt>
                <c:pt idx="18">
                  <c:v>0.79992446614877</c:v>
                </c:pt>
                <c:pt idx="19">
                  <c:v>0</c:v>
                </c:pt>
                <c:pt idx="20">
                  <c:v>0</c:v>
                </c:pt>
                <c:pt idx="21">
                  <c:v>0</c:v>
                </c:pt>
                <c:pt idx="22">
                  <c:v>0</c:v>
                </c:pt>
                <c:pt idx="23">
                  <c:v>0</c:v>
                </c:pt>
              </c:numCache>
            </c:numRef>
          </c:val>
          <c:smooth val="0"/>
          <c:extLst>
            <c:ext xmlns:c16="http://schemas.microsoft.com/office/drawing/2014/chart" uri="{C3380CC4-5D6E-409C-BE32-E72D297353CC}">
              <c16:uniqueId val="{00000002-C6A1-49E0-9871-D6A6928C1343}"/>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0.58360778826299997</c:v>
                </c:pt>
                <c:pt idx="6">
                  <c:v>0.61816351256804003</c:v>
                </c:pt>
                <c:pt idx="7">
                  <c:v>0</c:v>
                </c:pt>
                <c:pt idx="8">
                  <c:v>0.63778775106227004</c:v>
                </c:pt>
                <c:pt idx="9">
                  <c:v>0</c:v>
                </c:pt>
                <c:pt idx="10">
                  <c:v>0.47951400146755002</c:v>
                </c:pt>
                <c:pt idx="11">
                  <c:v>0.47908738758724001</c:v>
                </c:pt>
                <c:pt idx="12">
                  <c:v>0.43557277179569998</c:v>
                </c:pt>
                <c:pt idx="13">
                  <c:v>2.1569597788434001</c:v>
                </c:pt>
                <c:pt idx="14">
                  <c:v>0</c:v>
                </c:pt>
                <c:pt idx="15">
                  <c:v>0.49103257623590002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C6A1-49E0-9871-D6A6928C1343}"/>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0.70056346034878003</c:v>
                </c:pt>
                <c:pt idx="7">
                  <c:v>0</c:v>
                </c:pt>
                <c:pt idx="8">
                  <c:v>0</c:v>
                </c:pt>
                <c:pt idx="9">
                  <c:v>0.85773044190673997</c:v>
                </c:pt>
                <c:pt idx="10">
                  <c:v>0</c:v>
                </c:pt>
                <c:pt idx="11">
                  <c:v>0.72062733033490001</c:v>
                </c:pt>
                <c:pt idx="12">
                  <c:v>0</c:v>
                </c:pt>
                <c:pt idx="13">
                  <c:v>0</c:v>
                </c:pt>
                <c:pt idx="14">
                  <c:v>0</c:v>
                </c:pt>
                <c:pt idx="15">
                  <c:v>0.86609038773429003</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C6A1-49E0-9871-D6A6928C1343}"/>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0.61425377162095995</c:v>
                </c:pt>
                <c:pt idx="7">
                  <c:v>0</c:v>
                </c:pt>
                <c:pt idx="8">
                  <c:v>0</c:v>
                </c:pt>
                <c:pt idx="9">
                  <c:v>0</c:v>
                </c:pt>
                <c:pt idx="10">
                  <c:v>0.61553882135239002</c:v>
                </c:pt>
                <c:pt idx="11">
                  <c:v>0</c:v>
                </c:pt>
                <c:pt idx="12">
                  <c:v>0.80829628106607998</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C6A1-49E0-9871-D6A6928C1343}"/>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0.77018633540373005</c:v>
                </c:pt>
                <c:pt idx="8">
                  <c:v>0</c:v>
                </c:pt>
                <c:pt idx="9">
                  <c:v>0</c:v>
                </c:pt>
                <c:pt idx="10">
                  <c:v>0.72546583850932</c:v>
                </c:pt>
                <c:pt idx="11">
                  <c:v>1.1279503105590001</c:v>
                </c:pt>
                <c:pt idx="12">
                  <c:v>0</c:v>
                </c:pt>
                <c:pt idx="13">
                  <c:v>0</c:v>
                </c:pt>
                <c:pt idx="14">
                  <c:v>0.62111801242235998</c:v>
                </c:pt>
                <c:pt idx="15">
                  <c:v>0.69565217391304002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C6A1-49E0-9871-D6A6928C1343}"/>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0.60942046080050005</c:v>
                </c:pt>
                <c:pt idx="6">
                  <c:v>0</c:v>
                </c:pt>
                <c:pt idx="7">
                  <c:v>0.47180938900684</c:v>
                </c:pt>
                <c:pt idx="8">
                  <c:v>0</c:v>
                </c:pt>
                <c:pt idx="9">
                  <c:v>0</c:v>
                </c:pt>
                <c:pt idx="10">
                  <c:v>0</c:v>
                </c:pt>
                <c:pt idx="11">
                  <c:v>0</c:v>
                </c:pt>
                <c:pt idx="12">
                  <c:v>0.72737280805221005</c:v>
                </c:pt>
                <c:pt idx="13">
                  <c:v>0</c:v>
                </c:pt>
                <c:pt idx="14">
                  <c:v>0</c:v>
                </c:pt>
                <c:pt idx="15">
                  <c:v>0</c:v>
                </c:pt>
                <c:pt idx="16">
                  <c:v>0</c:v>
                </c:pt>
                <c:pt idx="17">
                  <c:v>0</c:v>
                </c:pt>
                <c:pt idx="18">
                  <c:v>0</c:v>
                </c:pt>
                <c:pt idx="19">
                  <c:v>0.49539985845717999</c:v>
                </c:pt>
                <c:pt idx="20">
                  <c:v>0</c:v>
                </c:pt>
                <c:pt idx="21">
                  <c:v>0</c:v>
                </c:pt>
                <c:pt idx="22">
                  <c:v>0</c:v>
                </c:pt>
                <c:pt idx="23">
                  <c:v>0</c:v>
                </c:pt>
              </c:numCache>
            </c:numRef>
          </c:val>
          <c:smooth val="0"/>
          <c:extLst>
            <c:ext xmlns:c16="http://schemas.microsoft.com/office/drawing/2014/chart" uri="{C3380CC4-5D6E-409C-BE32-E72D297353CC}">
              <c16:uniqueId val="{00000007-C6A1-49E0-9871-D6A6928C1343}"/>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1.0389348396207001</c:v>
                </c:pt>
                <c:pt idx="7">
                  <c:v>0</c:v>
                </c:pt>
                <c:pt idx="8">
                  <c:v>0</c:v>
                </c:pt>
                <c:pt idx="9">
                  <c:v>0</c:v>
                </c:pt>
                <c:pt idx="10">
                  <c:v>1.2406697599354</c:v>
                </c:pt>
                <c:pt idx="11">
                  <c:v>1.1196288077465999</c:v>
                </c:pt>
                <c:pt idx="12">
                  <c:v>1.1599757918096001</c:v>
                </c:pt>
                <c:pt idx="13">
                  <c:v>0</c:v>
                </c:pt>
                <c:pt idx="14">
                  <c:v>1.2709299979827</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8-C6A1-49E0-9871-D6A6928C1343}"/>
            </c:ext>
          </c:extLst>
        </c:ser>
        <c:dLbls>
          <c:showLegendKey val="0"/>
          <c:showVal val="0"/>
          <c:showCatName val="0"/>
          <c:showSerName val="0"/>
          <c:showPercent val="0"/>
          <c:showBubbleSize val="0"/>
        </c:dLbls>
        <c:smooth val="0"/>
        <c:axId val="267673808"/>
        <c:axId val="267674464"/>
      </c:lineChart>
      <c:catAx>
        <c:axId val="26767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674464"/>
        <c:crosses val="autoZero"/>
        <c:auto val="1"/>
        <c:lblAlgn val="ctr"/>
        <c:lblOffset val="100"/>
        <c:noMultiLvlLbl val="0"/>
      </c:catAx>
      <c:valAx>
        <c:axId val="26767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67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IG - Social Media Newsletter</a:t>
            </a:r>
            <a:endParaRPr lang="en-US"/>
          </a:p>
        </p:txBody>
      </p:sp>
      <p:sp>
        <p:nvSpPr>
          <p:cNvPr id="3" name="Subtitle 2"/>
          <p:cNvSpPr>
            <a:spLocks noGrp="1"/>
          </p:cNvSpPr>
          <p:nvPr>
            <p:ph type="subTitle" idx="1"/>
          </p:nvPr>
        </p:nvSpPr>
        <p:spPr/>
        <p:txBody>
          <a:bodyPr/>
          <a:lstStyle/>
          <a:p>
            <a:r>
              <a:rPr lang="en-US"/>
              <a:t>dotcom</a:t>
            </a:r>
            <a:endParaRPr lang="en-US"/>
          </a:p>
        </p:txBody>
      </p:sp>
    </p:spTree>
    <p:extLst>
      <p:ext uri="{BB962C8B-B14F-4D97-AF65-F5344CB8AC3E}">
        <p14:creationId xmlns:p14="http://schemas.microsoft.com/office/powerpoint/2010/main" val="698819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6370510"/>
                    </a:ext>
                  </a:extLst>
                </a:gridCol>
                <a:gridCol w="740664">
                  <a:extLst>
                    <a:ext uri="{9D8B030D-6E8A-4147-A177-3AD203B41FA5}">
                      <a16:colId xmlns:a16="http://schemas.microsoft.com/office/drawing/2014/main" val="586834346"/>
                    </a:ext>
                  </a:extLst>
                </a:gridCol>
                <a:gridCol w="740664">
                  <a:extLst>
                    <a:ext uri="{9D8B030D-6E8A-4147-A177-3AD203B41FA5}">
                      <a16:colId xmlns:a16="http://schemas.microsoft.com/office/drawing/2014/main" val="2528727738"/>
                    </a:ext>
                  </a:extLst>
                </a:gridCol>
                <a:gridCol w="740664">
                  <a:extLst>
                    <a:ext uri="{9D8B030D-6E8A-4147-A177-3AD203B41FA5}">
                      <a16:colId xmlns:a16="http://schemas.microsoft.com/office/drawing/2014/main" val="656470403"/>
                    </a:ext>
                  </a:extLst>
                </a:gridCol>
                <a:gridCol w="740664">
                  <a:extLst>
                    <a:ext uri="{9D8B030D-6E8A-4147-A177-3AD203B41FA5}">
                      <a16:colId xmlns:a16="http://schemas.microsoft.com/office/drawing/2014/main" val="3230940450"/>
                    </a:ext>
                  </a:extLst>
                </a:gridCol>
                <a:gridCol w="740664">
                  <a:extLst>
                    <a:ext uri="{9D8B030D-6E8A-4147-A177-3AD203B41FA5}">
                      <a16:colId xmlns:a16="http://schemas.microsoft.com/office/drawing/2014/main" val="2150430572"/>
                    </a:ext>
                  </a:extLst>
                </a:gridCol>
                <a:gridCol w="740664">
                  <a:extLst>
                    <a:ext uri="{9D8B030D-6E8A-4147-A177-3AD203B41FA5}">
                      <a16:colId xmlns:a16="http://schemas.microsoft.com/office/drawing/2014/main" val="2632565046"/>
                    </a:ext>
                  </a:extLst>
                </a:gridCol>
                <a:gridCol w="740664">
                  <a:extLst>
                    <a:ext uri="{9D8B030D-6E8A-4147-A177-3AD203B41FA5}">
                      <a16:colId xmlns:a16="http://schemas.microsoft.com/office/drawing/2014/main" val="1387906327"/>
                    </a:ext>
                  </a:extLst>
                </a:gridCol>
                <a:gridCol w="740664">
                  <a:extLst>
                    <a:ext uri="{9D8B030D-6E8A-4147-A177-3AD203B41FA5}">
                      <a16:colId xmlns:a16="http://schemas.microsoft.com/office/drawing/2014/main" val="2383312623"/>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Images</a:t>
                      </a:r>
                      <a:endParaRPr lang="en-US" sz="1000"/>
                    </a:p>
                  </a:txBody>
                  <a:tcPr/>
                </a:tc>
                <a:tc>
                  <a:txBody>
                    <a:bodyPr/>
                    <a:lstStyle/>
                    <a:p>
                      <a:r>
                        <a:rPr lang="en-US" sz="1000"/>
                        <a:t>Videos</a:t>
                      </a:r>
                      <a:endParaRPr lang="en-US" sz="1000"/>
                    </a:p>
                  </a:txBody>
                  <a:tcPr/>
                </a:tc>
                <a:tc>
                  <a:txBody>
                    <a:bodyPr/>
                    <a:lstStyle/>
                    <a:p>
                      <a:r>
                        <a:rPr lang="en-US" sz="1000"/>
                        <a:t>Posts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553864090"/>
                  </a:ext>
                </a:extLst>
              </a:tr>
              <a:tr h="370840">
                <a:tc>
                  <a:txBody>
                    <a:bodyPr/>
                    <a:lstStyle/>
                    <a:p>
                      <a:r>
                        <a:rPr lang="en-US" sz="1000"/>
                        <a:t>nbkgroup (National Bank of Kuwait)</a:t>
                      </a:r>
                      <a:endParaRPr lang="en-US" sz="1000"/>
                    </a:p>
                  </a:txBody>
                  <a:tcPr/>
                </a:tc>
                <a:tc>
                  <a:txBody>
                    <a:bodyPr/>
                    <a:lstStyle/>
                    <a:p>
                      <a:r>
                        <a:rPr lang="en-US" sz="1000"/>
                        <a:t>234464</a:t>
                      </a:r>
                      <a:endParaRPr lang="en-US" sz="1000"/>
                    </a:p>
                  </a:txBody>
                  <a:tcPr/>
                </a:tc>
                <a:tc>
                  <a:txBody>
                    <a:bodyPr/>
                    <a:lstStyle/>
                    <a:p>
                      <a:r>
                        <a:rPr lang="en-US" sz="1000"/>
                        <a:t>189</a:t>
                      </a:r>
                      <a:endParaRPr lang="en-US" sz="1000"/>
                    </a:p>
                  </a:txBody>
                  <a:tcPr/>
                </a:tc>
                <a:tc>
                  <a:txBody>
                    <a:bodyPr/>
                    <a:lstStyle/>
                    <a:p>
                      <a:r>
                        <a:rPr lang="en-US" sz="1000"/>
                        <a:t>6</a:t>
                      </a:r>
                      <a:endParaRPr lang="en-US" sz="1000"/>
                    </a:p>
                  </a:txBody>
                  <a:tcPr/>
                </a:tc>
                <a:tc>
                  <a:txBody>
                    <a:bodyPr/>
                    <a:lstStyle/>
                    <a:p>
                      <a:r>
                        <a:rPr lang="en-US" sz="1000"/>
                        <a:t>3</a:t>
                      </a:r>
                      <a:endParaRPr lang="en-US" sz="1000"/>
                    </a:p>
                  </a:txBody>
                  <a:tcPr/>
                </a:tc>
                <a:tc>
                  <a:txBody>
                    <a:bodyPr/>
                    <a:lstStyle/>
                    <a:p>
                      <a:r>
                        <a:rPr lang="en-US" sz="1000"/>
                        <a:t>9</a:t>
                      </a:r>
                      <a:endParaRPr lang="en-US" sz="1000"/>
                    </a:p>
                  </a:txBody>
                  <a:tcPr/>
                </a:tc>
                <a:tc>
                  <a:txBody>
                    <a:bodyPr/>
                    <a:lstStyle/>
                    <a:p>
                      <a:r>
                        <a:rPr lang="en-US" sz="1000"/>
                        <a:t>13785</a:t>
                      </a:r>
                      <a:endParaRPr lang="en-US" sz="1000"/>
                    </a:p>
                  </a:txBody>
                  <a:tcPr/>
                </a:tc>
                <a:tc>
                  <a:txBody>
                    <a:bodyPr/>
                    <a:lstStyle/>
                    <a:p>
                      <a:r>
                        <a:rPr lang="en-US" sz="1000"/>
                        <a:t>5058</a:t>
                      </a:r>
                      <a:endParaRPr lang="en-US" sz="1000"/>
                    </a:p>
                  </a:txBody>
                  <a:tcPr/>
                </a:tc>
                <a:tc>
                  <a:txBody>
                    <a:bodyPr/>
                    <a:lstStyle/>
                    <a:p>
                      <a:r>
                        <a:rPr lang="en-US" sz="1000"/>
                        <a:t>0.8933%</a:t>
                      </a:r>
                      <a:endParaRPr lang="en-US" sz="1000"/>
                    </a:p>
                  </a:txBody>
                  <a:tcPr/>
                </a:tc>
                <a:extLst>
                  <a:ext uri="{0D108BD9-81ED-4DB2-BD59-A6C34878D82A}">
                    <a16:rowId xmlns:a16="http://schemas.microsoft.com/office/drawing/2014/main" val="1763213489"/>
                  </a:ext>
                </a:extLst>
              </a:tr>
              <a:tr h="370840">
                <a:tc>
                  <a:txBody>
                    <a:bodyPr/>
                    <a:lstStyle/>
                    <a:p>
                      <a:r>
                        <a:rPr lang="en-US" sz="1000"/>
                        <a:t>abk_kuwait (</a:t>
                      </a:r>
                      <a:r>
                        <a:rPr lang="ar-AE" sz="1000"/>
                        <a:t>البنك الأهلي الكويتي)</a:t>
                      </a:r>
                      <a:endParaRPr lang="en-US" sz="1000"/>
                    </a:p>
                  </a:txBody>
                  <a:tcPr/>
                </a:tc>
                <a:tc>
                  <a:txBody>
                    <a:bodyPr/>
                    <a:lstStyle/>
                    <a:p>
                      <a:r>
                        <a:rPr lang="en-US" sz="1000"/>
                        <a:t>25451</a:t>
                      </a:r>
                      <a:endParaRPr lang="en-US" sz="1000"/>
                    </a:p>
                  </a:txBody>
                  <a:tcPr/>
                </a:tc>
                <a:tc>
                  <a:txBody>
                    <a:bodyPr/>
                    <a:lstStyle/>
                    <a:p>
                      <a:r>
                        <a:rPr lang="en-US" sz="1000"/>
                        <a:t>49</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581</a:t>
                      </a:r>
                      <a:endParaRPr lang="en-US" sz="1000"/>
                    </a:p>
                  </a:txBody>
                  <a:tcPr/>
                </a:tc>
                <a:tc>
                  <a:txBody>
                    <a:bodyPr/>
                    <a:lstStyle/>
                    <a:p>
                      <a:r>
                        <a:rPr lang="en-US" sz="1000"/>
                        <a:t>5</a:t>
                      </a:r>
                      <a:endParaRPr lang="en-US" sz="1000"/>
                    </a:p>
                  </a:txBody>
                  <a:tcPr/>
                </a:tc>
                <a:tc>
                  <a:txBody>
                    <a:bodyPr/>
                    <a:lstStyle/>
                    <a:p>
                      <a:r>
                        <a:rPr lang="en-US" sz="1000"/>
                        <a:t>0.5762%</a:t>
                      </a:r>
                      <a:endParaRPr lang="en-US" sz="1000"/>
                    </a:p>
                  </a:txBody>
                  <a:tcPr/>
                </a:tc>
                <a:extLst>
                  <a:ext uri="{0D108BD9-81ED-4DB2-BD59-A6C34878D82A}">
                    <a16:rowId xmlns:a16="http://schemas.microsoft.com/office/drawing/2014/main" val="3999204107"/>
                  </a:ext>
                </a:extLst>
              </a:tr>
              <a:tr h="370840">
                <a:tc>
                  <a:txBody>
                    <a:bodyPr/>
                    <a:lstStyle/>
                    <a:p>
                      <a:r>
                        <a:rPr lang="en-US" sz="1000"/>
                        <a:t>kfhgroup (Kuwait Finance House)</a:t>
                      </a:r>
                      <a:endParaRPr lang="en-US" sz="1000"/>
                    </a:p>
                  </a:txBody>
                  <a:tcPr/>
                </a:tc>
                <a:tc>
                  <a:txBody>
                    <a:bodyPr/>
                    <a:lstStyle/>
                    <a:p>
                      <a:r>
                        <a:rPr lang="en-US" sz="1000"/>
                        <a:t>174875</a:t>
                      </a:r>
                      <a:endParaRPr lang="en-US" sz="1000"/>
                    </a:p>
                  </a:txBody>
                  <a:tcPr/>
                </a:tc>
                <a:tc>
                  <a:txBody>
                    <a:bodyPr/>
                    <a:lstStyle/>
                    <a:p>
                      <a:r>
                        <a:rPr lang="en-US" sz="1000"/>
                        <a:t>122</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2645</a:t>
                      </a:r>
                      <a:endParaRPr lang="en-US" sz="1000"/>
                    </a:p>
                  </a:txBody>
                  <a:tcPr/>
                </a:tc>
                <a:tc>
                  <a:txBody>
                    <a:bodyPr/>
                    <a:lstStyle/>
                    <a:p>
                      <a:r>
                        <a:rPr lang="en-US" sz="1000"/>
                        <a:t>156</a:t>
                      </a:r>
                      <a:endParaRPr lang="en-US" sz="1000"/>
                    </a:p>
                  </a:txBody>
                  <a:tcPr/>
                </a:tc>
                <a:tc>
                  <a:txBody>
                    <a:bodyPr/>
                    <a:lstStyle/>
                    <a:p>
                      <a:r>
                        <a:rPr lang="en-US" sz="1000"/>
                        <a:t>0.4006%</a:t>
                      </a:r>
                      <a:endParaRPr lang="en-US" sz="1000"/>
                    </a:p>
                  </a:txBody>
                  <a:tcPr/>
                </a:tc>
                <a:extLst>
                  <a:ext uri="{0D108BD9-81ED-4DB2-BD59-A6C34878D82A}">
                    <a16:rowId xmlns:a16="http://schemas.microsoft.com/office/drawing/2014/main" val="2284686747"/>
                  </a:ext>
                </a:extLst>
              </a:tr>
              <a:tr h="370840">
                <a:tc>
                  <a:txBody>
                    <a:bodyPr/>
                    <a:lstStyle/>
                    <a:p>
                      <a:r>
                        <a:rPr lang="en-US" sz="1000"/>
                        <a:t>aldawlibank (</a:t>
                      </a:r>
                      <a:r>
                        <a:rPr lang="ar-AE" sz="1000"/>
                        <a:t>بنك الكويت الدولي </a:t>
                      </a:r>
                      <a:r>
                        <a:rPr lang="en-US" sz="1000"/>
                        <a:t>KIB)</a:t>
                      </a:r>
                      <a:endParaRPr lang="en-US" sz="1000"/>
                    </a:p>
                  </a:txBody>
                  <a:tcPr/>
                </a:tc>
                <a:tc>
                  <a:txBody>
                    <a:bodyPr/>
                    <a:lstStyle/>
                    <a:p>
                      <a:r>
                        <a:rPr lang="en-US" sz="1000"/>
                        <a:t>24375</a:t>
                      </a:r>
                      <a:endParaRPr lang="en-US" sz="1000"/>
                    </a:p>
                  </a:txBody>
                  <a:tcPr/>
                </a:tc>
                <a:tc>
                  <a:txBody>
                    <a:bodyPr/>
                    <a:lstStyle/>
                    <a:p>
                      <a:r>
                        <a:rPr lang="en-US" sz="1000"/>
                        <a:t>62</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186</a:t>
                      </a:r>
                      <a:endParaRPr lang="en-US" sz="1000"/>
                    </a:p>
                  </a:txBody>
                  <a:tcPr/>
                </a:tc>
                <a:tc>
                  <a:txBody>
                    <a:bodyPr/>
                    <a:lstStyle/>
                    <a:p>
                      <a:r>
                        <a:rPr lang="en-US" sz="1000"/>
                        <a:t>5</a:t>
                      </a:r>
                      <a:endParaRPr lang="en-US" sz="1000"/>
                    </a:p>
                  </a:txBody>
                  <a:tcPr/>
                </a:tc>
                <a:tc>
                  <a:txBody>
                    <a:bodyPr/>
                    <a:lstStyle/>
                    <a:p>
                      <a:r>
                        <a:rPr lang="en-US" sz="1000"/>
                        <a:t>0.7846%</a:t>
                      </a:r>
                      <a:endParaRPr lang="en-US" sz="1000"/>
                    </a:p>
                  </a:txBody>
                  <a:tcPr/>
                </a:tc>
                <a:extLst>
                  <a:ext uri="{0D108BD9-81ED-4DB2-BD59-A6C34878D82A}">
                    <a16:rowId xmlns:a16="http://schemas.microsoft.com/office/drawing/2014/main" val="3982308035"/>
                  </a:ext>
                </a:extLst>
              </a:tr>
              <a:tr h="370840">
                <a:tc>
                  <a:txBody>
                    <a:bodyPr/>
                    <a:lstStyle/>
                    <a:p>
                      <a:r>
                        <a:rPr lang="en-US" sz="1000"/>
                        <a:t>bankboubyan (</a:t>
                      </a:r>
                      <a:r>
                        <a:rPr lang="ar-AE" sz="1000"/>
                        <a:t>بنك بوبيان</a:t>
                      </a:r>
                      <a:r>
                        <a:rPr lang="en-US" sz="1000"/>
                        <a:t>⠀⠀⠀)</a:t>
                      </a:r>
                      <a:endParaRPr lang="en-US" sz="1000"/>
                    </a:p>
                  </a:txBody>
                  <a:tcPr/>
                </a:tc>
                <a:tc>
                  <a:txBody>
                    <a:bodyPr/>
                    <a:lstStyle/>
                    <a:p>
                      <a:r>
                        <a:rPr lang="en-US" sz="1000"/>
                        <a:t>190871</a:t>
                      </a:r>
                      <a:endParaRPr lang="en-US" sz="1000"/>
                    </a:p>
                  </a:txBody>
                  <a:tcPr/>
                </a:tc>
                <a:tc>
                  <a:txBody>
                    <a:bodyPr/>
                    <a:lstStyle/>
                    <a:p>
                      <a:r>
                        <a:rPr lang="en-US" sz="1000"/>
                        <a:t>724</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14590</a:t>
                      </a:r>
                      <a:endParaRPr lang="en-US" sz="1000"/>
                    </a:p>
                  </a:txBody>
                  <a:tcPr/>
                </a:tc>
                <a:tc>
                  <a:txBody>
                    <a:bodyPr/>
                    <a:lstStyle/>
                    <a:p>
                      <a:r>
                        <a:rPr lang="en-US" sz="1000"/>
                        <a:t>15042</a:t>
                      </a:r>
                      <a:endParaRPr lang="en-US" sz="1000"/>
                    </a:p>
                  </a:txBody>
                  <a:tcPr/>
                </a:tc>
                <a:tc>
                  <a:txBody>
                    <a:bodyPr/>
                    <a:lstStyle/>
                    <a:p>
                      <a:r>
                        <a:rPr lang="en-US" sz="1000"/>
                        <a:t>3.1108%</a:t>
                      </a:r>
                      <a:endParaRPr lang="en-US" sz="1000"/>
                    </a:p>
                  </a:txBody>
                  <a:tcPr/>
                </a:tc>
                <a:extLst>
                  <a:ext uri="{0D108BD9-81ED-4DB2-BD59-A6C34878D82A}">
                    <a16:rowId xmlns:a16="http://schemas.microsoft.com/office/drawing/2014/main" val="1595919274"/>
                  </a:ext>
                </a:extLst>
              </a:tr>
              <a:tr h="370840">
                <a:tc>
                  <a:txBody>
                    <a:bodyPr/>
                    <a:lstStyle/>
                    <a:p>
                      <a:r>
                        <a:rPr lang="en-US" sz="1000"/>
                        <a:t>warba_bank (Warba Bank </a:t>
                      </a:r>
                      <a:r>
                        <a:rPr lang="ar-AE" sz="1000"/>
                        <a:t>بنك وربة)</a:t>
                      </a:r>
                      <a:endParaRPr lang="en-US" sz="1000"/>
                    </a:p>
                  </a:txBody>
                  <a:tcPr/>
                </a:tc>
                <a:tc>
                  <a:txBody>
                    <a:bodyPr/>
                    <a:lstStyle/>
                    <a:p>
                      <a:r>
                        <a:rPr lang="en-US" sz="1000"/>
                        <a:t>59821</a:t>
                      </a:r>
                      <a:endParaRPr lang="en-US" sz="1000"/>
                    </a:p>
                  </a:txBody>
                  <a:tcPr/>
                </a:tc>
                <a:tc>
                  <a:txBody>
                    <a:bodyPr/>
                    <a:lstStyle/>
                    <a:p>
                      <a:r>
                        <a:rPr lang="en-US" sz="1000"/>
                        <a:t>45</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1838</a:t>
                      </a:r>
                      <a:endParaRPr lang="en-US" sz="1000"/>
                    </a:p>
                  </a:txBody>
                  <a:tcPr/>
                </a:tc>
                <a:tc>
                  <a:txBody>
                    <a:bodyPr/>
                    <a:lstStyle/>
                    <a:p>
                      <a:r>
                        <a:rPr lang="en-US" sz="1000"/>
                        <a:t>43</a:t>
                      </a:r>
                      <a:endParaRPr lang="en-US" sz="1000"/>
                    </a:p>
                  </a:txBody>
                  <a:tcPr/>
                </a:tc>
                <a:tc>
                  <a:txBody>
                    <a:bodyPr/>
                    <a:lstStyle/>
                    <a:p>
                      <a:r>
                        <a:rPr lang="en-US" sz="1000"/>
                        <a:t>0.7864%</a:t>
                      </a:r>
                      <a:endParaRPr lang="en-US" sz="1000"/>
                    </a:p>
                  </a:txBody>
                  <a:tcPr/>
                </a:tc>
                <a:extLst>
                  <a:ext uri="{0D108BD9-81ED-4DB2-BD59-A6C34878D82A}">
                    <a16:rowId xmlns:a16="http://schemas.microsoft.com/office/drawing/2014/main" val="3529114102"/>
                  </a:ext>
                </a:extLst>
              </a:tr>
              <a:tr h="370840">
                <a:tc>
                  <a:txBody>
                    <a:bodyPr/>
                    <a:lstStyle/>
                    <a:p>
                      <a:r>
                        <a:rPr lang="en-US" sz="1000"/>
                        <a:t>gulf_bank (Gulf Bank - </a:t>
                      </a:r>
                      <a:r>
                        <a:rPr lang="ar-AE" sz="1000"/>
                        <a:t>بنك الخليج)</a:t>
                      </a:r>
                      <a:endParaRPr lang="en-US" sz="1000"/>
                    </a:p>
                  </a:txBody>
                  <a:tcPr/>
                </a:tc>
                <a:tc>
                  <a:txBody>
                    <a:bodyPr/>
                    <a:lstStyle/>
                    <a:p>
                      <a:r>
                        <a:rPr lang="en-US" sz="1000"/>
                        <a:t>77836</a:t>
                      </a:r>
                      <a:endParaRPr lang="en-US" sz="1000"/>
                    </a:p>
                  </a:txBody>
                  <a:tcPr/>
                </a:tc>
                <a:tc>
                  <a:txBody>
                    <a:bodyPr/>
                    <a:lstStyle/>
                    <a:p>
                      <a:r>
                        <a:rPr lang="en-US" sz="1000"/>
                        <a:t>71</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1962</a:t>
                      </a:r>
                      <a:endParaRPr lang="en-US" sz="1000"/>
                    </a:p>
                  </a:txBody>
                  <a:tcPr/>
                </a:tc>
                <a:tc>
                  <a:txBody>
                    <a:bodyPr/>
                    <a:lstStyle/>
                    <a:p>
                      <a:r>
                        <a:rPr lang="en-US" sz="1000"/>
                        <a:t>102</a:t>
                      </a:r>
                      <a:endParaRPr lang="en-US" sz="1000"/>
                    </a:p>
                  </a:txBody>
                  <a:tcPr/>
                </a:tc>
                <a:tc>
                  <a:txBody>
                    <a:bodyPr/>
                    <a:lstStyle/>
                    <a:p>
                      <a:r>
                        <a:rPr lang="en-US" sz="1000"/>
                        <a:t>0.6632%</a:t>
                      </a:r>
                      <a:endParaRPr lang="en-US" sz="1000"/>
                    </a:p>
                  </a:txBody>
                  <a:tcPr/>
                </a:tc>
                <a:extLst>
                  <a:ext uri="{0D108BD9-81ED-4DB2-BD59-A6C34878D82A}">
                    <a16:rowId xmlns:a16="http://schemas.microsoft.com/office/drawing/2014/main" val="250576580"/>
                  </a:ext>
                </a:extLst>
              </a:tr>
              <a:tr h="370840">
                <a:tc>
                  <a:txBody>
                    <a:bodyPr/>
                    <a:lstStyle/>
                    <a:p>
                      <a:r>
                        <a:rPr lang="en-US" sz="1000"/>
                        <a:t>altijaricbk (Commercial Bank Of Kuwait)</a:t>
                      </a:r>
                      <a:endParaRPr lang="en-US" sz="1000"/>
                    </a:p>
                  </a:txBody>
                  <a:tcPr/>
                </a:tc>
                <a:tc>
                  <a:txBody>
                    <a:bodyPr/>
                    <a:lstStyle/>
                    <a:p>
                      <a:r>
                        <a:rPr lang="en-US" sz="1000"/>
                        <a:t>20131</a:t>
                      </a:r>
                      <a:endParaRPr lang="en-US" sz="1000"/>
                    </a:p>
                  </a:txBody>
                  <a:tcPr/>
                </a:tc>
                <a:tc>
                  <a:txBody>
                    <a:bodyPr/>
                    <a:lstStyle/>
                    <a:p>
                      <a:r>
                        <a:rPr lang="en-US" sz="1000"/>
                        <a:t>9</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754</a:t>
                      </a:r>
                      <a:endParaRPr lang="en-US" sz="1000"/>
                    </a:p>
                  </a:txBody>
                  <a:tcPr/>
                </a:tc>
                <a:tc>
                  <a:txBody>
                    <a:bodyPr/>
                    <a:lstStyle/>
                    <a:p>
                      <a:r>
                        <a:rPr lang="en-US" sz="1000"/>
                        <a:t>39</a:t>
                      </a:r>
                      <a:endParaRPr lang="en-US" sz="1000"/>
                    </a:p>
                  </a:txBody>
                  <a:tcPr/>
                </a:tc>
                <a:tc>
                  <a:txBody>
                    <a:bodyPr/>
                    <a:lstStyle/>
                    <a:p>
                      <a:r>
                        <a:rPr lang="en-US" sz="1000"/>
                        <a:t>0.7880%</a:t>
                      </a:r>
                      <a:endParaRPr lang="en-US" sz="1000"/>
                    </a:p>
                  </a:txBody>
                  <a:tcPr/>
                </a:tc>
                <a:extLst>
                  <a:ext uri="{0D108BD9-81ED-4DB2-BD59-A6C34878D82A}">
                    <a16:rowId xmlns:a16="http://schemas.microsoft.com/office/drawing/2014/main" val="4276330553"/>
                  </a:ext>
                </a:extLst>
              </a:tr>
              <a:tr h="370840">
                <a:tc>
                  <a:txBody>
                    <a:bodyPr/>
                    <a:lstStyle/>
                    <a:p>
                      <a:r>
                        <a:rPr lang="en-US" sz="1000"/>
                        <a:t>burganbankkuwait (Burgan Bank)</a:t>
                      </a:r>
                      <a:endParaRPr lang="en-US" sz="1000"/>
                    </a:p>
                  </a:txBody>
                  <a:tcPr/>
                </a:tc>
                <a:tc>
                  <a:txBody>
                    <a:bodyPr/>
                    <a:lstStyle/>
                    <a:p>
                      <a:r>
                        <a:rPr lang="en-US" sz="1000"/>
                        <a:t>9926</a:t>
                      </a:r>
                      <a:endParaRPr lang="en-US" sz="1000"/>
                    </a:p>
                  </a:txBody>
                  <a:tcPr/>
                </a:tc>
                <a:tc>
                  <a:txBody>
                    <a:bodyPr/>
                    <a:lstStyle/>
                    <a:p>
                      <a:r>
                        <a:rPr lang="en-US" sz="1000"/>
                        <a:t>40</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559</a:t>
                      </a:r>
                      <a:endParaRPr lang="en-US" sz="1000"/>
                    </a:p>
                  </a:txBody>
                  <a:tcPr/>
                </a:tc>
                <a:tc>
                  <a:txBody>
                    <a:bodyPr/>
                    <a:lstStyle/>
                    <a:p>
                      <a:r>
                        <a:rPr lang="en-US" sz="1000"/>
                        <a:t>19</a:t>
                      </a:r>
                      <a:endParaRPr lang="en-US" sz="1000"/>
                    </a:p>
                  </a:txBody>
                  <a:tcPr/>
                </a:tc>
                <a:tc>
                  <a:txBody>
                    <a:bodyPr/>
                    <a:lstStyle/>
                    <a:p>
                      <a:r>
                        <a:rPr lang="en-US" sz="1000"/>
                        <a:t>1.1670%</a:t>
                      </a:r>
                      <a:endParaRPr lang="en-US" sz="1000"/>
                    </a:p>
                  </a:txBody>
                  <a:tcPr/>
                </a:tc>
                <a:extLst>
                  <a:ext uri="{0D108BD9-81ED-4DB2-BD59-A6C34878D82A}">
                    <a16:rowId xmlns:a16="http://schemas.microsoft.com/office/drawing/2014/main" val="88995287"/>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8623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Followers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21558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815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34430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4948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30518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7482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5493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5587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76866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9207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11213745"/>
                    </a:ext>
                  </a:extLst>
                </a:gridCol>
                <a:gridCol w="987552">
                  <a:extLst>
                    <a:ext uri="{9D8B030D-6E8A-4147-A177-3AD203B41FA5}">
                      <a16:colId xmlns:a16="http://schemas.microsoft.com/office/drawing/2014/main" val="3297880113"/>
                    </a:ext>
                  </a:extLst>
                </a:gridCol>
                <a:gridCol w="987552">
                  <a:extLst>
                    <a:ext uri="{9D8B030D-6E8A-4147-A177-3AD203B41FA5}">
                      <a16:colId xmlns:a16="http://schemas.microsoft.com/office/drawing/2014/main" val="1222041493"/>
                    </a:ext>
                  </a:extLst>
                </a:gridCol>
                <a:gridCol w="987552">
                  <a:extLst>
                    <a:ext uri="{9D8B030D-6E8A-4147-A177-3AD203B41FA5}">
                      <a16:colId xmlns:a16="http://schemas.microsoft.com/office/drawing/2014/main" val="1771676390"/>
                    </a:ext>
                  </a:extLst>
                </a:gridCol>
                <a:gridCol w="987552">
                  <a:extLst>
                    <a:ext uri="{9D8B030D-6E8A-4147-A177-3AD203B41FA5}">
                      <a16:colId xmlns:a16="http://schemas.microsoft.com/office/drawing/2014/main" val="1672057186"/>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080110595"/>
                  </a:ext>
                </a:extLst>
              </a:tr>
              <a:tr h="370840">
                <a:tc>
                  <a:txBody>
                    <a:bodyPr/>
                    <a:lstStyle/>
                    <a:p>
                      <a:r>
                        <a:rPr lang="en-US" sz="1000" b="1"/>
                        <a:t>bankboubyan (</a:t>
                      </a:r>
                      <a:r>
                        <a:rPr lang="ar-AE" sz="1000" b="1"/>
                        <a:t>بنك بوبيان</a:t>
                      </a:r>
                      <a:r>
                        <a:rPr lang="en-US" sz="1000" b="1"/>
                        <a:t>⠀⠀⠀) - 2016-12-18 06:06:44</a:t>
                      </a:r>
                      <a:r>
                        <a:rPr lang="en-US" sz="1000"/>
                        <a:t>
:
</a:t>
                      </a:r>
                      <a:r>
                        <a:rPr lang="ar-AE" sz="1000"/>
                        <a:t>هو سوق تقليدي يجمع بين العراقة والأصالة والمدنية الحديثة، وهو أشهر معلم سياحي وتراثي يقصده السياح والمواطنون في مدينة الدوحة.
يشتهر السوق ببيع المشغولات التراثية وتناول الطعام العربي والشعبي والعالمي.
هل يمكنك معرفته؟
جاوب و قد تربح 50 د.ك
آخر موعد لإحتساب التوقعات غدا 19 ديسمبر 12 ظهراً.
سيتم إعلان الفائز يوم  السبت 24 ديسمبر بإذن الله 
شروط المسابقة: 
١- متابعة حساب بنك بوبيان @</a:t>
                      </a:r>
                      <a:r>
                        <a:rPr lang="en-US" sz="1000"/>
                        <a:t>BankBoubyan 
٢- </a:t>
                      </a:r>
                      <a:r>
                        <a:rPr lang="ar-AE" sz="1000"/>
                        <a:t>المشاركة من داخل الكويت فقط 
٣- إجابة واحدة لكل مشارك
٤- مشاركة موظفين بنك بوبيان لن تحتسب
#</a:t>
                      </a:r>
                      <a:r>
                        <a:rPr lang="en-US" sz="1000"/>
                        <a:t>BoubyanCompetitions</a:t>
                      </a:r>
                      <a:endParaRPr lang="en-US" sz="1000"/>
                    </a:p>
                  </a:txBody>
                  <a:tcPr/>
                </a:tc>
                <a:tc>
                  <a:txBody>
                    <a:bodyPr/>
                    <a:lstStyle/>
                    <a:p>
                      <a:r>
                        <a:rPr lang="en-US" sz="1000"/>
                        <a:t>5351</a:t>
                      </a:r>
                      <a:endParaRPr lang="en-US" sz="1000"/>
                    </a:p>
                  </a:txBody>
                  <a:tcPr/>
                </a:tc>
                <a:tc>
                  <a:txBody>
                    <a:bodyPr/>
                    <a:lstStyle/>
                    <a:p>
                      <a:r>
                        <a:rPr lang="en-US" sz="1000"/>
                        <a:t>8344</a:t>
                      </a:r>
                      <a:endParaRPr lang="en-US" sz="1000"/>
                    </a:p>
                  </a:txBody>
                  <a:tcPr/>
                </a:tc>
                <a:tc>
                  <a:txBody>
                    <a:bodyPr/>
                    <a:lstStyle/>
                    <a:p>
                      <a:r>
                        <a:rPr lang="en-US" sz="1000"/>
                        <a:t>7.1750%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041840927"/>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2245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38326242"/>
                    </a:ext>
                  </a:extLst>
                </a:gridCol>
                <a:gridCol w="987552">
                  <a:extLst>
                    <a:ext uri="{9D8B030D-6E8A-4147-A177-3AD203B41FA5}">
                      <a16:colId xmlns:a16="http://schemas.microsoft.com/office/drawing/2014/main" val="1722232904"/>
                    </a:ext>
                  </a:extLst>
                </a:gridCol>
                <a:gridCol w="987552">
                  <a:extLst>
                    <a:ext uri="{9D8B030D-6E8A-4147-A177-3AD203B41FA5}">
                      <a16:colId xmlns:a16="http://schemas.microsoft.com/office/drawing/2014/main" val="455029986"/>
                    </a:ext>
                  </a:extLst>
                </a:gridCol>
                <a:gridCol w="987552">
                  <a:extLst>
                    <a:ext uri="{9D8B030D-6E8A-4147-A177-3AD203B41FA5}">
                      <a16:colId xmlns:a16="http://schemas.microsoft.com/office/drawing/2014/main" val="2557254524"/>
                    </a:ext>
                  </a:extLst>
                </a:gridCol>
                <a:gridCol w="987552">
                  <a:extLst>
                    <a:ext uri="{9D8B030D-6E8A-4147-A177-3AD203B41FA5}">
                      <a16:colId xmlns:a16="http://schemas.microsoft.com/office/drawing/2014/main" val="2675986186"/>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719065647"/>
                  </a:ext>
                </a:extLst>
              </a:tr>
              <a:tr h="370840">
                <a:tc>
                  <a:txBody>
                    <a:bodyPr/>
                    <a:lstStyle/>
                    <a:p>
                      <a:r>
                        <a:rPr lang="en-US" sz="1000" b="1"/>
                        <a:t>bankboubyan (</a:t>
                      </a:r>
                      <a:r>
                        <a:rPr lang="ar-AE" sz="1000" b="1"/>
                        <a:t>بنك بوبيان</a:t>
                      </a:r>
                      <a:r>
                        <a:rPr lang="en-US" sz="1000" b="1"/>
                        <a:t>⠀⠀⠀) - 2016-12-18 13:13:07</a:t>
                      </a:r>
                      <a:r>
                        <a:rPr lang="en-US" sz="1000"/>
                        <a:t>
:
</a:t>
                      </a:r>
                      <a:r>
                        <a:rPr lang="ar-AE" sz="1000"/>
                        <a:t>توقّع نتيجة مباراة  أرسنال </a:t>
                      </a:r>
                      <a:r>
                        <a:rPr lang="en-US" sz="1000"/>
                        <a:t>x </a:t>
                      </a:r>
                      <a:r>
                        <a:rPr lang="ar-AE" sz="1000"/>
                        <a:t>مانشستر سيتي وقد تربح 100 د.ك 
آخر موعد لاحتساب التوقعات اليوم الساعة 7 مساء.
سيتم إعلان إسم الفائز يوم الخميس 22  ديسمبر بإذن الله 
شروط المسابقة:
١- متابعة حساب بنك بوبيان @</a:t>
                      </a:r>
                      <a:r>
                        <a:rPr lang="en-US" sz="1000"/>
                        <a:t>BankBoubyan
٢- </a:t>
                      </a:r>
                      <a:r>
                        <a:rPr lang="ar-AE" sz="1000"/>
                        <a:t>المشاركة من داخل الكويت فقط
٣- كل التوقعات بعد انطلاق المباراة لن تحتسب
٤- توقّع واحد لكل مشارك
٥- مشاركة موظفين بنك بوبيان لن تحتسب
#</a:t>
                      </a:r>
                      <a:r>
                        <a:rPr lang="en-US" sz="1000"/>
                        <a:t>BoubyanCompetitions</a:t>
                      </a:r>
                      <a:endParaRPr lang="en-US" sz="1000"/>
                    </a:p>
                  </a:txBody>
                  <a:tcPr/>
                </a:tc>
                <a:tc>
                  <a:txBody>
                    <a:bodyPr/>
                    <a:lstStyle/>
                    <a:p>
                      <a:r>
                        <a:rPr lang="en-US" sz="1000"/>
                        <a:t>4794</a:t>
                      </a:r>
                      <a:endParaRPr lang="en-US" sz="1000"/>
                    </a:p>
                  </a:txBody>
                  <a:tcPr/>
                </a:tc>
                <a:tc>
                  <a:txBody>
                    <a:bodyPr/>
                    <a:lstStyle/>
                    <a:p>
                      <a:r>
                        <a:rPr lang="en-US" sz="1000"/>
                        <a:t>6541</a:t>
                      </a:r>
                      <a:endParaRPr lang="en-US" sz="1000"/>
                    </a:p>
                  </a:txBody>
                  <a:tcPr/>
                </a:tc>
                <a:tc>
                  <a:txBody>
                    <a:bodyPr/>
                    <a:lstStyle/>
                    <a:p>
                      <a:r>
                        <a:rPr lang="en-US" sz="1000"/>
                        <a:t>5.9386%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842401081"/>
                  </a:ext>
                </a:extLst>
              </a:tr>
              <a:tr h="370840">
                <a:tc>
                  <a:txBody>
                    <a:bodyPr/>
                    <a:lstStyle/>
                    <a:p>
                      <a:r>
                        <a:rPr lang="en-US" sz="1000" b="1"/>
                        <a:t>nbkgroup (National Bank of Kuwait) - 2016-12-18 13:02:55</a:t>
                      </a:r>
                      <a:r>
                        <a:rPr lang="en-US" sz="1000"/>
                        <a:t>
#NBKCompetitions
</a:t>
                      </a:r>
                      <a:r>
                        <a:rPr lang="ar-AE" sz="1000"/>
                        <a:t>توقع الفريق الفائز ويمكن تكون الرابح معانا
شروط المسابقة:
- على المشترك أن يتابع حساب بنك الكويت الوطني
- آخر موعد لاحتساب المشاركة عند ابتداء المباراة
- سيتم احتساب مشاركة واحدة فقط لكل مشترك
- لا يتم احتساب مشاركة أي موظف في البنك الوطني
-في حال عدم رد الفائز خلال 24 ساعة سيتم اختيار فائز آخر
- سيتم إعلان اسم الفائز بتاريخ 22/12/2016</a:t>
                      </a:r>
                      <a:endParaRPr lang="en-US" sz="1000"/>
                    </a:p>
                  </a:txBody>
                  <a:tcPr/>
                </a:tc>
                <a:tc>
                  <a:txBody>
                    <a:bodyPr/>
                    <a:lstStyle/>
                    <a:p>
                      <a:r>
                        <a:rPr lang="en-US" sz="1000"/>
                        <a:t>4136</a:t>
                      </a:r>
                      <a:endParaRPr lang="en-US" sz="1000"/>
                    </a:p>
                  </a:txBody>
                  <a:tcPr/>
                </a:tc>
                <a:tc>
                  <a:txBody>
                    <a:bodyPr/>
                    <a:lstStyle/>
                    <a:p>
                      <a:r>
                        <a:rPr lang="en-US" sz="1000"/>
                        <a:t>4649</a:t>
                      </a:r>
                      <a:endParaRPr lang="en-US" sz="1000"/>
                    </a:p>
                  </a:txBody>
                  <a:tcPr/>
                </a:tc>
                <a:tc>
                  <a:txBody>
                    <a:bodyPr/>
                    <a:lstStyle/>
                    <a:p>
                      <a:r>
                        <a:rPr lang="en-US" sz="1000"/>
                        <a:t>3.7468%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224677874"/>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3693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51956497"/>
                    </a:ext>
                  </a:extLst>
                </a:gridCol>
                <a:gridCol w="987552">
                  <a:extLst>
                    <a:ext uri="{9D8B030D-6E8A-4147-A177-3AD203B41FA5}">
                      <a16:colId xmlns:a16="http://schemas.microsoft.com/office/drawing/2014/main" val="2817550348"/>
                    </a:ext>
                  </a:extLst>
                </a:gridCol>
                <a:gridCol w="987552">
                  <a:extLst>
                    <a:ext uri="{9D8B030D-6E8A-4147-A177-3AD203B41FA5}">
                      <a16:colId xmlns:a16="http://schemas.microsoft.com/office/drawing/2014/main" val="461316433"/>
                    </a:ext>
                  </a:extLst>
                </a:gridCol>
                <a:gridCol w="987552">
                  <a:extLst>
                    <a:ext uri="{9D8B030D-6E8A-4147-A177-3AD203B41FA5}">
                      <a16:colId xmlns:a16="http://schemas.microsoft.com/office/drawing/2014/main" val="3414237766"/>
                    </a:ext>
                  </a:extLst>
                </a:gridCol>
                <a:gridCol w="987552">
                  <a:extLst>
                    <a:ext uri="{9D8B030D-6E8A-4147-A177-3AD203B41FA5}">
                      <a16:colId xmlns:a16="http://schemas.microsoft.com/office/drawing/2014/main" val="1583704106"/>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951786095"/>
                  </a:ext>
                </a:extLst>
              </a:tr>
              <a:tr h="370840">
                <a:tc>
                  <a:txBody>
                    <a:bodyPr/>
                    <a:lstStyle/>
                    <a:p>
                      <a:r>
                        <a:rPr lang="en-US" sz="1000" b="1"/>
                        <a:t>burganbankkuwait (Burgan Bank) - 2016-12-18 14:00:25</a:t>
                      </a:r>
                      <a:r>
                        <a:rPr lang="en-US" sz="1000"/>
                        <a:t>
.
</a:t>
                      </a:r>
                      <a:r>
                        <a:rPr lang="ar-AE" sz="1000"/>
                        <a:t>سيتم ايداع بدل الكتب لطلبة الكلية الأسترالية اليوم</a:t>
                      </a:r>
                      <a:endParaRPr lang="en-US" sz="1000"/>
                    </a:p>
                  </a:txBody>
                  <a:tcPr/>
                </a:tc>
                <a:tc>
                  <a:txBody>
                    <a:bodyPr/>
                    <a:lstStyle/>
                    <a:p>
                      <a:r>
                        <a:rPr lang="en-US" sz="1000"/>
                        <a:t>116</a:t>
                      </a:r>
                      <a:endParaRPr lang="en-US" sz="1000"/>
                    </a:p>
                  </a:txBody>
                  <a:tcPr/>
                </a:tc>
                <a:tc>
                  <a:txBody>
                    <a:bodyPr/>
                    <a:lstStyle/>
                    <a:p>
                      <a:r>
                        <a:rPr lang="en-US" sz="1000"/>
                        <a:t>10</a:t>
                      </a:r>
                      <a:endParaRPr lang="en-US" sz="1000"/>
                    </a:p>
                  </a:txBody>
                  <a:tcPr/>
                </a:tc>
                <a:tc>
                  <a:txBody>
                    <a:bodyPr/>
                    <a:lstStyle/>
                    <a:p>
                      <a:r>
                        <a:rPr lang="en-US" sz="1000"/>
                        <a:t>1.2694%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412656868"/>
                  </a:ext>
                </a:extLst>
              </a:tr>
              <a:tr h="370840">
                <a:tc>
                  <a:txBody>
                    <a:bodyPr/>
                    <a:lstStyle/>
                    <a:p>
                      <a:r>
                        <a:rPr lang="en-US" sz="1000" b="1"/>
                        <a:t>burganbankkuwait (Burgan Bank) - 2016-12-18 10:33:26</a:t>
                      </a:r>
                      <a:r>
                        <a:rPr lang="en-US" sz="1000"/>
                        <a:t>
.
#BurganBankDraws #BurganBankWinners #BurganBankYawmi 
</a:t>
                      </a:r>
                      <a:r>
                        <a:rPr lang="ar-AE" sz="1000"/>
                        <a:t>مبروك للرابحين بجائزة 5000 د.ك مع حساب يومي.. حساب يومي من بنك برقان هو أول حساب بالكويت بجوائز يوميه .. افتح حساب يومي ، و يمكن يكون اليوم يومك! 
</a:t>
                      </a:r>
                      <a:r>
                        <a:rPr lang="en-US" sz="1000"/>
                        <a:t>Congratulations to the lucky winners of the Yawmi KD 5,000 daily prize .. Yawmi is the first account in Kuwait to offer daily prizes.. Open a Yawmi account today, it may be your day!</a:t>
                      </a:r>
                      <a:endParaRPr lang="en-US" sz="1000"/>
                    </a:p>
                  </a:txBody>
                  <a:tcPr/>
                </a:tc>
                <a:tc>
                  <a:txBody>
                    <a:bodyPr/>
                    <a:lstStyle/>
                    <a:p>
                      <a:r>
                        <a:rPr lang="en-US" sz="1000"/>
                        <a:t>116</a:t>
                      </a:r>
                      <a:endParaRPr lang="en-US" sz="1000"/>
                    </a:p>
                  </a:txBody>
                  <a:tcPr/>
                </a:tc>
                <a:tc>
                  <a:txBody>
                    <a:bodyPr/>
                    <a:lstStyle/>
                    <a:p>
                      <a:r>
                        <a:rPr lang="en-US" sz="1000"/>
                        <a:t>7</a:t>
                      </a:r>
                      <a:endParaRPr lang="en-US" sz="1000"/>
                    </a:p>
                  </a:txBody>
                  <a:tcPr/>
                </a:tc>
                <a:tc>
                  <a:txBody>
                    <a:bodyPr/>
                    <a:lstStyle/>
                    <a:p>
                      <a:r>
                        <a:rPr lang="en-US" sz="1000"/>
                        <a:t>1.2392%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328317415"/>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7678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06498928"/>
                    </a:ext>
                  </a:extLst>
                </a:gridCol>
                <a:gridCol w="1481328">
                  <a:extLst>
                    <a:ext uri="{9D8B030D-6E8A-4147-A177-3AD203B41FA5}">
                      <a16:colId xmlns:a16="http://schemas.microsoft.com/office/drawing/2014/main" val="2872387679"/>
                    </a:ext>
                  </a:extLst>
                </a:gridCol>
                <a:gridCol w="1481328">
                  <a:extLst>
                    <a:ext uri="{9D8B030D-6E8A-4147-A177-3AD203B41FA5}">
                      <a16:colId xmlns:a16="http://schemas.microsoft.com/office/drawing/2014/main" val="2853675461"/>
                    </a:ext>
                  </a:extLst>
                </a:gridCol>
                <a:gridCol w="1481328">
                  <a:extLst>
                    <a:ext uri="{9D8B030D-6E8A-4147-A177-3AD203B41FA5}">
                      <a16:colId xmlns:a16="http://schemas.microsoft.com/office/drawing/2014/main" val="1292847207"/>
                    </a:ext>
                  </a:extLst>
                </a:gridCol>
                <a:gridCol w="1481328">
                  <a:extLst>
                    <a:ext uri="{9D8B030D-6E8A-4147-A177-3AD203B41FA5}">
                      <a16:colId xmlns:a16="http://schemas.microsoft.com/office/drawing/2014/main" val="4210490446"/>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795930791"/>
                  </a:ext>
                </a:extLst>
              </a:tr>
              <a:tr h="370840">
                <a:tc>
                  <a:txBody>
                    <a:bodyPr/>
                    <a:lstStyle/>
                    <a:p>
                      <a:r>
                        <a:rPr lang="en-US" sz="1000"/>
                        <a:t>#NBKServices</a:t>
                      </a:r>
                      <a:endParaRPr lang="en-US" sz="1000"/>
                    </a:p>
                  </a:txBody>
                  <a:tcPr/>
                </a:tc>
                <a:tc>
                  <a:txBody>
                    <a:bodyPr/>
                    <a:lstStyle/>
                    <a:p>
                      <a:r>
                        <a:rPr lang="en-US" sz="1000"/>
                        <a:t>5</a:t>
                      </a:r>
                      <a:endParaRPr lang="en-US" sz="1000"/>
                    </a:p>
                  </a:txBody>
                  <a:tcPr/>
                </a:tc>
                <a:tc>
                  <a:txBody>
                    <a:bodyPr/>
                    <a:lstStyle/>
                    <a:p>
                      <a:r>
                        <a:rPr lang="en-US" sz="1000"/>
                        <a:t>1262.6</a:t>
                      </a:r>
                      <a:endParaRPr lang="en-US" sz="1000"/>
                    </a:p>
                  </a:txBody>
                  <a:tcPr/>
                </a:tc>
                <a:tc>
                  <a:txBody>
                    <a:bodyPr/>
                    <a:lstStyle/>
                    <a:p>
                      <a:r>
                        <a:rPr lang="en-US" sz="1000"/>
                        <a:t>69.4</a:t>
                      </a:r>
                      <a:endParaRPr lang="en-US" sz="1000"/>
                    </a:p>
                  </a:txBody>
                  <a:tcPr/>
                </a:tc>
                <a:tc>
                  <a:txBody>
                    <a:bodyPr/>
                    <a:lstStyle/>
                    <a:p>
                      <a:r>
                        <a:rPr lang="en-US" sz="1000"/>
                        <a:t>1332</a:t>
                      </a:r>
                      <a:endParaRPr lang="en-US" sz="1000"/>
                    </a:p>
                  </a:txBody>
                  <a:tcPr/>
                </a:tc>
                <a:extLst>
                  <a:ext uri="{0D108BD9-81ED-4DB2-BD59-A6C34878D82A}">
                    <a16:rowId xmlns:a16="http://schemas.microsoft.com/office/drawing/2014/main" val="2077810632"/>
                  </a:ext>
                </a:extLst>
              </a:tr>
              <a:tr h="370840">
                <a:tc>
                  <a:txBody>
                    <a:bodyPr/>
                    <a:lstStyle/>
                    <a:p>
                      <a:r>
                        <a:rPr lang="en-US" sz="1000"/>
                        <a:t>#NBKOffers</a:t>
                      </a:r>
                      <a:endParaRPr lang="en-US" sz="1000"/>
                    </a:p>
                  </a:txBody>
                  <a:tcPr/>
                </a:tc>
                <a:tc>
                  <a:txBody>
                    <a:bodyPr/>
                    <a:lstStyle/>
                    <a:p>
                      <a:r>
                        <a:rPr lang="en-US" sz="1000"/>
                        <a:t>1</a:t>
                      </a:r>
                      <a:endParaRPr lang="en-US" sz="1000"/>
                    </a:p>
                  </a:txBody>
                  <a:tcPr/>
                </a:tc>
                <a:tc>
                  <a:txBody>
                    <a:bodyPr/>
                    <a:lstStyle/>
                    <a:p>
                      <a:r>
                        <a:rPr lang="en-US" sz="1000"/>
                        <a:t>1095</a:t>
                      </a:r>
                      <a:endParaRPr lang="en-US" sz="1000"/>
                    </a:p>
                  </a:txBody>
                  <a:tcPr/>
                </a:tc>
                <a:tc>
                  <a:txBody>
                    <a:bodyPr/>
                    <a:lstStyle/>
                    <a:p>
                      <a:r>
                        <a:rPr lang="en-US" sz="1000"/>
                        <a:t>29</a:t>
                      </a:r>
                      <a:endParaRPr lang="en-US" sz="1000"/>
                    </a:p>
                  </a:txBody>
                  <a:tcPr/>
                </a:tc>
                <a:tc>
                  <a:txBody>
                    <a:bodyPr/>
                    <a:lstStyle/>
                    <a:p>
                      <a:r>
                        <a:rPr lang="en-US" sz="1000"/>
                        <a:t>1124</a:t>
                      </a:r>
                      <a:endParaRPr lang="en-US" sz="1000"/>
                    </a:p>
                  </a:txBody>
                  <a:tcPr/>
                </a:tc>
                <a:extLst>
                  <a:ext uri="{0D108BD9-81ED-4DB2-BD59-A6C34878D82A}">
                    <a16:rowId xmlns:a16="http://schemas.microsoft.com/office/drawing/2014/main" val="2758147693"/>
                  </a:ext>
                </a:extLst>
              </a:tr>
              <a:tr h="370840">
                <a:tc>
                  <a:txBody>
                    <a:bodyPr/>
                    <a:lstStyle/>
                    <a:p>
                      <a:r>
                        <a:rPr lang="en-US" sz="1000"/>
                        <a:t>#NBKComminuty</a:t>
                      </a:r>
                      <a:endParaRPr lang="en-US" sz="1000"/>
                    </a:p>
                  </a:txBody>
                  <a:tcPr/>
                </a:tc>
                <a:tc>
                  <a:txBody>
                    <a:bodyPr/>
                    <a:lstStyle/>
                    <a:p>
                      <a:r>
                        <a:rPr lang="en-US" sz="1000"/>
                        <a:t>1</a:t>
                      </a:r>
                      <a:endParaRPr lang="en-US" sz="1000"/>
                    </a:p>
                  </a:txBody>
                  <a:tcPr/>
                </a:tc>
                <a:tc>
                  <a:txBody>
                    <a:bodyPr/>
                    <a:lstStyle/>
                    <a:p>
                      <a:r>
                        <a:rPr lang="en-US" sz="1000"/>
                        <a:t>1111</a:t>
                      </a:r>
                      <a:endParaRPr lang="en-US" sz="1000"/>
                    </a:p>
                  </a:txBody>
                  <a:tcPr/>
                </a:tc>
                <a:tc>
                  <a:txBody>
                    <a:bodyPr/>
                    <a:lstStyle/>
                    <a:p>
                      <a:r>
                        <a:rPr lang="en-US" sz="1000"/>
                        <a:t>12</a:t>
                      </a:r>
                      <a:endParaRPr lang="en-US" sz="1000"/>
                    </a:p>
                  </a:txBody>
                  <a:tcPr/>
                </a:tc>
                <a:tc>
                  <a:txBody>
                    <a:bodyPr/>
                    <a:lstStyle/>
                    <a:p>
                      <a:r>
                        <a:rPr lang="en-US" sz="1000"/>
                        <a:t>1123</a:t>
                      </a:r>
                      <a:endParaRPr lang="en-US" sz="1000"/>
                    </a:p>
                  </a:txBody>
                  <a:tcPr/>
                </a:tc>
                <a:extLst>
                  <a:ext uri="{0D108BD9-81ED-4DB2-BD59-A6C34878D82A}">
                    <a16:rowId xmlns:a16="http://schemas.microsoft.com/office/drawing/2014/main" val="2024376532"/>
                  </a:ext>
                </a:extLst>
              </a:tr>
              <a:tr h="370840">
                <a:tc>
                  <a:txBody>
                    <a:bodyPr/>
                    <a:lstStyle/>
                    <a:p>
                      <a:r>
                        <a:rPr lang="en-US" sz="1000"/>
                        <a:t>#NBKShabab</a:t>
                      </a:r>
                      <a:endParaRPr lang="en-US" sz="1000"/>
                    </a:p>
                  </a:txBody>
                  <a:tcPr/>
                </a:tc>
                <a:tc>
                  <a:txBody>
                    <a:bodyPr/>
                    <a:lstStyle/>
                    <a:p>
                      <a:r>
                        <a:rPr lang="en-US" sz="1000"/>
                        <a:t>1</a:t>
                      </a:r>
                      <a:endParaRPr lang="en-US" sz="1000"/>
                    </a:p>
                  </a:txBody>
                  <a:tcPr/>
                </a:tc>
                <a:tc>
                  <a:txBody>
                    <a:bodyPr/>
                    <a:lstStyle/>
                    <a:p>
                      <a:r>
                        <a:rPr lang="en-US" sz="1000"/>
                        <a:t>1111</a:t>
                      </a:r>
                      <a:endParaRPr lang="en-US" sz="1000"/>
                    </a:p>
                  </a:txBody>
                  <a:tcPr/>
                </a:tc>
                <a:tc>
                  <a:txBody>
                    <a:bodyPr/>
                    <a:lstStyle/>
                    <a:p>
                      <a:r>
                        <a:rPr lang="en-US" sz="1000"/>
                        <a:t>12</a:t>
                      </a:r>
                      <a:endParaRPr lang="en-US" sz="1000"/>
                    </a:p>
                  </a:txBody>
                  <a:tcPr/>
                </a:tc>
                <a:tc>
                  <a:txBody>
                    <a:bodyPr/>
                    <a:lstStyle/>
                    <a:p>
                      <a:r>
                        <a:rPr lang="en-US" sz="1000"/>
                        <a:t>1123</a:t>
                      </a:r>
                      <a:endParaRPr lang="en-US" sz="1000"/>
                    </a:p>
                  </a:txBody>
                  <a:tcPr/>
                </a:tc>
                <a:extLst>
                  <a:ext uri="{0D108BD9-81ED-4DB2-BD59-A6C34878D82A}">
                    <a16:rowId xmlns:a16="http://schemas.microsoft.com/office/drawing/2014/main" val="2704537016"/>
                  </a:ext>
                </a:extLst>
              </a:tr>
              <a:tr h="370840">
                <a:tc>
                  <a:txBody>
                    <a:bodyPr/>
                    <a:lstStyle/>
                    <a:p>
                      <a:r>
                        <a:rPr lang="en-US" sz="1000"/>
                        <a:t>#NBKCompetitions</a:t>
                      </a:r>
                      <a:endParaRPr lang="en-US" sz="1000"/>
                    </a:p>
                  </a:txBody>
                  <a:tcPr/>
                </a:tc>
                <a:tc>
                  <a:txBody>
                    <a:bodyPr/>
                    <a:lstStyle/>
                    <a:p>
                      <a:r>
                        <a:rPr lang="en-US" sz="1000"/>
                        <a:t>1</a:t>
                      </a:r>
                      <a:endParaRPr lang="en-US" sz="1000"/>
                    </a:p>
                  </a:txBody>
                  <a:tcPr/>
                </a:tc>
                <a:tc>
                  <a:txBody>
                    <a:bodyPr/>
                    <a:lstStyle/>
                    <a:p>
                      <a:r>
                        <a:rPr lang="en-US" sz="1000"/>
                        <a:t>4136</a:t>
                      </a:r>
                      <a:endParaRPr lang="en-US" sz="1000"/>
                    </a:p>
                  </a:txBody>
                  <a:tcPr/>
                </a:tc>
                <a:tc>
                  <a:txBody>
                    <a:bodyPr/>
                    <a:lstStyle/>
                    <a:p>
                      <a:r>
                        <a:rPr lang="en-US" sz="1000"/>
                        <a:t>4649</a:t>
                      </a:r>
                      <a:endParaRPr lang="en-US" sz="1000"/>
                    </a:p>
                  </a:txBody>
                  <a:tcPr/>
                </a:tc>
                <a:tc>
                  <a:txBody>
                    <a:bodyPr/>
                    <a:lstStyle/>
                    <a:p>
                      <a:r>
                        <a:rPr lang="en-US" sz="1000"/>
                        <a:t>8785</a:t>
                      </a:r>
                      <a:endParaRPr lang="en-US" sz="1000"/>
                    </a:p>
                  </a:txBody>
                  <a:tcPr/>
                </a:tc>
                <a:extLst>
                  <a:ext uri="{0D108BD9-81ED-4DB2-BD59-A6C34878D82A}">
                    <a16:rowId xmlns:a16="http://schemas.microsoft.com/office/drawing/2014/main" val="2124405543"/>
                  </a:ext>
                </a:extLst>
              </a:tr>
              <a:tr h="370840">
                <a:tc>
                  <a:txBody>
                    <a:bodyPr/>
                    <a:lstStyle/>
                    <a:p>
                      <a:r>
                        <a:rPr lang="en-US" sz="1000"/>
                        <a:t>#NBKCommunity</a:t>
                      </a:r>
                      <a:endParaRPr lang="en-US" sz="1000"/>
                    </a:p>
                  </a:txBody>
                  <a:tcPr/>
                </a:tc>
                <a:tc>
                  <a:txBody>
                    <a:bodyPr/>
                    <a:lstStyle/>
                    <a:p>
                      <a:r>
                        <a:rPr lang="en-US" sz="1000"/>
                        <a:t>1</a:t>
                      </a:r>
                      <a:endParaRPr lang="en-US" sz="1000"/>
                    </a:p>
                  </a:txBody>
                  <a:tcPr/>
                </a:tc>
                <a:tc>
                  <a:txBody>
                    <a:bodyPr/>
                    <a:lstStyle/>
                    <a:p>
                      <a:r>
                        <a:rPr lang="en-US" sz="1000"/>
                        <a:t>1130</a:t>
                      </a:r>
                      <a:endParaRPr lang="en-US" sz="1000"/>
                    </a:p>
                  </a:txBody>
                  <a:tcPr/>
                </a:tc>
                <a:tc>
                  <a:txBody>
                    <a:bodyPr/>
                    <a:lstStyle/>
                    <a:p>
                      <a:r>
                        <a:rPr lang="en-US" sz="1000"/>
                        <a:t>21</a:t>
                      </a:r>
                      <a:endParaRPr lang="en-US" sz="1000"/>
                    </a:p>
                  </a:txBody>
                  <a:tcPr/>
                </a:tc>
                <a:tc>
                  <a:txBody>
                    <a:bodyPr/>
                    <a:lstStyle/>
                    <a:p>
                      <a:r>
                        <a:rPr lang="en-US" sz="1000"/>
                        <a:t>1151</a:t>
                      </a:r>
                      <a:endParaRPr lang="en-US" sz="1000"/>
                    </a:p>
                  </a:txBody>
                  <a:tcPr/>
                </a:tc>
                <a:extLst>
                  <a:ext uri="{0D108BD9-81ED-4DB2-BD59-A6C34878D82A}">
                    <a16:rowId xmlns:a16="http://schemas.microsoft.com/office/drawing/2014/main" val="1079155659"/>
                  </a:ext>
                </a:extLst>
              </a:tr>
              <a:tr h="370840">
                <a:tc>
                  <a:txBody>
                    <a:bodyPr/>
                    <a:lstStyle/>
                    <a:p>
                      <a:r>
                        <a:rPr lang="ar-AE" sz="1000"/>
                        <a:t>#عبدالله_ينتصر</a:t>
                      </a:r>
                      <a:endParaRPr lang="en-US" sz="1000"/>
                    </a:p>
                  </a:txBody>
                  <a:tcPr/>
                </a:tc>
                <a:tc>
                  <a:txBody>
                    <a:bodyPr/>
                    <a:lstStyle/>
                    <a:p>
                      <a:r>
                        <a:rPr lang="en-US" sz="1000"/>
                        <a:t>1</a:t>
                      </a:r>
                      <a:endParaRPr lang="en-US" sz="1000"/>
                    </a:p>
                  </a:txBody>
                  <a:tcPr/>
                </a:tc>
                <a:tc>
                  <a:txBody>
                    <a:bodyPr/>
                    <a:lstStyle/>
                    <a:p>
                      <a:r>
                        <a:rPr lang="en-US" sz="1000"/>
                        <a:t>1130</a:t>
                      </a:r>
                      <a:endParaRPr lang="en-US" sz="1000"/>
                    </a:p>
                  </a:txBody>
                  <a:tcPr/>
                </a:tc>
                <a:tc>
                  <a:txBody>
                    <a:bodyPr/>
                    <a:lstStyle/>
                    <a:p>
                      <a:r>
                        <a:rPr lang="en-US" sz="1000"/>
                        <a:t>21</a:t>
                      </a:r>
                      <a:endParaRPr lang="en-US" sz="1000"/>
                    </a:p>
                  </a:txBody>
                  <a:tcPr/>
                </a:tc>
                <a:tc>
                  <a:txBody>
                    <a:bodyPr/>
                    <a:lstStyle/>
                    <a:p>
                      <a:r>
                        <a:rPr lang="en-US" sz="1000"/>
                        <a:t>1151</a:t>
                      </a:r>
                      <a:endParaRPr lang="en-US" sz="1000"/>
                    </a:p>
                  </a:txBody>
                  <a:tcPr/>
                </a:tc>
                <a:extLst>
                  <a:ext uri="{0D108BD9-81ED-4DB2-BD59-A6C34878D82A}">
                    <a16:rowId xmlns:a16="http://schemas.microsoft.com/office/drawing/2014/main" val="900347073"/>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5990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95834217"/>
                    </a:ext>
                  </a:extLst>
                </a:gridCol>
                <a:gridCol w="1481328">
                  <a:extLst>
                    <a:ext uri="{9D8B030D-6E8A-4147-A177-3AD203B41FA5}">
                      <a16:colId xmlns:a16="http://schemas.microsoft.com/office/drawing/2014/main" val="3030738365"/>
                    </a:ext>
                  </a:extLst>
                </a:gridCol>
                <a:gridCol w="1481328">
                  <a:extLst>
                    <a:ext uri="{9D8B030D-6E8A-4147-A177-3AD203B41FA5}">
                      <a16:colId xmlns:a16="http://schemas.microsoft.com/office/drawing/2014/main" val="2367957776"/>
                    </a:ext>
                  </a:extLst>
                </a:gridCol>
                <a:gridCol w="1481328">
                  <a:extLst>
                    <a:ext uri="{9D8B030D-6E8A-4147-A177-3AD203B41FA5}">
                      <a16:colId xmlns:a16="http://schemas.microsoft.com/office/drawing/2014/main" val="3612047716"/>
                    </a:ext>
                  </a:extLst>
                </a:gridCol>
                <a:gridCol w="1481328">
                  <a:extLst>
                    <a:ext uri="{9D8B030D-6E8A-4147-A177-3AD203B41FA5}">
                      <a16:colId xmlns:a16="http://schemas.microsoft.com/office/drawing/2014/main" val="139500550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567870790"/>
                  </a:ext>
                </a:extLst>
              </a:tr>
              <a:tr h="370840">
                <a:tc>
                  <a:txBody>
                    <a:bodyPr/>
                    <a:lstStyle/>
                    <a:p>
                      <a:r>
                        <a:rPr lang="en-US" sz="1000"/>
                        <a:t>#BoubyanCompetitions</a:t>
                      </a:r>
                      <a:endParaRPr lang="en-US" sz="1000"/>
                    </a:p>
                  </a:txBody>
                  <a:tcPr/>
                </a:tc>
                <a:tc>
                  <a:txBody>
                    <a:bodyPr/>
                    <a:lstStyle/>
                    <a:p>
                      <a:r>
                        <a:rPr lang="en-US" sz="1000"/>
                        <a:t>2</a:t>
                      </a:r>
                      <a:endParaRPr lang="en-US" sz="1000"/>
                    </a:p>
                  </a:txBody>
                  <a:tcPr/>
                </a:tc>
                <a:tc>
                  <a:txBody>
                    <a:bodyPr/>
                    <a:lstStyle/>
                    <a:p>
                      <a:r>
                        <a:rPr lang="en-US" sz="1000"/>
                        <a:t>5072.5</a:t>
                      </a:r>
                      <a:endParaRPr lang="en-US" sz="1000"/>
                    </a:p>
                  </a:txBody>
                  <a:tcPr/>
                </a:tc>
                <a:tc>
                  <a:txBody>
                    <a:bodyPr/>
                    <a:lstStyle/>
                    <a:p>
                      <a:r>
                        <a:rPr lang="en-US" sz="1000"/>
                        <a:t>7442.5</a:t>
                      </a:r>
                      <a:endParaRPr lang="en-US" sz="1000"/>
                    </a:p>
                  </a:txBody>
                  <a:tcPr/>
                </a:tc>
                <a:tc>
                  <a:txBody>
                    <a:bodyPr/>
                    <a:lstStyle/>
                    <a:p>
                      <a:r>
                        <a:rPr lang="en-US" sz="1000"/>
                        <a:t>12515</a:t>
                      </a:r>
                      <a:endParaRPr lang="en-US" sz="1000"/>
                    </a:p>
                  </a:txBody>
                  <a:tcPr/>
                </a:tc>
                <a:extLst>
                  <a:ext uri="{0D108BD9-81ED-4DB2-BD59-A6C34878D82A}">
                    <a16:rowId xmlns:a16="http://schemas.microsoft.com/office/drawing/2014/main" val="966756992"/>
                  </a:ext>
                </a:extLst>
              </a:tr>
              <a:tr h="370840">
                <a:tc>
                  <a:txBody>
                    <a:bodyPr/>
                    <a:lstStyle/>
                    <a:p>
                      <a:r>
                        <a:rPr lang="ar-AE" sz="1000"/>
                        <a:t>#خلك_مبتسم</a:t>
                      </a:r>
                      <a:endParaRPr lang="en-US" sz="1000"/>
                    </a:p>
                  </a:txBody>
                  <a:tcPr/>
                </a:tc>
                <a:tc>
                  <a:txBody>
                    <a:bodyPr/>
                    <a:lstStyle/>
                    <a:p>
                      <a:r>
                        <a:rPr lang="en-US" sz="1000"/>
                        <a:t>1</a:t>
                      </a:r>
                      <a:endParaRPr lang="en-US" sz="1000"/>
                    </a:p>
                  </a:txBody>
                  <a:tcPr/>
                </a:tc>
                <a:tc>
                  <a:txBody>
                    <a:bodyPr/>
                    <a:lstStyle/>
                    <a:p>
                      <a:r>
                        <a:rPr lang="en-US" sz="1000"/>
                        <a:t>1537</a:t>
                      </a:r>
                      <a:endParaRPr lang="en-US" sz="1000"/>
                    </a:p>
                  </a:txBody>
                  <a:tcPr/>
                </a:tc>
                <a:tc>
                  <a:txBody>
                    <a:bodyPr/>
                    <a:lstStyle/>
                    <a:p>
                      <a:r>
                        <a:rPr lang="en-US" sz="1000"/>
                        <a:t>75</a:t>
                      </a:r>
                      <a:endParaRPr lang="en-US" sz="1000"/>
                    </a:p>
                  </a:txBody>
                  <a:tcPr/>
                </a:tc>
                <a:tc>
                  <a:txBody>
                    <a:bodyPr/>
                    <a:lstStyle/>
                    <a:p>
                      <a:r>
                        <a:rPr lang="en-US" sz="1000"/>
                        <a:t>1612</a:t>
                      </a:r>
                      <a:endParaRPr lang="en-US" sz="1000"/>
                    </a:p>
                  </a:txBody>
                  <a:tcPr/>
                </a:tc>
                <a:extLst>
                  <a:ext uri="{0D108BD9-81ED-4DB2-BD59-A6C34878D82A}">
                    <a16:rowId xmlns:a16="http://schemas.microsoft.com/office/drawing/2014/main" val="918488750"/>
                  </a:ext>
                </a:extLst>
              </a:tr>
              <a:tr h="370840">
                <a:tc>
                  <a:txBody>
                    <a:bodyPr/>
                    <a:lstStyle/>
                    <a:p>
                      <a:r>
                        <a:rPr lang="en-US" sz="1000"/>
                        <a:t>#BoubyanPromotions</a:t>
                      </a:r>
                      <a:endParaRPr lang="en-US" sz="1000"/>
                    </a:p>
                  </a:txBody>
                  <a:tcPr/>
                </a:tc>
                <a:tc>
                  <a:txBody>
                    <a:bodyPr/>
                    <a:lstStyle/>
                    <a:p>
                      <a:r>
                        <a:rPr lang="en-US" sz="1000"/>
                        <a:t>1</a:t>
                      </a:r>
                      <a:endParaRPr lang="en-US" sz="1000"/>
                    </a:p>
                  </a:txBody>
                  <a:tcPr/>
                </a:tc>
                <a:tc>
                  <a:txBody>
                    <a:bodyPr/>
                    <a:lstStyle/>
                    <a:p>
                      <a:r>
                        <a:rPr lang="en-US" sz="1000"/>
                        <a:t>1419</a:t>
                      </a:r>
                      <a:endParaRPr lang="en-US" sz="1000"/>
                    </a:p>
                  </a:txBody>
                  <a:tcPr/>
                </a:tc>
                <a:tc>
                  <a:txBody>
                    <a:bodyPr/>
                    <a:lstStyle/>
                    <a:p>
                      <a:r>
                        <a:rPr lang="en-US" sz="1000"/>
                        <a:t>46</a:t>
                      </a:r>
                      <a:endParaRPr lang="en-US" sz="1000"/>
                    </a:p>
                  </a:txBody>
                  <a:tcPr/>
                </a:tc>
                <a:tc>
                  <a:txBody>
                    <a:bodyPr/>
                    <a:lstStyle/>
                    <a:p>
                      <a:r>
                        <a:rPr lang="en-US" sz="1000"/>
                        <a:t>1465</a:t>
                      </a:r>
                      <a:endParaRPr lang="en-US" sz="1000"/>
                    </a:p>
                  </a:txBody>
                  <a:tcPr/>
                </a:tc>
                <a:extLst>
                  <a:ext uri="{0D108BD9-81ED-4DB2-BD59-A6C34878D82A}">
                    <a16:rowId xmlns:a16="http://schemas.microsoft.com/office/drawing/2014/main" val="3575362482"/>
                  </a:ext>
                </a:extLst>
              </a:tr>
              <a:tr h="370840">
                <a:tc>
                  <a:txBody>
                    <a:bodyPr/>
                    <a:lstStyle/>
                    <a:p>
                      <a:r>
                        <a:rPr lang="en-US" sz="1000"/>
                        <a:t>#boubyanservices</a:t>
                      </a:r>
                      <a:endParaRPr lang="en-US" sz="1000"/>
                    </a:p>
                  </a:txBody>
                  <a:tcPr/>
                </a:tc>
                <a:tc>
                  <a:txBody>
                    <a:bodyPr/>
                    <a:lstStyle/>
                    <a:p>
                      <a:r>
                        <a:rPr lang="en-US" sz="1000"/>
                        <a:t>1</a:t>
                      </a:r>
                      <a:endParaRPr lang="en-US" sz="1000"/>
                    </a:p>
                  </a:txBody>
                  <a:tcPr/>
                </a:tc>
                <a:tc>
                  <a:txBody>
                    <a:bodyPr/>
                    <a:lstStyle/>
                    <a:p>
                      <a:r>
                        <a:rPr lang="en-US" sz="1000"/>
                        <a:t>1489</a:t>
                      </a:r>
                      <a:endParaRPr lang="en-US" sz="1000"/>
                    </a:p>
                  </a:txBody>
                  <a:tcPr/>
                </a:tc>
                <a:tc>
                  <a:txBody>
                    <a:bodyPr/>
                    <a:lstStyle/>
                    <a:p>
                      <a:r>
                        <a:rPr lang="en-US" sz="1000"/>
                        <a:t>36</a:t>
                      </a:r>
                      <a:endParaRPr lang="en-US" sz="1000"/>
                    </a:p>
                  </a:txBody>
                  <a:tcPr/>
                </a:tc>
                <a:tc>
                  <a:txBody>
                    <a:bodyPr/>
                    <a:lstStyle/>
                    <a:p>
                      <a:r>
                        <a:rPr lang="en-US" sz="1000"/>
                        <a:t>1525</a:t>
                      </a:r>
                      <a:endParaRPr lang="en-US" sz="1000"/>
                    </a:p>
                  </a:txBody>
                  <a:tcPr/>
                </a:tc>
                <a:extLst>
                  <a:ext uri="{0D108BD9-81ED-4DB2-BD59-A6C34878D82A}">
                    <a16:rowId xmlns:a16="http://schemas.microsoft.com/office/drawing/2014/main" val="3786805376"/>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5067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14252281"/>
                    </a:ext>
                  </a:extLst>
                </a:gridCol>
                <a:gridCol w="1481328">
                  <a:extLst>
                    <a:ext uri="{9D8B030D-6E8A-4147-A177-3AD203B41FA5}">
                      <a16:colId xmlns:a16="http://schemas.microsoft.com/office/drawing/2014/main" val="252127502"/>
                    </a:ext>
                  </a:extLst>
                </a:gridCol>
                <a:gridCol w="1481328">
                  <a:extLst>
                    <a:ext uri="{9D8B030D-6E8A-4147-A177-3AD203B41FA5}">
                      <a16:colId xmlns:a16="http://schemas.microsoft.com/office/drawing/2014/main" val="2160643253"/>
                    </a:ext>
                  </a:extLst>
                </a:gridCol>
                <a:gridCol w="1481328">
                  <a:extLst>
                    <a:ext uri="{9D8B030D-6E8A-4147-A177-3AD203B41FA5}">
                      <a16:colId xmlns:a16="http://schemas.microsoft.com/office/drawing/2014/main" val="528590094"/>
                    </a:ext>
                  </a:extLst>
                </a:gridCol>
                <a:gridCol w="1481328">
                  <a:extLst>
                    <a:ext uri="{9D8B030D-6E8A-4147-A177-3AD203B41FA5}">
                      <a16:colId xmlns:a16="http://schemas.microsoft.com/office/drawing/2014/main" val="2130592095"/>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209595797"/>
                  </a:ext>
                </a:extLst>
              </a:tr>
              <a:tr h="370840">
                <a:tc>
                  <a:txBody>
                    <a:bodyPr/>
                    <a:lstStyle/>
                    <a:p>
                      <a:r>
                        <a:rPr lang="ar-AE" sz="1000"/>
                        <a:t>#بنك_وربة</a:t>
                      </a:r>
                      <a:endParaRPr lang="en-US" sz="1000"/>
                    </a:p>
                  </a:txBody>
                  <a:tcPr/>
                </a:tc>
                <a:tc>
                  <a:txBody>
                    <a:bodyPr/>
                    <a:lstStyle/>
                    <a:p>
                      <a:r>
                        <a:rPr lang="en-US" sz="1000"/>
                        <a:t>3</a:t>
                      </a:r>
                      <a:endParaRPr lang="en-US" sz="1000"/>
                    </a:p>
                  </a:txBody>
                  <a:tcPr/>
                </a:tc>
                <a:tc>
                  <a:txBody>
                    <a:bodyPr/>
                    <a:lstStyle/>
                    <a:p>
                      <a:r>
                        <a:rPr lang="en-US" sz="1000"/>
                        <a:t>469.66666666667</a:t>
                      </a:r>
                      <a:endParaRPr lang="en-US" sz="1000"/>
                    </a:p>
                  </a:txBody>
                  <a:tcPr/>
                </a:tc>
                <a:tc>
                  <a:txBody>
                    <a:bodyPr/>
                    <a:lstStyle/>
                    <a:p>
                      <a:r>
                        <a:rPr lang="en-US" sz="1000"/>
                        <a:t>13.666666666667</a:t>
                      </a:r>
                      <a:endParaRPr lang="en-US" sz="1000"/>
                    </a:p>
                  </a:txBody>
                  <a:tcPr/>
                </a:tc>
                <a:tc>
                  <a:txBody>
                    <a:bodyPr/>
                    <a:lstStyle/>
                    <a:p>
                      <a:r>
                        <a:rPr lang="en-US" sz="1000"/>
                        <a:t>483.33333333333</a:t>
                      </a:r>
                      <a:endParaRPr lang="en-US" sz="1000"/>
                    </a:p>
                  </a:txBody>
                  <a:tcPr/>
                </a:tc>
                <a:extLst>
                  <a:ext uri="{0D108BD9-81ED-4DB2-BD59-A6C34878D82A}">
                    <a16:rowId xmlns:a16="http://schemas.microsoft.com/office/drawing/2014/main" val="3298877574"/>
                  </a:ext>
                </a:extLst>
              </a:tr>
              <a:tr h="370840">
                <a:tc>
                  <a:txBody>
                    <a:bodyPr/>
                    <a:lstStyle/>
                    <a:p>
                      <a:r>
                        <a:rPr lang="ar-AE" sz="1000"/>
                        <a:t>#نتميز_بالحلول</a:t>
                      </a:r>
                      <a:endParaRPr lang="en-US" sz="1000"/>
                    </a:p>
                  </a:txBody>
                  <a:tcPr/>
                </a:tc>
                <a:tc>
                  <a:txBody>
                    <a:bodyPr/>
                    <a:lstStyle/>
                    <a:p>
                      <a:r>
                        <a:rPr lang="en-US" sz="1000"/>
                        <a:t>3</a:t>
                      </a:r>
                      <a:endParaRPr lang="en-US" sz="1000"/>
                    </a:p>
                  </a:txBody>
                  <a:tcPr/>
                </a:tc>
                <a:tc>
                  <a:txBody>
                    <a:bodyPr/>
                    <a:lstStyle/>
                    <a:p>
                      <a:r>
                        <a:rPr lang="en-US" sz="1000"/>
                        <a:t>469.66666666667</a:t>
                      </a:r>
                      <a:endParaRPr lang="en-US" sz="1000"/>
                    </a:p>
                  </a:txBody>
                  <a:tcPr/>
                </a:tc>
                <a:tc>
                  <a:txBody>
                    <a:bodyPr/>
                    <a:lstStyle/>
                    <a:p>
                      <a:r>
                        <a:rPr lang="en-US" sz="1000"/>
                        <a:t>13.666666666667</a:t>
                      </a:r>
                      <a:endParaRPr lang="en-US" sz="1000"/>
                    </a:p>
                  </a:txBody>
                  <a:tcPr/>
                </a:tc>
                <a:tc>
                  <a:txBody>
                    <a:bodyPr/>
                    <a:lstStyle/>
                    <a:p>
                      <a:r>
                        <a:rPr lang="en-US" sz="1000"/>
                        <a:t>483.33333333333</a:t>
                      </a:r>
                      <a:endParaRPr lang="en-US" sz="1000"/>
                    </a:p>
                  </a:txBody>
                  <a:tcPr/>
                </a:tc>
                <a:extLst>
                  <a:ext uri="{0D108BD9-81ED-4DB2-BD59-A6C34878D82A}">
                    <a16:rowId xmlns:a16="http://schemas.microsoft.com/office/drawing/2014/main" val="1632537769"/>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488</a:t>
                      </a:r>
                      <a:endParaRPr lang="en-US" sz="1000"/>
                    </a:p>
                  </a:txBody>
                  <a:tcPr/>
                </a:tc>
                <a:tc>
                  <a:txBody>
                    <a:bodyPr/>
                    <a:lstStyle/>
                    <a:p>
                      <a:r>
                        <a:rPr lang="en-US" sz="1000"/>
                        <a:t>25</a:t>
                      </a:r>
                      <a:endParaRPr lang="en-US" sz="1000"/>
                    </a:p>
                  </a:txBody>
                  <a:tcPr/>
                </a:tc>
                <a:tc>
                  <a:txBody>
                    <a:bodyPr/>
                    <a:lstStyle/>
                    <a:p>
                      <a:r>
                        <a:rPr lang="en-US" sz="1000"/>
                        <a:t>513</a:t>
                      </a:r>
                      <a:endParaRPr lang="en-US" sz="1000"/>
                    </a:p>
                  </a:txBody>
                  <a:tcPr/>
                </a:tc>
                <a:extLst>
                  <a:ext uri="{0D108BD9-81ED-4DB2-BD59-A6C34878D82A}">
                    <a16:rowId xmlns:a16="http://schemas.microsoft.com/office/drawing/2014/main" val="300139248"/>
                  </a:ext>
                </a:extLst>
              </a:tr>
              <a:tr h="370840">
                <a:tc>
                  <a:txBody>
                    <a:bodyPr/>
                    <a:lstStyle/>
                    <a:p>
                      <a:r>
                        <a:rPr lang="ar-AE" sz="1000"/>
                        <a:t>#اليوم_العالمي_للغة_العربية</a:t>
                      </a:r>
                      <a:endParaRPr lang="en-US" sz="1000"/>
                    </a:p>
                  </a:txBody>
                  <a:tcPr/>
                </a:tc>
                <a:tc>
                  <a:txBody>
                    <a:bodyPr/>
                    <a:lstStyle/>
                    <a:p>
                      <a:r>
                        <a:rPr lang="en-US" sz="1000"/>
                        <a:t>1</a:t>
                      </a:r>
                      <a:endParaRPr lang="en-US" sz="1000"/>
                    </a:p>
                  </a:txBody>
                  <a:tcPr/>
                </a:tc>
                <a:tc>
                  <a:txBody>
                    <a:bodyPr/>
                    <a:lstStyle/>
                    <a:p>
                      <a:r>
                        <a:rPr lang="en-US" sz="1000"/>
                        <a:t>429</a:t>
                      </a:r>
                      <a:endParaRPr lang="en-US" sz="1000"/>
                    </a:p>
                  </a:txBody>
                  <a:tcPr/>
                </a:tc>
                <a:tc>
                  <a:txBody>
                    <a:bodyPr/>
                    <a:lstStyle/>
                    <a:p>
                      <a:r>
                        <a:rPr lang="en-US" sz="1000"/>
                        <a:t>2</a:t>
                      </a:r>
                      <a:endParaRPr lang="en-US" sz="1000"/>
                    </a:p>
                  </a:txBody>
                  <a:tcPr/>
                </a:tc>
                <a:tc>
                  <a:txBody>
                    <a:bodyPr/>
                    <a:lstStyle/>
                    <a:p>
                      <a:r>
                        <a:rPr lang="en-US" sz="1000"/>
                        <a:t>431</a:t>
                      </a:r>
                      <a:endParaRPr lang="en-US" sz="1000"/>
                    </a:p>
                  </a:txBody>
                  <a:tcPr/>
                </a:tc>
                <a:extLst>
                  <a:ext uri="{0D108BD9-81ED-4DB2-BD59-A6C34878D82A}">
                    <a16:rowId xmlns:a16="http://schemas.microsoft.com/office/drawing/2014/main" val="2082642897"/>
                  </a:ext>
                </a:extLst>
              </a:tr>
              <a:tr h="370840">
                <a:tc>
                  <a:txBody>
                    <a:bodyPr/>
                    <a:lstStyle/>
                    <a:p>
                      <a:r>
                        <a:rPr lang="ar-AE" sz="1000"/>
                        <a:t>#الكويت</a:t>
                      </a:r>
                      <a:endParaRPr lang="en-US" sz="1000"/>
                    </a:p>
                  </a:txBody>
                  <a:tcPr/>
                </a:tc>
                <a:tc>
                  <a:txBody>
                    <a:bodyPr/>
                    <a:lstStyle/>
                    <a:p>
                      <a:r>
                        <a:rPr lang="en-US" sz="1000"/>
                        <a:t>1</a:t>
                      </a:r>
                      <a:endParaRPr lang="en-US" sz="1000"/>
                    </a:p>
                  </a:txBody>
                  <a:tcPr/>
                </a:tc>
                <a:tc>
                  <a:txBody>
                    <a:bodyPr/>
                    <a:lstStyle/>
                    <a:p>
                      <a:r>
                        <a:rPr lang="en-US" sz="1000"/>
                        <a:t>508</a:t>
                      </a:r>
                      <a:endParaRPr lang="en-US" sz="1000"/>
                    </a:p>
                  </a:txBody>
                  <a:tcPr/>
                </a:tc>
                <a:tc>
                  <a:txBody>
                    <a:bodyPr/>
                    <a:lstStyle/>
                    <a:p>
                      <a:r>
                        <a:rPr lang="en-US" sz="1000"/>
                        <a:t>10</a:t>
                      </a:r>
                      <a:endParaRPr lang="en-US" sz="1000"/>
                    </a:p>
                  </a:txBody>
                  <a:tcPr/>
                </a:tc>
                <a:tc>
                  <a:txBody>
                    <a:bodyPr/>
                    <a:lstStyle/>
                    <a:p>
                      <a:r>
                        <a:rPr lang="en-US" sz="1000"/>
                        <a:t>518</a:t>
                      </a:r>
                      <a:endParaRPr lang="en-US" sz="1000"/>
                    </a:p>
                  </a:txBody>
                  <a:tcPr/>
                </a:tc>
                <a:extLst>
                  <a:ext uri="{0D108BD9-81ED-4DB2-BD59-A6C34878D82A}">
                    <a16:rowId xmlns:a16="http://schemas.microsoft.com/office/drawing/2014/main" val="2058298861"/>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9707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4412067"/>
                    </a:ext>
                  </a:extLst>
                </a:gridCol>
                <a:gridCol w="1481328">
                  <a:extLst>
                    <a:ext uri="{9D8B030D-6E8A-4147-A177-3AD203B41FA5}">
                      <a16:colId xmlns:a16="http://schemas.microsoft.com/office/drawing/2014/main" val="3706398121"/>
                    </a:ext>
                  </a:extLst>
                </a:gridCol>
                <a:gridCol w="1481328">
                  <a:extLst>
                    <a:ext uri="{9D8B030D-6E8A-4147-A177-3AD203B41FA5}">
                      <a16:colId xmlns:a16="http://schemas.microsoft.com/office/drawing/2014/main" val="703527768"/>
                    </a:ext>
                  </a:extLst>
                </a:gridCol>
                <a:gridCol w="1481328">
                  <a:extLst>
                    <a:ext uri="{9D8B030D-6E8A-4147-A177-3AD203B41FA5}">
                      <a16:colId xmlns:a16="http://schemas.microsoft.com/office/drawing/2014/main" val="4037808073"/>
                    </a:ext>
                  </a:extLst>
                </a:gridCol>
                <a:gridCol w="1481328">
                  <a:extLst>
                    <a:ext uri="{9D8B030D-6E8A-4147-A177-3AD203B41FA5}">
                      <a16:colId xmlns:a16="http://schemas.microsoft.com/office/drawing/2014/main" val="2293399501"/>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709446703"/>
                  </a:ext>
                </a:extLst>
              </a:tr>
              <a:tr h="370840">
                <a:tc>
                  <a:txBody>
                    <a:bodyPr/>
                    <a:lstStyle/>
                    <a:p>
                      <a:r>
                        <a:rPr lang="en-US" sz="1000"/>
                        <a:t>#abk_sunday</a:t>
                      </a:r>
                      <a:endParaRPr lang="en-US" sz="1000"/>
                    </a:p>
                  </a:txBody>
                  <a:tcPr/>
                </a:tc>
                <a:tc>
                  <a:txBody>
                    <a:bodyPr/>
                    <a:lstStyle/>
                    <a:p>
                      <a:r>
                        <a:rPr lang="en-US" sz="1000"/>
                        <a:t>1</a:t>
                      </a:r>
                      <a:endParaRPr lang="en-US" sz="1000"/>
                    </a:p>
                  </a:txBody>
                  <a:tcPr/>
                </a:tc>
                <a:tc>
                  <a:txBody>
                    <a:bodyPr/>
                    <a:lstStyle/>
                    <a:p>
                      <a:r>
                        <a:rPr lang="en-US" sz="1000"/>
                        <a:t>155</a:t>
                      </a:r>
                      <a:endParaRPr lang="en-US" sz="1000"/>
                    </a:p>
                  </a:txBody>
                  <a:tcPr/>
                </a:tc>
                <a:tc>
                  <a:txBody>
                    <a:bodyPr/>
                    <a:lstStyle/>
                    <a:p>
                      <a:r>
                        <a:rPr lang="en-US" sz="1000"/>
                        <a:t>0</a:t>
                      </a:r>
                      <a:endParaRPr lang="en-US" sz="1000"/>
                    </a:p>
                  </a:txBody>
                  <a:tcPr/>
                </a:tc>
                <a:tc>
                  <a:txBody>
                    <a:bodyPr/>
                    <a:lstStyle/>
                    <a:p>
                      <a:r>
                        <a:rPr lang="en-US" sz="1000"/>
                        <a:t>155</a:t>
                      </a:r>
                      <a:endParaRPr lang="en-US" sz="1000"/>
                    </a:p>
                  </a:txBody>
                  <a:tcPr/>
                </a:tc>
                <a:extLst>
                  <a:ext uri="{0D108BD9-81ED-4DB2-BD59-A6C34878D82A}">
                    <a16:rowId xmlns:a16="http://schemas.microsoft.com/office/drawing/2014/main" val="2927685249"/>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120</a:t>
                      </a:r>
                      <a:endParaRPr lang="en-US" sz="1000"/>
                    </a:p>
                  </a:txBody>
                  <a:tcPr/>
                </a:tc>
                <a:tc>
                  <a:txBody>
                    <a:bodyPr/>
                    <a:lstStyle/>
                    <a:p>
                      <a:r>
                        <a:rPr lang="en-US" sz="1000"/>
                        <a:t>0</a:t>
                      </a:r>
                      <a:endParaRPr lang="en-US" sz="1000"/>
                    </a:p>
                  </a:txBody>
                  <a:tcPr/>
                </a:tc>
                <a:tc>
                  <a:txBody>
                    <a:bodyPr/>
                    <a:lstStyle/>
                    <a:p>
                      <a:r>
                        <a:rPr lang="en-US" sz="1000"/>
                        <a:t>120</a:t>
                      </a:r>
                      <a:endParaRPr lang="en-US" sz="1000"/>
                    </a:p>
                  </a:txBody>
                  <a:tcPr/>
                </a:tc>
                <a:extLst>
                  <a:ext uri="{0D108BD9-81ED-4DB2-BD59-A6C34878D82A}">
                    <a16:rowId xmlns:a16="http://schemas.microsoft.com/office/drawing/2014/main" val="2271784088"/>
                  </a:ext>
                </a:extLst>
              </a:tr>
              <a:tr h="370840">
                <a:tc>
                  <a:txBody>
                    <a:bodyPr/>
                    <a:lstStyle/>
                    <a:p>
                      <a:r>
                        <a:rPr lang="en-US" sz="1000"/>
                        <a:t>#abk_kuwait</a:t>
                      </a:r>
                      <a:endParaRPr lang="en-US" sz="1000"/>
                    </a:p>
                  </a:txBody>
                  <a:tcPr/>
                </a:tc>
                <a:tc>
                  <a:txBody>
                    <a:bodyPr/>
                    <a:lstStyle/>
                    <a:p>
                      <a:r>
                        <a:rPr lang="en-US" sz="1000"/>
                        <a:t>1</a:t>
                      </a:r>
                      <a:endParaRPr lang="en-US" sz="1000"/>
                    </a:p>
                  </a:txBody>
                  <a:tcPr/>
                </a:tc>
                <a:tc>
                  <a:txBody>
                    <a:bodyPr/>
                    <a:lstStyle/>
                    <a:p>
                      <a:r>
                        <a:rPr lang="en-US" sz="1000"/>
                        <a:t>120</a:t>
                      </a:r>
                      <a:endParaRPr lang="en-US" sz="1000"/>
                    </a:p>
                  </a:txBody>
                  <a:tcPr/>
                </a:tc>
                <a:tc>
                  <a:txBody>
                    <a:bodyPr/>
                    <a:lstStyle/>
                    <a:p>
                      <a:r>
                        <a:rPr lang="en-US" sz="1000"/>
                        <a:t>0</a:t>
                      </a:r>
                      <a:endParaRPr lang="en-US" sz="1000"/>
                    </a:p>
                  </a:txBody>
                  <a:tcPr/>
                </a:tc>
                <a:tc>
                  <a:txBody>
                    <a:bodyPr/>
                    <a:lstStyle/>
                    <a:p>
                      <a:r>
                        <a:rPr lang="en-US" sz="1000"/>
                        <a:t>120</a:t>
                      </a:r>
                      <a:endParaRPr lang="en-US" sz="1000"/>
                    </a:p>
                  </a:txBody>
                  <a:tcPr/>
                </a:tc>
                <a:extLst>
                  <a:ext uri="{0D108BD9-81ED-4DB2-BD59-A6C34878D82A}">
                    <a16:rowId xmlns:a16="http://schemas.microsoft.com/office/drawing/2014/main" val="3358416035"/>
                  </a:ext>
                </a:extLst>
              </a:tr>
              <a:tr h="370840">
                <a:tc>
                  <a:txBody>
                    <a:bodyPr/>
                    <a:lstStyle/>
                    <a:p>
                      <a:r>
                        <a:rPr lang="en-US" sz="1000"/>
                        <a:t>#abk_cares</a:t>
                      </a:r>
                      <a:endParaRPr lang="en-US" sz="1000"/>
                    </a:p>
                  </a:txBody>
                  <a:tcPr/>
                </a:tc>
                <a:tc>
                  <a:txBody>
                    <a:bodyPr/>
                    <a:lstStyle/>
                    <a:p>
                      <a:r>
                        <a:rPr lang="en-US" sz="1000"/>
                        <a:t>1</a:t>
                      </a:r>
                      <a:endParaRPr lang="en-US" sz="1000"/>
                    </a:p>
                  </a:txBody>
                  <a:tcPr/>
                </a:tc>
                <a:tc>
                  <a:txBody>
                    <a:bodyPr/>
                    <a:lstStyle/>
                    <a:p>
                      <a:r>
                        <a:rPr lang="en-US" sz="1000"/>
                        <a:t>180</a:t>
                      </a:r>
                      <a:endParaRPr lang="en-US" sz="1000"/>
                    </a:p>
                  </a:txBody>
                  <a:tcPr/>
                </a:tc>
                <a:tc>
                  <a:txBody>
                    <a:bodyPr/>
                    <a:lstStyle/>
                    <a:p>
                      <a:r>
                        <a:rPr lang="en-US" sz="1000"/>
                        <a:t>5</a:t>
                      </a:r>
                      <a:endParaRPr lang="en-US" sz="1000"/>
                    </a:p>
                  </a:txBody>
                  <a:tcPr/>
                </a:tc>
                <a:tc>
                  <a:txBody>
                    <a:bodyPr/>
                    <a:lstStyle/>
                    <a:p>
                      <a:r>
                        <a:rPr lang="en-US" sz="1000"/>
                        <a:t>185</a:t>
                      </a:r>
                      <a:endParaRPr lang="en-US" sz="1000"/>
                    </a:p>
                  </a:txBody>
                  <a:tcPr/>
                </a:tc>
                <a:extLst>
                  <a:ext uri="{0D108BD9-81ED-4DB2-BD59-A6C34878D82A}">
                    <a16:rowId xmlns:a16="http://schemas.microsoft.com/office/drawing/2014/main" val="3856304437"/>
                  </a:ext>
                </a:extLst>
              </a:tr>
              <a:tr h="370840">
                <a:tc>
                  <a:txBody>
                    <a:bodyPr/>
                    <a:lstStyle/>
                    <a:p>
                      <a:r>
                        <a:rPr lang="en-US" sz="1000"/>
                        <a:t>#ABK_Cards</a:t>
                      </a:r>
                      <a:endParaRPr lang="en-US" sz="1000"/>
                    </a:p>
                  </a:txBody>
                  <a:tcPr/>
                </a:tc>
                <a:tc>
                  <a:txBody>
                    <a:bodyPr/>
                    <a:lstStyle/>
                    <a:p>
                      <a:r>
                        <a:rPr lang="en-US" sz="1000"/>
                        <a:t>1</a:t>
                      </a:r>
                      <a:endParaRPr lang="en-US" sz="1000"/>
                    </a:p>
                  </a:txBody>
                  <a:tcPr/>
                </a:tc>
                <a:tc>
                  <a:txBody>
                    <a:bodyPr/>
                    <a:lstStyle/>
                    <a:p>
                      <a:r>
                        <a:rPr lang="en-US" sz="1000"/>
                        <a:t>126</a:t>
                      </a:r>
                      <a:endParaRPr lang="en-US" sz="1000"/>
                    </a:p>
                  </a:txBody>
                  <a:tcPr/>
                </a:tc>
                <a:tc>
                  <a:txBody>
                    <a:bodyPr/>
                    <a:lstStyle/>
                    <a:p>
                      <a:r>
                        <a:rPr lang="en-US" sz="1000"/>
                        <a:t>0</a:t>
                      </a:r>
                      <a:endParaRPr lang="en-US" sz="1000"/>
                    </a:p>
                  </a:txBody>
                  <a:tcPr/>
                </a:tc>
                <a:tc>
                  <a:txBody>
                    <a:bodyPr/>
                    <a:lstStyle/>
                    <a:p>
                      <a:r>
                        <a:rPr lang="en-US" sz="1000"/>
                        <a:t>126</a:t>
                      </a:r>
                      <a:endParaRPr lang="en-US" sz="1000"/>
                    </a:p>
                  </a:txBody>
                  <a:tcPr/>
                </a:tc>
                <a:extLst>
                  <a:ext uri="{0D108BD9-81ED-4DB2-BD59-A6C34878D82A}">
                    <a16:rowId xmlns:a16="http://schemas.microsoft.com/office/drawing/2014/main" val="868518295"/>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2430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79844893"/>
                    </a:ext>
                  </a:extLst>
                </a:gridCol>
                <a:gridCol w="1481328">
                  <a:extLst>
                    <a:ext uri="{9D8B030D-6E8A-4147-A177-3AD203B41FA5}">
                      <a16:colId xmlns:a16="http://schemas.microsoft.com/office/drawing/2014/main" val="2908384839"/>
                    </a:ext>
                  </a:extLst>
                </a:gridCol>
                <a:gridCol w="1481328">
                  <a:extLst>
                    <a:ext uri="{9D8B030D-6E8A-4147-A177-3AD203B41FA5}">
                      <a16:colId xmlns:a16="http://schemas.microsoft.com/office/drawing/2014/main" val="3714055118"/>
                    </a:ext>
                  </a:extLst>
                </a:gridCol>
                <a:gridCol w="1481328">
                  <a:extLst>
                    <a:ext uri="{9D8B030D-6E8A-4147-A177-3AD203B41FA5}">
                      <a16:colId xmlns:a16="http://schemas.microsoft.com/office/drawing/2014/main" val="2653223197"/>
                    </a:ext>
                  </a:extLst>
                </a:gridCol>
                <a:gridCol w="1481328">
                  <a:extLst>
                    <a:ext uri="{9D8B030D-6E8A-4147-A177-3AD203B41FA5}">
                      <a16:colId xmlns:a16="http://schemas.microsoft.com/office/drawing/2014/main" val="4098876990"/>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518067956"/>
                  </a:ext>
                </a:extLst>
              </a:tr>
              <a:tr h="370840">
                <a:tc>
                  <a:txBody>
                    <a:bodyPr/>
                    <a:lstStyle/>
                    <a:p>
                      <a:r>
                        <a:rPr lang="en-US" sz="1000"/>
                        <a:t>#Gulfbank</a:t>
                      </a:r>
                      <a:endParaRPr lang="en-US" sz="1000"/>
                    </a:p>
                  </a:txBody>
                  <a:tcPr/>
                </a:tc>
                <a:tc>
                  <a:txBody>
                    <a:bodyPr/>
                    <a:lstStyle/>
                    <a:p>
                      <a:r>
                        <a:rPr lang="en-US" sz="1000"/>
                        <a:t>1</a:t>
                      </a:r>
                      <a:endParaRPr lang="en-US" sz="1000"/>
                    </a:p>
                  </a:txBody>
                  <a:tcPr/>
                </a:tc>
                <a:tc>
                  <a:txBody>
                    <a:bodyPr/>
                    <a:lstStyle/>
                    <a:p>
                      <a:r>
                        <a:rPr lang="en-US" sz="1000"/>
                        <a:t>402</a:t>
                      </a:r>
                      <a:endParaRPr lang="en-US" sz="1000"/>
                    </a:p>
                  </a:txBody>
                  <a:tcPr/>
                </a:tc>
                <a:tc>
                  <a:txBody>
                    <a:bodyPr/>
                    <a:lstStyle/>
                    <a:p>
                      <a:r>
                        <a:rPr lang="en-US" sz="1000"/>
                        <a:t>31</a:t>
                      </a:r>
                      <a:endParaRPr lang="en-US" sz="1000"/>
                    </a:p>
                  </a:txBody>
                  <a:tcPr/>
                </a:tc>
                <a:tc>
                  <a:txBody>
                    <a:bodyPr/>
                    <a:lstStyle/>
                    <a:p>
                      <a:r>
                        <a:rPr lang="en-US" sz="1000"/>
                        <a:t>433</a:t>
                      </a:r>
                      <a:endParaRPr lang="en-US" sz="1000"/>
                    </a:p>
                  </a:txBody>
                  <a:tcPr/>
                </a:tc>
                <a:extLst>
                  <a:ext uri="{0D108BD9-81ED-4DB2-BD59-A6C34878D82A}">
                    <a16:rowId xmlns:a16="http://schemas.microsoft.com/office/drawing/2014/main" val="3294219544"/>
                  </a:ext>
                </a:extLst>
              </a:tr>
              <a:tr h="370840">
                <a:tc>
                  <a:txBody>
                    <a:bodyPr/>
                    <a:lstStyle/>
                    <a:p>
                      <a:r>
                        <a:rPr lang="en-US" sz="1000"/>
                        <a:t>#gulfbankCSR</a:t>
                      </a:r>
                      <a:endParaRPr lang="en-US" sz="1000"/>
                    </a:p>
                  </a:txBody>
                  <a:tcPr/>
                </a:tc>
                <a:tc>
                  <a:txBody>
                    <a:bodyPr/>
                    <a:lstStyle/>
                    <a:p>
                      <a:r>
                        <a:rPr lang="en-US" sz="1000"/>
                        <a:t>1</a:t>
                      </a:r>
                      <a:endParaRPr lang="en-US" sz="1000"/>
                    </a:p>
                  </a:txBody>
                  <a:tcPr/>
                </a:tc>
                <a:tc>
                  <a:txBody>
                    <a:bodyPr/>
                    <a:lstStyle/>
                    <a:p>
                      <a:r>
                        <a:rPr lang="en-US" sz="1000"/>
                        <a:t>402</a:t>
                      </a:r>
                      <a:endParaRPr lang="en-US" sz="1000"/>
                    </a:p>
                  </a:txBody>
                  <a:tcPr/>
                </a:tc>
                <a:tc>
                  <a:txBody>
                    <a:bodyPr/>
                    <a:lstStyle/>
                    <a:p>
                      <a:r>
                        <a:rPr lang="en-US" sz="1000"/>
                        <a:t>31</a:t>
                      </a:r>
                      <a:endParaRPr lang="en-US" sz="1000"/>
                    </a:p>
                  </a:txBody>
                  <a:tcPr/>
                </a:tc>
                <a:tc>
                  <a:txBody>
                    <a:bodyPr/>
                    <a:lstStyle/>
                    <a:p>
                      <a:r>
                        <a:rPr lang="en-US" sz="1000"/>
                        <a:t>433</a:t>
                      </a:r>
                      <a:endParaRPr lang="en-US" sz="1000"/>
                    </a:p>
                  </a:txBody>
                  <a:tcPr/>
                </a:tc>
                <a:extLst>
                  <a:ext uri="{0D108BD9-81ED-4DB2-BD59-A6C34878D82A}">
                    <a16:rowId xmlns:a16="http://schemas.microsoft.com/office/drawing/2014/main" val="3229047307"/>
                  </a:ext>
                </a:extLst>
              </a:tr>
              <a:tr h="370840">
                <a:tc>
                  <a:txBody>
                    <a:bodyPr/>
                    <a:lstStyle/>
                    <a:p>
                      <a:r>
                        <a:rPr lang="en-US" sz="1000"/>
                        <a:t>#CSR</a:t>
                      </a:r>
                      <a:endParaRPr lang="en-US" sz="1000"/>
                    </a:p>
                  </a:txBody>
                  <a:tcPr/>
                </a:tc>
                <a:tc>
                  <a:txBody>
                    <a:bodyPr/>
                    <a:lstStyle/>
                    <a:p>
                      <a:r>
                        <a:rPr lang="en-US" sz="1000"/>
                        <a:t>1</a:t>
                      </a:r>
                      <a:endParaRPr lang="en-US" sz="1000"/>
                    </a:p>
                  </a:txBody>
                  <a:tcPr/>
                </a:tc>
                <a:tc>
                  <a:txBody>
                    <a:bodyPr/>
                    <a:lstStyle/>
                    <a:p>
                      <a:r>
                        <a:rPr lang="en-US" sz="1000"/>
                        <a:t>402</a:t>
                      </a:r>
                      <a:endParaRPr lang="en-US" sz="1000"/>
                    </a:p>
                  </a:txBody>
                  <a:tcPr/>
                </a:tc>
                <a:tc>
                  <a:txBody>
                    <a:bodyPr/>
                    <a:lstStyle/>
                    <a:p>
                      <a:r>
                        <a:rPr lang="en-US" sz="1000"/>
                        <a:t>31</a:t>
                      </a:r>
                      <a:endParaRPr lang="en-US" sz="1000"/>
                    </a:p>
                  </a:txBody>
                  <a:tcPr/>
                </a:tc>
                <a:tc>
                  <a:txBody>
                    <a:bodyPr/>
                    <a:lstStyle/>
                    <a:p>
                      <a:r>
                        <a:rPr lang="en-US" sz="1000"/>
                        <a:t>433</a:t>
                      </a:r>
                      <a:endParaRPr lang="en-US" sz="1000"/>
                    </a:p>
                  </a:txBody>
                  <a:tcPr/>
                </a:tc>
                <a:extLst>
                  <a:ext uri="{0D108BD9-81ED-4DB2-BD59-A6C34878D82A}">
                    <a16:rowId xmlns:a16="http://schemas.microsoft.com/office/drawing/2014/main" val="2955180247"/>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2189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54981959"/>
                    </a:ext>
                  </a:extLst>
                </a:gridCol>
                <a:gridCol w="1481328">
                  <a:extLst>
                    <a:ext uri="{9D8B030D-6E8A-4147-A177-3AD203B41FA5}">
                      <a16:colId xmlns:a16="http://schemas.microsoft.com/office/drawing/2014/main" val="442207648"/>
                    </a:ext>
                  </a:extLst>
                </a:gridCol>
                <a:gridCol w="1481328">
                  <a:extLst>
                    <a:ext uri="{9D8B030D-6E8A-4147-A177-3AD203B41FA5}">
                      <a16:colId xmlns:a16="http://schemas.microsoft.com/office/drawing/2014/main" val="4053618765"/>
                    </a:ext>
                  </a:extLst>
                </a:gridCol>
                <a:gridCol w="1481328">
                  <a:extLst>
                    <a:ext uri="{9D8B030D-6E8A-4147-A177-3AD203B41FA5}">
                      <a16:colId xmlns:a16="http://schemas.microsoft.com/office/drawing/2014/main" val="799623775"/>
                    </a:ext>
                  </a:extLst>
                </a:gridCol>
                <a:gridCol w="1481328">
                  <a:extLst>
                    <a:ext uri="{9D8B030D-6E8A-4147-A177-3AD203B41FA5}">
                      <a16:colId xmlns:a16="http://schemas.microsoft.com/office/drawing/2014/main" val="4038464239"/>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501392319"/>
                  </a:ext>
                </a:extLst>
              </a:tr>
              <a:tr h="370840">
                <a:tc>
                  <a:txBody>
                    <a:bodyPr/>
                    <a:lstStyle/>
                    <a:p>
                      <a:r>
                        <a:rPr lang="en-US" sz="1000"/>
                        <a:t>#BurganBankDraws</a:t>
                      </a:r>
                      <a:endParaRPr lang="en-US" sz="1000"/>
                    </a:p>
                  </a:txBody>
                  <a:tcPr/>
                </a:tc>
                <a:tc>
                  <a:txBody>
                    <a:bodyPr/>
                    <a:lstStyle/>
                    <a:p>
                      <a:r>
                        <a:rPr lang="en-US" sz="1000"/>
                        <a:t>3</a:t>
                      </a:r>
                      <a:endParaRPr lang="en-US" sz="1000"/>
                    </a:p>
                  </a:txBody>
                  <a:tcPr/>
                </a:tc>
                <a:tc>
                  <a:txBody>
                    <a:bodyPr/>
                    <a:lstStyle/>
                    <a:p>
                      <a:r>
                        <a:rPr lang="en-US" sz="1000"/>
                        <a:t>113.33333333333</a:t>
                      </a:r>
                      <a:endParaRPr lang="en-US" sz="1000"/>
                    </a:p>
                  </a:txBody>
                  <a:tcPr/>
                </a:tc>
                <a:tc>
                  <a:txBody>
                    <a:bodyPr/>
                    <a:lstStyle/>
                    <a:p>
                      <a:r>
                        <a:rPr lang="en-US" sz="1000"/>
                        <a:t>3</a:t>
                      </a:r>
                      <a:endParaRPr lang="en-US" sz="1000"/>
                    </a:p>
                  </a:txBody>
                  <a:tcPr/>
                </a:tc>
                <a:tc>
                  <a:txBody>
                    <a:bodyPr/>
                    <a:lstStyle/>
                    <a:p>
                      <a:r>
                        <a:rPr lang="en-US" sz="1000"/>
                        <a:t>116.33333333333</a:t>
                      </a:r>
                      <a:endParaRPr lang="en-US" sz="1000"/>
                    </a:p>
                  </a:txBody>
                  <a:tcPr/>
                </a:tc>
                <a:extLst>
                  <a:ext uri="{0D108BD9-81ED-4DB2-BD59-A6C34878D82A}">
                    <a16:rowId xmlns:a16="http://schemas.microsoft.com/office/drawing/2014/main" val="1667877173"/>
                  </a:ext>
                </a:extLst>
              </a:tr>
              <a:tr h="370840">
                <a:tc>
                  <a:txBody>
                    <a:bodyPr/>
                    <a:lstStyle/>
                    <a:p>
                      <a:r>
                        <a:rPr lang="en-US" sz="1000"/>
                        <a:t>#BurganBankWinners</a:t>
                      </a:r>
                      <a:endParaRPr lang="en-US" sz="1000"/>
                    </a:p>
                  </a:txBody>
                  <a:tcPr/>
                </a:tc>
                <a:tc>
                  <a:txBody>
                    <a:bodyPr/>
                    <a:lstStyle/>
                    <a:p>
                      <a:r>
                        <a:rPr lang="en-US" sz="1000"/>
                        <a:t>3</a:t>
                      </a:r>
                      <a:endParaRPr lang="en-US" sz="1000"/>
                    </a:p>
                  </a:txBody>
                  <a:tcPr/>
                </a:tc>
                <a:tc>
                  <a:txBody>
                    <a:bodyPr/>
                    <a:lstStyle/>
                    <a:p>
                      <a:r>
                        <a:rPr lang="en-US" sz="1000"/>
                        <a:t>113.33333333333</a:t>
                      </a:r>
                      <a:endParaRPr lang="en-US" sz="1000"/>
                    </a:p>
                  </a:txBody>
                  <a:tcPr/>
                </a:tc>
                <a:tc>
                  <a:txBody>
                    <a:bodyPr/>
                    <a:lstStyle/>
                    <a:p>
                      <a:r>
                        <a:rPr lang="en-US" sz="1000"/>
                        <a:t>3</a:t>
                      </a:r>
                      <a:endParaRPr lang="en-US" sz="1000"/>
                    </a:p>
                  </a:txBody>
                  <a:tcPr/>
                </a:tc>
                <a:tc>
                  <a:txBody>
                    <a:bodyPr/>
                    <a:lstStyle/>
                    <a:p>
                      <a:r>
                        <a:rPr lang="en-US" sz="1000"/>
                        <a:t>116.33333333333</a:t>
                      </a:r>
                      <a:endParaRPr lang="en-US" sz="1000"/>
                    </a:p>
                  </a:txBody>
                  <a:tcPr/>
                </a:tc>
                <a:extLst>
                  <a:ext uri="{0D108BD9-81ED-4DB2-BD59-A6C34878D82A}">
                    <a16:rowId xmlns:a16="http://schemas.microsoft.com/office/drawing/2014/main" val="3935922509"/>
                  </a:ext>
                </a:extLst>
              </a:tr>
              <a:tr h="370840">
                <a:tc>
                  <a:txBody>
                    <a:bodyPr/>
                    <a:lstStyle/>
                    <a:p>
                      <a:r>
                        <a:rPr lang="en-US" sz="1000"/>
                        <a:t>#BurganBankYawmi</a:t>
                      </a:r>
                      <a:endParaRPr lang="en-US" sz="1000"/>
                    </a:p>
                  </a:txBody>
                  <a:tcPr/>
                </a:tc>
                <a:tc>
                  <a:txBody>
                    <a:bodyPr/>
                    <a:lstStyle/>
                    <a:p>
                      <a:r>
                        <a:rPr lang="en-US" sz="1000"/>
                        <a:t>2</a:t>
                      </a:r>
                      <a:endParaRPr lang="en-US" sz="1000"/>
                    </a:p>
                  </a:txBody>
                  <a:tcPr/>
                </a:tc>
                <a:tc>
                  <a:txBody>
                    <a:bodyPr/>
                    <a:lstStyle/>
                    <a:p>
                      <a:r>
                        <a:rPr lang="en-US" sz="1000"/>
                        <a:t>112.5</a:t>
                      </a:r>
                      <a:endParaRPr lang="en-US" sz="1000"/>
                    </a:p>
                  </a:txBody>
                  <a:tcPr/>
                </a:tc>
                <a:tc>
                  <a:txBody>
                    <a:bodyPr/>
                    <a:lstStyle/>
                    <a:p>
                      <a:r>
                        <a:rPr lang="en-US" sz="1000"/>
                        <a:t>4.5</a:t>
                      </a:r>
                      <a:endParaRPr lang="en-US" sz="1000"/>
                    </a:p>
                  </a:txBody>
                  <a:tcPr/>
                </a:tc>
                <a:tc>
                  <a:txBody>
                    <a:bodyPr/>
                    <a:lstStyle/>
                    <a:p>
                      <a:r>
                        <a:rPr lang="en-US" sz="1000"/>
                        <a:t>117</a:t>
                      </a:r>
                      <a:endParaRPr lang="en-US" sz="1000"/>
                    </a:p>
                  </a:txBody>
                  <a:tcPr/>
                </a:tc>
                <a:extLst>
                  <a:ext uri="{0D108BD9-81ED-4DB2-BD59-A6C34878D82A}">
                    <a16:rowId xmlns:a16="http://schemas.microsoft.com/office/drawing/2014/main" val="4272564897"/>
                  </a:ext>
                </a:extLst>
              </a:tr>
              <a:tr h="370840">
                <a:tc>
                  <a:txBody>
                    <a:bodyPr/>
                    <a:lstStyle/>
                    <a:p>
                      <a:r>
                        <a:rPr lang="en-US" sz="1000"/>
                        <a:t>#BurganBankYouth</a:t>
                      </a:r>
                      <a:endParaRPr lang="en-US" sz="1000"/>
                    </a:p>
                  </a:txBody>
                  <a:tcPr/>
                </a:tc>
                <a:tc>
                  <a:txBody>
                    <a:bodyPr/>
                    <a:lstStyle/>
                    <a:p>
                      <a:r>
                        <a:rPr lang="en-US" sz="1000"/>
                        <a:t>1</a:t>
                      </a:r>
                      <a:endParaRPr lang="en-US" sz="1000"/>
                    </a:p>
                  </a:txBody>
                  <a:tcPr/>
                </a:tc>
                <a:tc>
                  <a:txBody>
                    <a:bodyPr/>
                    <a:lstStyle/>
                    <a:p>
                      <a:r>
                        <a:rPr lang="en-US" sz="1000"/>
                        <a:t>115</a:t>
                      </a:r>
                      <a:endParaRPr lang="en-US" sz="1000"/>
                    </a:p>
                  </a:txBody>
                  <a:tcPr/>
                </a:tc>
                <a:tc>
                  <a:txBody>
                    <a:bodyPr/>
                    <a:lstStyle/>
                    <a:p>
                      <a:r>
                        <a:rPr lang="en-US" sz="1000"/>
                        <a:t>0</a:t>
                      </a:r>
                      <a:endParaRPr lang="en-US" sz="1000"/>
                    </a:p>
                  </a:txBody>
                  <a:tcPr/>
                </a:tc>
                <a:tc>
                  <a:txBody>
                    <a:bodyPr/>
                    <a:lstStyle/>
                    <a:p>
                      <a:r>
                        <a:rPr lang="en-US" sz="1000"/>
                        <a:t>115</a:t>
                      </a:r>
                      <a:endParaRPr lang="en-US" sz="1000"/>
                    </a:p>
                  </a:txBody>
                  <a:tcPr/>
                </a:tc>
                <a:extLst>
                  <a:ext uri="{0D108BD9-81ED-4DB2-BD59-A6C34878D82A}">
                    <a16:rowId xmlns:a16="http://schemas.microsoft.com/office/drawing/2014/main" val="7144984"/>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21102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644</Words>
  <Application>Microsoft Office PowerPoint</Application>
  <PresentationFormat>On-screen Show (4:3)</PresentationFormat>
  <Paragraphs>347</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IG - Social Media Newsletter</vt:lpstr>
      <vt:lpstr>Key Metrics Table</vt:lpstr>
      <vt:lpstr>Followers Distribution</vt:lpstr>
      <vt:lpstr>Interactions Distribution</vt:lpstr>
      <vt:lpstr>Interaction Rate</vt:lpstr>
      <vt:lpstr>Interaction Rate By Weekday</vt:lpstr>
      <vt:lpstr>Interaction Rate By Hour</vt:lpstr>
      <vt:lpstr>Posts Table - 1 of 3</vt:lpstr>
      <vt:lpstr>Posts Table - 2 of 3</vt:lpstr>
      <vt:lpstr>Posts Table - 3 of 3</vt:lpstr>
      <vt:lpstr>Hashtag Detection</vt:lpstr>
      <vt:lpstr>Hashtag Detection</vt:lpstr>
      <vt:lpstr>Hashtag Detection</vt:lpstr>
      <vt:lpstr>Hashtag Detection</vt:lpstr>
      <vt:lpstr>Hashtag Detection</vt:lpstr>
      <vt:lpstr>Hashtag Detection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 - Social Media Newsletter</dc:title>
  <dc:creator>Administrator</dc:creator>
  <cp:lastModifiedBy>Administrator</cp:lastModifiedBy>
  <cp:revision>1</cp:revision>
  <dcterms:created xsi:type="dcterms:W3CDTF">2016-12-21T06:51:22Z</dcterms:created>
  <dcterms:modified xsi:type="dcterms:W3CDTF">2016-12-21T06:51:53Z</dcterms:modified>
</cp:coreProperties>
</file>